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2"/>
  </p:notesMasterIdLst>
  <p:handoutMasterIdLst>
    <p:handoutMasterId r:id="rId23"/>
  </p:handoutMasterIdLst>
  <p:sldIdLst>
    <p:sldId id="256" r:id="rId2"/>
    <p:sldId id="271" r:id="rId3"/>
    <p:sldId id="281" r:id="rId4"/>
    <p:sldId id="272" r:id="rId5"/>
    <p:sldId id="278" r:id="rId6"/>
    <p:sldId id="274" r:id="rId7"/>
    <p:sldId id="288" r:id="rId8"/>
    <p:sldId id="279" r:id="rId9"/>
    <p:sldId id="280" r:id="rId10"/>
    <p:sldId id="282" r:id="rId11"/>
    <p:sldId id="277" r:id="rId12"/>
    <p:sldId id="276" r:id="rId13"/>
    <p:sldId id="283" r:id="rId14"/>
    <p:sldId id="284" r:id="rId15"/>
    <p:sldId id="273" r:id="rId16"/>
    <p:sldId id="275" r:id="rId17"/>
    <p:sldId id="285" r:id="rId18"/>
    <p:sldId id="286" r:id="rId19"/>
    <p:sldId id="287" r:id="rId20"/>
    <p:sldId id="270" r:id="rId21"/>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ern="1200">
        <a:solidFill>
          <a:schemeClr val="tx1"/>
        </a:solidFill>
        <a:latin typeface="Times New Roman" pitchFamily="18" charset="0"/>
        <a:ea typeface="ＭＳ Ｐゴシック" charset="-128"/>
        <a:cs typeface="+mn-cs"/>
      </a:defRPr>
    </a:lvl5pPr>
    <a:lvl6pPr marL="2286000" algn="l" defTabSz="914400" rtl="0" eaLnBrk="1" latinLnBrk="0" hangingPunct="1">
      <a:defRPr kern="1200">
        <a:solidFill>
          <a:schemeClr val="tx1"/>
        </a:solidFill>
        <a:latin typeface="Times New Roman" pitchFamily="18" charset="0"/>
        <a:ea typeface="ＭＳ Ｐゴシック" charset="-128"/>
        <a:cs typeface="+mn-cs"/>
      </a:defRPr>
    </a:lvl6pPr>
    <a:lvl7pPr marL="2743200" algn="l" defTabSz="914400" rtl="0" eaLnBrk="1" latinLnBrk="0" hangingPunct="1">
      <a:defRPr kern="1200">
        <a:solidFill>
          <a:schemeClr val="tx1"/>
        </a:solidFill>
        <a:latin typeface="Times New Roman" pitchFamily="18" charset="0"/>
        <a:ea typeface="ＭＳ Ｐゴシック" charset="-128"/>
        <a:cs typeface="+mn-cs"/>
      </a:defRPr>
    </a:lvl7pPr>
    <a:lvl8pPr marL="3200400" algn="l" defTabSz="914400" rtl="0" eaLnBrk="1" latinLnBrk="0" hangingPunct="1">
      <a:defRPr kern="1200">
        <a:solidFill>
          <a:schemeClr val="tx1"/>
        </a:solidFill>
        <a:latin typeface="Times New Roman" pitchFamily="18" charset="0"/>
        <a:ea typeface="ＭＳ Ｐゴシック" charset="-128"/>
        <a:cs typeface="+mn-cs"/>
      </a:defRPr>
    </a:lvl8pPr>
    <a:lvl9pPr marL="3657600" algn="l" defTabSz="914400" rtl="0" eaLnBrk="1" latinLnBrk="0" hangingPunct="1">
      <a:defRPr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5F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84" autoAdjust="0"/>
    <p:restoredTop sz="87690" autoAdjust="0"/>
  </p:normalViewPr>
  <p:slideViewPr>
    <p:cSldViewPr>
      <p:cViewPr varScale="1">
        <p:scale>
          <a:sx n="64" d="100"/>
          <a:sy n="64" d="100"/>
        </p:scale>
        <p:origin x="144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460F1BC0-7E63-1A4B-AF6D-47100B63BBA9}" type="datetimeFigureOut">
              <a:rPr lang="en-US" smtClean="0"/>
              <a:t>6/29/2017</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AA4C1B6A-CDD0-064E-A0D1-0C4F7E7F966A}" type="slidenum">
              <a:rPr lang="en-US" smtClean="0"/>
              <a:t>‹#›</a:t>
            </a:fld>
            <a:endParaRPr lang="en-US"/>
          </a:p>
        </p:txBody>
      </p:sp>
    </p:spTree>
    <p:extLst>
      <p:ext uri="{BB962C8B-B14F-4D97-AF65-F5344CB8AC3E}">
        <p14:creationId xmlns:p14="http://schemas.microsoft.com/office/powerpoint/2010/main" val="16589150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GB"/>
          </a:p>
        </p:txBody>
      </p:sp>
      <p:sp>
        <p:nvSpPr>
          <p:cNvPr id="35843" name="Rectangle 3"/>
          <p:cNvSpPr>
            <a:spLocks noGrp="1" noChangeArrowheads="1"/>
          </p:cNvSpPr>
          <p:nvPr>
            <p:ph type="dt" idx="1"/>
          </p:nvPr>
        </p:nvSpPr>
        <p:spPr bwMode="auto">
          <a:xfrm>
            <a:off x="3850443" y="0"/>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GB"/>
          </a:p>
        </p:txBody>
      </p:sp>
      <p:sp>
        <p:nvSpPr>
          <p:cNvPr id="358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5845"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5846" name="Rectangle 6"/>
          <p:cNvSpPr>
            <a:spLocks noGrp="1" noChangeArrowheads="1"/>
          </p:cNvSpPr>
          <p:nvPr>
            <p:ph type="ftr" sz="quarter" idx="4"/>
          </p:nvPr>
        </p:nvSpPr>
        <p:spPr bwMode="auto">
          <a:xfrm>
            <a:off x="0" y="9430091"/>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GB"/>
          </a:p>
        </p:txBody>
      </p:sp>
      <p:sp>
        <p:nvSpPr>
          <p:cNvPr id="35847" name="Rectangle 7"/>
          <p:cNvSpPr>
            <a:spLocks noGrp="1" noChangeArrowheads="1"/>
          </p:cNvSpPr>
          <p:nvPr>
            <p:ph type="sldNum" sz="quarter" idx="5"/>
          </p:nvPr>
        </p:nvSpPr>
        <p:spPr bwMode="auto">
          <a:xfrm>
            <a:off x="3850443" y="9430091"/>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7D7AFEB9-1716-451D-BD6A-D7CE04909A76}" type="slidenum">
              <a:rPr lang="en-GB"/>
              <a:pPr/>
              <a:t>‹#›</a:t>
            </a:fld>
            <a:endParaRPr lang="en-GB"/>
          </a:p>
        </p:txBody>
      </p:sp>
    </p:spTree>
    <p:extLst>
      <p:ext uri="{BB962C8B-B14F-4D97-AF65-F5344CB8AC3E}">
        <p14:creationId xmlns:p14="http://schemas.microsoft.com/office/powerpoint/2010/main" val="429568157"/>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05D1A2E-FACC-2E46-88BA-D7D9D85C7778}" type="datetime1">
              <a:rPr lang="en-GB" smtClean="0"/>
              <a:t>29/06/2017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227305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A914623-A92D-6649-BD89-555D3A5CFFF9}" type="datetime1">
              <a:rPr lang="en-GB" smtClean="0"/>
              <a:t>29/06/2017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2480805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ECA0C0F-870C-E04A-B5EA-00BD3F592860}" type="datetime1">
              <a:rPr lang="en-GB" smtClean="0"/>
              <a:t>29/06/2017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387985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4EDD0A8-CD03-6248-AEAC-677F2EA056ED}" type="datetime1">
              <a:rPr lang="en-GB" smtClean="0"/>
              <a:t>29/06/2017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901186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2F2FF71-2B80-C044-BC9C-F5F8531A4772}" type="datetime1">
              <a:rPr lang="en-GB" smtClean="0"/>
              <a:t>29/06/2017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355117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9863EC6-AD63-EB4D-B6D3-D5C38C552F25}" type="datetime1">
              <a:rPr lang="en-GB" smtClean="0"/>
              <a:t>29/06/2017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1382161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8A1AFD0-24CF-5C40-A363-38799DBD898C}" type="datetime1">
              <a:rPr lang="en-GB" smtClean="0"/>
              <a:t>29/06/2017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3634589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FBBD367-C92A-5947-91A6-D9B329BD8771}" type="datetime1">
              <a:rPr lang="en-GB" smtClean="0"/>
              <a:t>29/06/2017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1810743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4043D-F567-3140-85FF-CABD7B914DA9}" type="datetime1">
              <a:rPr lang="en-GB" smtClean="0"/>
              <a:t>29/06/2017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157511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0C69D83-02A3-B549-919E-2E57132718DD}" type="datetime1">
              <a:rPr lang="en-GB" smtClean="0"/>
              <a:t>29/06/2017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2827602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2186FCB-0D16-E542-B99D-F8A1E868D843}" type="datetime1">
              <a:rPr lang="en-GB" smtClean="0"/>
              <a:t>29/06/2017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31BC6-8D41-114C-B207-DD0C140A080B}" type="slidenum">
              <a:rPr lang="en-US" smtClean="0"/>
              <a:t>‹#›</a:t>
            </a:fld>
            <a:endParaRPr lang="en-US"/>
          </a:p>
        </p:txBody>
      </p:sp>
    </p:spTree>
    <p:extLst>
      <p:ext uri="{BB962C8B-B14F-4D97-AF65-F5344CB8AC3E}">
        <p14:creationId xmlns:p14="http://schemas.microsoft.com/office/powerpoint/2010/main" val="380289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1A538-228B-0348-86E9-2D10E628DF38}" type="datetime1">
              <a:rPr lang="en-GB" smtClean="0"/>
              <a:t>29/06/2017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731BC6-8D41-114C-B207-DD0C140A080B}" type="slidenum">
              <a:rPr lang="en-US" smtClean="0"/>
              <a:t>‹#›</a:t>
            </a:fld>
            <a:endParaRPr lang="en-US"/>
          </a:p>
        </p:txBody>
      </p:sp>
    </p:spTree>
    <p:extLst>
      <p:ext uri="{BB962C8B-B14F-4D97-AF65-F5344CB8AC3E}">
        <p14:creationId xmlns:p14="http://schemas.microsoft.com/office/powerpoint/2010/main" val="97286309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bigpictureeducation.com/fmri-court-pack-li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hyperlink" Target="http://creativecommons.org/licenses/by-nc-nd/4.0/" TargetMode="External"/><Relationship Id="rId1" Type="http://schemas.openxmlformats.org/officeDocument/2006/relationships/slideLayout" Target="../slideLayouts/slideLayout2.xml"/><Relationship Id="rId4" Type="http://schemas.openxmlformats.org/officeDocument/2006/relationships/hyperlink" Target="mailto:bigpicture@wellcome.ac.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bigpictureeducation.com/responsible-adul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bigpictureeducation.com/brains-blam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bigpictureeducation.com/big-picture-debates-brain-ap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g Picture MASTHEAD NEW.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204864"/>
            <a:ext cx="7789334" cy="1664086"/>
          </a:xfrm>
          <a:prstGeom prst="rect">
            <a:avLst/>
          </a:prstGeom>
        </p:spPr>
      </p:pic>
      <p:sp>
        <p:nvSpPr>
          <p:cNvPr id="3" name="Subtitle 2"/>
          <p:cNvSpPr>
            <a:spLocks noGrp="1"/>
          </p:cNvSpPr>
          <p:nvPr>
            <p:ph type="subTitle" idx="1"/>
          </p:nvPr>
        </p:nvSpPr>
        <p:spPr>
          <a:xfrm>
            <a:off x="3275856" y="3501008"/>
            <a:ext cx="5248672" cy="432048"/>
          </a:xfrm>
        </p:spPr>
        <p:txBody>
          <a:bodyPr>
            <a:noAutofit/>
          </a:bodyPr>
          <a:lstStyle/>
          <a:p>
            <a:pPr algn="r"/>
            <a:r>
              <a:rPr lang="en-US" sz="1800" b="1" dirty="0" smtClean="0"/>
              <a:t>‘T</a:t>
            </a:r>
            <a:r>
              <a:rPr lang="en-GB" sz="1800" b="1" dirty="0" smtClean="0">
                <a:cs typeface="Calluna Sans"/>
              </a:rPr>
              <a:t>HINKING ISSUE</a:t>
            </a:r>
            <a:r>
              <a:rPr lang="fr-FR" sz="1800" dirty="0" smtClean="0"/>
              <a:t>’: </a:t>
            </a:r>
            <a:r>
              <a:rPr lang="fr-FR" sz="1800" dirty="0" smtClean="0">
                <a:solidFill>
                  <a:schemeClr val="tx1"/>
                </a:solidFill>
              </a:rPr>
              <a:t>WHAT DOES IT ALL MEAN?</a:t>
            </a:r>
            <a:endParaRPr lang="en-GB" sz="1800" b="1" dirty="0">
              <a:solidFill>
                <a:schemeClr val="tx1"/>
              </a:solidFill>
              <a:cs typeface="Calluna Sans"/>
            </a:endParaRPr>
          </a:p>
        </p:txBody>
      </p:sp>
      <p:pic>
        <p:nvPicPr>
          <p:cNvPr id="6" name="Picture 5" descr="WE_logotype_blac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6256328"/>
            <a:ext cx="1512168" cy="197008"/>
          </a:xfrm>
          <a:prstGeom prst="rect">
            <a:avLst/>
          </a:prstGeom>
        </p:spPr>
      </p:pic>
    </p:spTree>
    <p:extLst>
      <p:ext uri="{BB962C8B-B14F-4D97-AF65-F5344CB8AC3E}">
        <p14:creationId xmlns:p14="http://schemas.microsoft.com/office/powerpoint/2010/main" val="4002978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Better brains</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538594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Better brains? </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How should we react to the potential to enhance our brain’s abilities? </a:t>
            </a:r>
            <a:endParaRPr lang="en-US" dirty="0" smtClean="0"/>
          </a:p>
          <a:p>
            <a:r>
              <a:rPr lang="en-US" dirty="0"/>
              <a:t>Some people fear we are heading towards becoming ‘super-humans’, </a:t>
            </a:r>
            <a:r>
              <a:rPr lang="en-US" dirty="0" smtClean="0"/>
              <a:t>with everyone pressured to enhance themselves. The </a:t>
            </a:r>
            <a:r>
              <a:rPr lang="en-US" dirty="0"/>
              <a:t>gaps between the haves and have-nots could widen. And what does it all mean for our view of what it is to be human? </a:t>
            </a:r>
          </a:p>
          <a:p>
            <a:r>
              <a:rPr lang="en-US" dirty="0" smtClean="0"/>
              <a:t>On </a:t>
            </a:r>
            <a:r>
              <a:rPr lang="en-US" dirty="0"/>
              <a:t>the other hand, the whole point of learning is to expand the mind, and we think nothing of providing </a:t>
            </a:r>
            <a:r>
              <a:rPr lang="en-US" dirty="0" smtClean="0"/>
              <a:t>extra school </a:t>
            </a:r>
            <a:r>
              <a:rPr lang="en-US" dirty="0"/>
              <a:t>or </a:t>
            </a:r>
            <a:r>
              <a:rPr lang="en-US" dirty="0" smtClean="0"/>
              <a:t>educational activities</a:t>
            </a:r>
            <a:r>
              <a:rPr lang="en-US" dirty="0"/>
              <a:t>, or pump children </a:t>
            </a:r>
            <a:r>
              <a:rPr lang="en-US" dirty="0" smtClean="0"/>
              <a:t>everyone </a:t>
            </a:r>
            <a:r>
              <a:rPr lang="en-US" dirty="0"/>
              <a:t>feeling pressured to enhance themselves or their children for fear of </a:t>
            </a:r>
            <a:r>
              <a:rPr lang="en-US" dirty="0" smtClean="0"/>
              <a:t>full </a:t>
            </a:r>
            <a:r>
              <a:rPr lang="en-US" dirty="0"/>
              <a:t>of vitamins to boost their IQ. </a:t>
            </a:r>
          </a:p>
          <a:p>
            <a:endParaRPr lang="en-US" dirty="0"/>
          </a:p>
        </p:txBody>
      </p:sp>
    </p:spTree>
    <p:extLst>
      <p:ext uri="{BB962C8B-B14F-4D97-AF65-F5344CB8AC3E}">
        <p14:creationId xmlns:p14="http://schemas.microsoft.com/office/powerpoint/2010/main" val="2008074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ou_are_the_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117028" cy="6858000"/>
          </a:xfrm>
          <a:prstGeom prst="rect">
            <a:avLst/>
          </a:prstGeom>
        </p:spPr>
      </p:pic>
    </p:spTree>
    <p:extLst>
      <p:ext uri="{BB962C8B-B14F-4D97-AF65-F5344CB8AC3E}">
        <p14:creationId xmlns:p14="http://schemas.microsoft.com/office/powerpoint/2010/main" val="1821548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Hands off my brain</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50006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Hands off my brain</a:t>
            </a:r>
            <a:endParaRPr lang="en-GB" dirty="0"/>
          </a:p>
        </p:txBody>
      </p:sp>
      <p:sp>
        <p:nvSpPr>
          <p:cNvPr id="3" name="Content Placeholder 2"/>
          <p:cNvSpPr>
            <a:spLocks noGrp="1"/>
          </p:cNvSpPr>
          <p:nvPr>
            <p:ph idx="1"/>
          </p:nvPr>
        </p:nvSpPr>
        <p:spPr/>
        <p:txBody>
          <a:bodyPr>
            <a:normAutofit fontScale="55000" lnSpcReduction="20000"/>
          </a:bodyPr>
          <a:lstStyle/>
          <a:p>
            <a:r>
              <a:rPr lang="en-GB" i="1" dirty="0"/>
              <a:t>Should the contents of the brain be private property?</a:t>
            </a:r>
          </a:p>
          <a:p>
            <a:r>
              <a:rPr lang="en-GB" dirty="0"/>
              <a:t>We sometimes go to extreme lengths to prevent people knowing what we are thinking. The most successful poker players have deadpan faces so that other players do not know what kind of hands they have. Or, in everyday life, we might tell the odd little white lie, or not tell someone what we really think about them if we want them to help us.</a:t>
            </a:r>
          </a:p>
          <a:p>
            <a:r>
              <a:rPr lang="en-GB" dirty="0"/>
              <a:t>But suppose our real, inner thoughts could be laid bare. Functional imaging provides a powerful view of our inner thought processes, revealing things that our outer expression may be hiding.</a:t>
            </a:r>
          </a:p>
          <a:p>
            <a:r>
              <a:rPr lang="en-GB" dirty="0"/>
              <a:t>It has revealed that people respond differently to black faces than they do to white faces – evidence of hidden racial prejudice? And there is considerable interest in using such tools to spot when people are lying. There are characteristic patterns of brain activity that light up when people are not telling the truth (though brain scanners are not 100 per cent accurate as lie detectors at the moment).</a:t>
            </a:r>
          </a:p>
          <a:p>
            <a:r>
              <a:rPr lang="en-GB" dirty="0"/>
              <a:t>This may be seen as intrusive. In the USA the </a:t>
            </a:r>
            <a:r>
              <a:rPr lang="en-GB" dirty="0" err="1"/>
              <a:t>Center</a:t>
            </a:r>
            <a:r>
              <a:rPr lang="en-GB" dirty="0"/>
              <a:t> for Cognitive Liberty and Ethics argues: “What and how you think should be private unless you choose to share it.”</a:t>
            </a:r>
          </a:p>
          <a:p>
            <a:endParaRPr lang="en-GB" dirty="0"/>
          </a:p>
        </p:txBody>
      </p:sp>
    </p:spTree>
    <p:extLst>
      <p:ext uri="{BB962C8B-B14F-4D97-AF65-F5344CB8AC3E}">
        <p14:creationId xmlns:p14="http://schemas.microsoft.com/office/powerpoint/2010/main" val="3407341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Hands off my brain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Should the contents of the brain be ‘private property’? </a:t>
            </a:r>
          </a:p>
          <a:p>
            <a:r>
              <a:rPr lang="en-US" dirty="0"/>
              <a:t>Supporters say that brain scanning could have great use – identifying potential </a:t>
            </a:r>
            <a:r>
              <a:rPr lang="en-US" dirty="0" err="1"/>
              <a:t>paedophiles</a:t>
            </a:r>
            <a:r>
              <a:rPr lang="en-US" dirty="0"/>
              <a:t> seeking to work in schools, or helping the police solve crimes. </a:t>
            </a:r>
            <a:endParaRPr lang="en-US" dirty="0" smtClean="0"/>
          </a:p>
          <a:p>
            <a:r>
              <a:rPr lang="en-US" dirty="0" smtClean="0"/>
              <a:t>On </a:t>
            </a:r>
            <a:r>
              <a:rPr lang="en-US" dirty="0"/>
              <a:t>the other hand, even if they were infallible (and they are not) the meaning of scanning results is open to interpretation. We have instinctive responses but that does not mean we always act on them. </a:t>
            </a:r>
          </a:p>
          <a:p>
            <a:endParaRPr lang="en-US" dirty="0"/>
          </a:p>
        </p:txBody>
      </p:sp>
    </p:spTree>
    <p:extLst>
      <p:ext uri="{BB962C8B-B14F-4D97-AF65-F5344CB8AC3E}">
        <p14:creationId xmlns:p14="http://schemas.microsoft.com/office/powerpoint/2010/main" val="625341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ou_are_the_regulato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027" y="-702028"/>
            <a:ext cx="7704856" cy="7560028"/>
          </a:xfrm>
          <a:prstGeom prst="rect">
            <a:avLst/>
          </a:prstGeom>
        </p:spPr>
      </p:pic>
    </p:spTree>
    <p:extLst>
      <p:ext uri="{BB962C8B-B14F-4D97-AF65-F5344CB8AC3E}">
        <p14:creationId xmlns:p14="http://schemas.microsoft.com/office/powerpoint/2010/main" val="858247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fMRI in court: a pack of lies?</a:t>
            </a:r>
            <a:endParaRPr lang="en-GB" dirty="0"/>
          </a:p>
        </p:txBody>
      </p:sp>
      <p:pic>
        <p:nvPicPr>
          <p:cNvPr id="4" name="Content Placeholder 3"/>
          <p:cNvPicPr>
            <a:picLocks noGrp="1" noChangeAspect="1"/>
          </p:cNvPicPr>
          <p:nvPr>
            <p:ph idx="1"/>
          </p:nvPr>
        </p:nvPicPr>
        <p:blipFill>
          <a:blip r:embed="rId2"/>
          <a:stretch>
            <a:fillRect/>
          </a:stretch>
        </p:blipFill>
        <p:spPr>
          <a:xfrm>
            <a:off x="652462" y="1658144"/>
            <a:ext cx="7839075" cy="4410075"/>
          </a:xfrm>
          <a:prstGeom prst="rect">
            <a:avLst/>
          </a:prstGeom>
        </p:spPr>
      </p:pic>
    </p:spTree>
    <p:extLst>
      <p:ext uri="{BB962C8B-B14F-4D97-AF65-F5344CB8AC3E}">
        <p14:creationId xmlns:p14="http://schemas.microsoft.com/office/powerpoint/2010/main" val="4025641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fMRI in court: a pack of lies?</a:t>
            </a:r>
            <a:endParaRPr lang="en-GB"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r>
              <a:rPr lang="en-GB" dirty="0">
                <a:hlinkClick r:id="rId2"/>
              </a:rPr>
              <a:t>https://</a:t>
            </a:r>
            <a:r>
              <a:rPr lang="en-GB" dirty="0" smtClean="0">
                <a:hlinkClick r:id="rId2"/>
              </a:rPr>
              <a:t>bigpictureeducation.com/fmri-court-pack-lies</a:t>
            </a:r>
            <a:endParaRPr lang="en-GB" dirty="0" smtClean="0"/>
          </a:p>
          <a:p>
            <a:endParaRPr lang="en-GB" dirty="0"/>
          </a:p>
        </p:txBody>
      </p:sp>
    </p:spTree>
    <p:extLst>
      <p:ext uri="{BB962C8B-B14F-4D97-AF65-F5344CB8AC3E}">
        <p14:creationId xmlns:p14="http://schemas.microsoft.com/office/powerpoint/2010/main" val="3324554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on fMRI in court</a:t>
            </a:r>
            <a:endParaRPr lang="en-GB" dirty="0"/>
          </a:p>
        </p:txBody>
      </p:sp>
      <p:sp>
        <p:nvSpPr>
          <p:cNvPr id="3" name="Content Placeholder 2"/>
          <p:cNvSpPr>
            <a:spLocks noGrp="1"/>
          </p:cNvSpPr>
          <p:nvPr>
            <p:ph idx="1"/>
          </p:nvPr>
        </p:nvSpPr>
        <p:spPr/>
        <p:txBody>
          <a:bodyPr/>
          <a:lstStyle/>
          <a:p>
            <a:r>
              <a:rPr lang="en-GB" dirty="0"/>
              <a:t>If you were a judge, would you allow evidence from fMRI lie detection in your court?</a:t>
            </a:r>
          </a:p>
          <a:p>
            <a:r>
              <a:rPr lang="en-GB" dirty="0"/>
              <a:t>Can you search the internet to find two other forms of lie detection used around the world and describe them?</a:t>
            </a:r>
          </a:p>
          <a:p>
            <a:endParaRPr lang="en-GB" dirty="0"/>
          </a:p>
        </p:txBody>
      </p:sp>
    </p:spTree>
    <p:extLst>
      <p:ext uri="{BB962C8B-B14F-4D97-AF65-F5344CB8AC3E}">
        <p14:creationId xmlns:p14="http://schemas.microsoft.com/office/powerpoint/2010/main" val="534247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all mean?</a:t>
            </a:r>
            <a:endParaRPr lang="en-US" dirty="0"/>
          </a:p>
        </p:txBody>
      </p:sp>
      <p:sp>
        <p:nvSpPr>
          <p:cNvPr id="3" name="Content Placeholder 2"/>
          <p:cNvSpPr>
            <a:spLocks noGrp="1"/>
          </p:cNvSpPr>
          <p:nvPr>
            <p:ph idx="1"/>
          </p:nvPr>
        </p:nvSpPr>
        <p:spPr>
          <a:xfrm>
            <a:off x="467544" y="1600200"/>
            <a:ext cx="8352928" cy="4525963"/>
          </a:xfrm>
        </p:spPr>
        <p:txBody>
          <a:bodyPr>
            <a:normAutofit fontScale="92500" lnSpcReduction="10000"/>
          </a:bodyPr>
          <a:lstStyle/>
          <a:p>
            <a:pPr marL="0" indent="0">
              <a:buNone/>
            </a:pPr>
            <a:r>
              <a:rPr lang="en-US" dirty="0"/>
              <a:t>We are rapidly gaining a much better understanding of the brain and how it operates. We are beginning to see how our thought processes and actions are shaped by activity in the brain. </a:t>
            </a:r>
          </a:p>
          <a:p>
            <a:pPr marL="0" indent="0">
              <a:buNone/>
            </a:pPr>
            <a:r>
              <a:rPr lang="en-US" dirty="0"/>
              <a:t>This new knowledge is exciting, but presents us with many challenges. And tools and therapies for use in medicine or research could equally well be applied socially for other uses</a:t>
            </a:r>
            <a:r>
              <a:rPr lang="en-US" dirty="0" smtClean="0"/>
              <a:t>.</a:t>
            </a:r>
          </a:p>
          <a:p>
            <a:pPr marL="0" indent="0">
              <a:buNone/>
            </a:pPr>
            <a:r>
              <a:rPr lang="en-US" b="1" dirty="0" smtClean="0">
                <a:solidFill>
                  <a:srgbClr val="000000"/>
                </a:solidFill>
              </a:rPr>
              <a:t>How </a:t>
            </a:r>
            <a:r>
              <a:rPr lang="en-US" b="1" dirty="0">
                <a:solidFill>
                  <a:srgbClr val="000000"/>
                </a:solidFill>
              </a:rPr>
              <a:t>are we going to manage these ethical quandaries? </a:t>
            </a:r>
          </a:p>
          <a:p>
            <a:pPr marL="0" indent="0">
              <a:buNone/>
            </a:pPr>
            <a:endParaRPr lang="en-US" dirty="0"/>
          </a:p>
        </p:txBody>
      </p:sp>
    </p:spTree>
    <p:extLst>
      <p:ext uri="{BB962C8B-B14F-4D97-AF65-F5344CB8AC3E}">
        <p14:creationId xmlns:p14="http://schemas.microsoft.com/office/powerpoint/2010/main" val="2748276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Reusing our images</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b="1" dirty="0"/>
              <a:t>Images and illustrations</a:t>
            </a:r>
          </a:p>
          <a:p>
            <a:r>
              <a:rPr lang="en-US" dirty="0"/>
              <a:t>All images, unless otherwise indicated, are from Wellcome Images.</a:t>
            </a:r>
          </a:p>
          <a:p>
            <a:r>
              <a:rPr lang="en-US" dirty="0"/>
              <a:t>Contemporary images are free to use for educational purposes (they have a </a:t>
            </a:r>
            <a:r>
              <a:rPr lang="en-US" dirty="0">
                <a:hlinkClick r:id="rId2"/>
              </a:rPr>
              <a:t>Creative Commons Attribution, Non-commercial, No derivatives licence</a:t>
            </a:r>
            <a:r>
              <a:rPr lang="en-US" dirty="0"/>
              <a:t>). Please make sure you credit them as we have done on the site; the format is ‘Creator’s name, Wellcome Images’.</a:t>
            </a:r>
          </a:p>
          <a:p>
            <a:r>
              <a:rPr lang="en-US" dirty="0"/>
              <a:t>Historical images have a </a:t>
            </a:r>
            <a:r>
              <a:rPr lang="en-US" dirty="0">
                <a:hlinkClick r:id="rId3"/>
              </a:rPr>
              <a:t>Creative Commons Attribution 4.0 licence</a:t>
            </a:r>
            <a:r>
              <a:rPr lang="en-US" dirty="0"/>
              <a:t>: they’re free to use in any way as long as they’re credited to ‘Wellcome Library, London’</a:t>
            </a:r>
            <a:r>
              <a:rPr lang="en-US" dirty="0" smtClean="0"/>
              <a:t>.</a:t>
            </a:r>
          </a:p>
          <a:p>
            <a:r>
              <a:rPr lang="en-US" dirty="0" smtClean="0"/>
              <a:t>Flickr images that we have used have a </a:t>
            </a:r>
            <a:r>
              <a:rPr lang="en-US" dirty="0">
                <a:hlinkClick r:id="rId3"/>
              </a:rPr>
              <a:t>Creative Commons Attribution 4.0 </a:t>
            </a:r>
            <a:r>
              <a:rPr lang="en-US" dirty="0" smtClean="0">
                <a:hlinkClick r:id="rId3"/>
              </a:rPr>
              <a:t>licence</a:t>
            </a:r>
            <a:r>
              <a:rPr lang="en-US" dirty="0" smtClean="0"/>
              <a:t>, meaning we – and you – are free to use in any way as long as the original owner is credited.</a:t>
            </a:r>
          </a:p>
          <a:p>
            <a:r>
              <a:rPr lang="en-US" dirty="0" smtClean="0"/>
              <a:t>Cartoon </a:t>
            </a:r>
            <a:r>
              <a:rPr lang="en-US" dirty="0"/>
              <a:t>illustrations are © Glen </a:t>
            </a:r>
            <a:r>
              <a:rPr lang="en-US" dirty="0" err="1"/>
              <a:t>McBeth</a:t>
            </a:r>
            <a:r>
              <a:rPr lang="en-US" dirty="0"/>
              <a:t>. We commission Glen to produce these illustrations for ‘Big Picture’. He is happy for teachers and students to use his illustrations in a classroom setting, but for other uses, permission must be sought.</a:t>
            </a:r>
          </a:p>
          <a:p>
            <a:r>
              <a:rPr lang="en-US" dirty="0"/>
              <a:t>We source other images from photo libraries such as Science Photo Library, Corbis and </a:t>
            </a:r>
            <a:r>
              <a:rPr lang="en-US" dirty="0" err="1"/>
              <a:t>iStock</a:t>
            </a:r>
            <a:r>
              <a:rPr lang="en-US" dirty="0"/>
              <a:t> and will acknowledge in an image’s credit if this is the case. We do not hold the rights to these images, so if you would like to reproduce them, you will need to contact the photo library directly.</a:t>
            </a:r>
          </a:p>
          <a:p>
            <a:r>
              <a:rPr lang="en-US" dirty="0"/>
              <a:t>If you’re unsure about whether you can use or republish a piece of content, just get in touch with us at </a:t>
            </a:r>
            <a:r>
              <a:rPr lang="en-US" dirty="0">
                <a:hlinkClick r:id="rId4"/>
              </a:rPr>
              <a:t>bigpicture@wellcome.ac.uk</a:t>
            </a:r>
            <a:r>
              <a:rPr lang="en-US" dirty="0"/>
              <a:t>.</a:t>
            </a:r>
          </a:p>
          <a:p>
            <a:pPr marL="0" indent="0">
              <a:buNone/>
            </a:pPr>
            <a:endParaRPr lang="en-US" dirty="0"/>
          </a:p>
        </p:txBody>
      </p:sp>
    </p:spTree>
    <p:extLst>
      <p:ext uri="{BB962C8B-B14F-4D97-AF65-F5344CB8AC3E}">
        <p14:creationId xmlns:p14="http://schemas.microsoft.com/office/powerpoint/2010/main" val="1863305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Responsible adults</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3679995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Responsible adults?</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If a lot of our </a:t>
            </a:r>
            <a:r>
              <a:rPr lang="en-US" dirty="0" err="1"/>
              <a:t>behaviour</a:t>
            </a:r>
            <a:r>
              <a:rPr lang="en-US" dirty="0"/>
              <a:t> is outside our conscious control (or feels as if it is), can we always be held responsible for our actions? </a:t>
            </a:r>
            <a:endParaRPr lang="en-US" dirty="0" smtClean="0"/>
          </a:p>
          <a:p>
            <a:r>
              <a:rPr lang="en-US" dirty="0"/>
              <a:t>Legally, courts are more lenient if a defendant can prove ‘diminished responsibility’. Sentencing will also depend to some extent on an assessment of a defendant’s mental health. </a:t>
            </a:r>
          </a:p>
          <a:p>
            <a:r>
              <a:rPr lang="en-US" dirty="0"/>
              <a:t>As we discover more about the links between brain and </a:t>
            </a:r>
            <a:r>
              <a:rPr lang="en-US" dirty="0" err="1"/>
              <a:t>behaviour</a:t>
            </a:r>
            <a:r>
              <a:rPr lang="en-US" dirty="0"/>
              <a:t>, it is likely that this will become a more common issue.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66130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Responsible adults?</a:t>
            </a:r>
            <a:endParaRPr lang="en-GB" dirty="0"/>
          </a:p>
        </p:txBody>
      </p:sp>
      <p:sp>
        <p:nvSpPr>
          <p:cNvPr id="3" name="Content Placeholder 2"/>
          <p:cNvSpPr>
            <a:spLocks noGrp="1"/>
          </p:cNvSpPr>
          <p:nvPr>
            <p:ph idx="1"/>
          </p:nvPr>
        </p:nvSpPr>
        <p:spPr/>
        <p:txBody>
          <a:bodyPr/>
          <a:lstStyle/>
          <a:p>
            <a:r>
              <a:rPr lang="en-GB" dirty="0">
                <a:hlinkClick r:id="rId2"/>
              </a:rPr>
              <a:t>https://</a:t>
            </a:r>
            <a:r>
              <a:rPr lang="en-GB" dirty="0" smtClean="0">
                <a:hlinkClick r:id="rId2"/>
              </a:rPr>
              <a:t>bigpictureeducation.com/responsible-adults</a:t>
            </a:r>
            <a:endParaRPr lang="en-GB" dirty="0" smtClean="0"/>
          </a:p>
          <a:p>
            <a:endParaRPr lang="en-GB" dirty="0"/>
          </a:p>
        </p:txBody>
      </p:sp>
      <p:pic>
        <p:nvPicPr>
          <p:cNvPr id="4" name="Picture 3"/>
          <p:cNvPicPr>
            <a:picLocks noChangeAspect="1"/>
          </p:cNvPicPr>
          <p:nvPr/>
        </p:nvPicPr>
        <p:blipFill>
          <a:blip r:embed="rId3"/>
          <a:stretch>
            <a:fillRect/>
          </a:stretch>
        </p:blipFill>
        <p:spPr>
          <a:xfrm>
            <a:off x="1331640" y="3268160"/>
            <a:ext cx="5112568" cy="2876208"/>
          </a:xfrm>
          <a:prstGeom prst="rect">
            <a:avLst/>
          </a:prstGeom>
        </p:spPr>
      </p:pic>
      <p:sp>
        <p:nvSpPr>
          <p:cNvPr id="5" name="TextBox 4"/>
          <p:cNvSpPr txBox="1"/>
          <p:nvPr/>
        </p:nvSpPr>
        <p:spPr>
          <a:xfrm>
            <a:off x="2483768" y="2132856"/>
            <a:ext cx="4660315" cy="461665"/>
          </a:xfrm>
          <a:prstGeom prst="rect">
            <a:avLst/>
          </a:prstGeom>
          <a:noFill/>
        </p:spPr>
        <p:txBody>
          <a:bodyPr wrap="none" rtlCol="0">
            <a:spAutoFit/>
          </a:bodyPr>
          <a:lstStyle/>
          <a:p>
            <a:r>
              <a:rPr lang="en-GB" sz="2400" b="1" dirty="0" smtClean="0"/>
              <a:t>Follow this link to further reading</a:t>
            </a:r>
            <a:endParaRPr lang="en-GB" sz="2400" b="1" dirty="0"/>
          </a:p>
        </p:txBody>
      </p:sp>
    </p:spTree>
    <p:extLst>
      <p:ext uri="{BB962C8B-B14F-4D97-AF65-F5344CB8AC3E}">
        <p14:creationId xmlns:p14="http://schemas.microsoft.com/office/powerpoint/2010/main" val="1645776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ou_are_the_jud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0"/>
            <a:ext cx="5318226" cy="6858000"/>
          </a:xfrm>
          <a:prstGeom prst="rect">
            <a:avLst/>
          </a:prstGeom>
        </p:spPr>
      </p:pic>
    </p:spTree>
    <p:extLst>
      <p:ext uri="{BB962C8B-B14F-4D97-AF65-F5344CB8AC3E}">
        <p14:creationId xmlns:p14="http://schemas.microsoft.com/office/powerpoint/2010/main" val="3676785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4154769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reading</a:t>
            </a:r>
            <a:endParaRPr lang="en-GB" dirty="0"/>
          </a:p>
        </p:txBody>
      </p:sp>
      <p:sp>
        <p:nvSpPr>
          <p:cNvPr id="3" name="Content Placeholder 2"/>
          <p:cNvSpPr>
            <a:spLocks noGrp="1"/>
          </p:cNvSpPr>
          <p:nvPr>
            <p:ph idx="1"/>
          </p:nvPr>
        </p:nvSpPr>
        <p:spPr>
          <a:xfrm>
            <a:off x="429610" y="1700808"/>
            <a:ext cx="8229600" cy="4525963"/>
          </a:xfrm>
        </p:spPr>
        <p:txBody>
          <a:bodyPr/>
          <a:lstStyle/>
          <a:p>
            <a:r>
              <a:rPr lang="en-GB" dirty="0" smtClean="0"/>
              <a:t>Brains to blame</a:t>
            </a:r>
          </a:p>
          <a:p>
            <a:r>
              <a:rPr lang="en-GB" dirty="0">
                <a:hlinkClick r:id="rId2"/>
              </a:rPr>
              <a:t>https://</a:t>
            </a:r>
            <a:r>
              <a:rPr lang="en-GB" dirty="0" smtClean="0">
                <a:hlinkClick r:id="rId2"/>
              </a:rPr>
              <a:t>bigpictureeducation.com/brains-blame</a:t>
            </a:r>
            <a:endParaRPr lang="en-GB" dirty="0" smtClean="0"/>
          </a:p>
          <a:p>
            <a:endParaRPr lang="en-GB" dirty="0"/>
          </a:p>
        </p:txBody>
      </p:sp>
    </p:spTree>
    <p:extLst>
      <p:ext uri="{BB962C8B-B14F-4D97-AF65-F5344CB8AC3E}">
        <p14:creationId xmlns:p14="http://schemas.microsoft.com/office/powerpoint/2010/main" val="206936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BigPicture</a:t>
            </a:r>
            <a:r>
              <a:rPr lang="en-GB" dirty="0" smtClean="0"/>
              <a:t> debates the brain – app</a:t>
            </a:r>
            <a:endParaRPr lang="en-GB" dirty="0"/>
          </a:p>
        </p:txBody>
      </p:sp>
      <p:sp>
        <p:nvSpPr>
          <p:cNvPr id="3" name="Content Placeholder 2"/>
          <p:cNvSpPr>
            <a:spLocks noGrp="1"/>
          </p:cNvSpPr>
          <p:nvPr>
            <p:ph idx="1"/>
          </p:nvPr>
        </p:nvSpPr>
        <p:spPr/>
        <p:txBody>
          <a:bodyPr/>
          <a:lstStyle/>
          <a:p>
            <a:r>
              <a:rPr lang="en-GB" dirty="0" smtClean="0"/>
              <a:t>On this page there are links to an app:</a:t>
            </a:r>
          </a:p>
          <a:p>
            <a:r>
              <a:rPr lang="en-GB" dirty="0">
                <a:hlinkClick r:id="rId2"/>
              </a:rPr>
              <a:t>https://</a:t>
            </a:r>
            <a:r>
              <a:rPr lang="en-GB" dirty="0" smtClean="0">
                <a:hlinkClick r:id="rId2"/>
              </a:rPr>
              <a:t>bigpictureeducation.com/big-picture-debates-brain-app</a:t>
            </a:r>
            <a:endParaRPr lang="en-GB" dirty="0" smtClean="0"/>
          </a:p>
          <a:p>
            <a:endParaRPr lang="en-GB" dirty="0"/>
          </a:p>
        </p:txBody>
      </p:sp>
    </p:spTree>
    <p:extLst>
      <p:ext uri="{BB962C8B-B14F-4D97-AF65-F5344CB8AC3E}">
        <p14:creationId xmlns:p14="http://schemas.microsoft.com/office/powerpoint/2010/main" val="469042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843</TotalTime>
  <Words>971</Words>
  <Application>Microsoft Office PowerPoint</Application>
  <PresentationFormat>On-screen Show (4:3)</PresentationFormat>
  <Paragraphs>56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Arial</vt:lpstr>
      <vt:lpstr>Calibri</vt:lpstr>
      <vt:lpstr>Calluna Sans</vt:lpstr>
      <vt:lpstr>Times New Roman</vt:lpstr>
      <vt:lpstr>Office Theme</vt:lpstr>
      <vt:lpstr>PowerPoint Presentation</vt:lpstr>
      <vt:lpstr>What does it all mean?</vt:lpstr>
      <vt:lpstr>Responsible adults</vt:lpstr>
      <vt:lpstr>Responsible adults?</vt:lpstr>
      <vt:lpstr>Responsible adults?</vt:lpstr>
      <vt:lpstr>PowerPoint Presentation</vt:lpstr>
      <vt:lpstr>PowerPoint Presentation</vt:lpstr>
      <vt:lpstr>Further reading</vt:lpstr>
      <vt:lpstr>BigPicture debates the brain – app</vt:lpstr>
      <vt:lpstr>Better brains</vt:lpstr>
      <vt:lpstr>Better brains? </vt:lpstr>
      <vt:lpstr>PowerPoint Presentation</vt:lpstr>
      <vt:lpstr>Hands off my brain</vt:lpstr>
      <vt:lpstr>Hands off my brain</vt:lpstr>
      <vt:lpstr>Hands off my brain </vt:lpstr>
      <vt:lpstr>PowerPoint Presentation</vt:lpstr>
      <vt:lpstr>fMRI in court: a pack of lies?</vt:lpstr>
      <vt:lpstr>fMRI in court: a pack of lies?</vt:lpstr>
      <vt:lpstr>Questions on fMRI in court</vt:lpstr>
      <vt:lpstr>Reusing our images</vt:lpstr>
    </vt:vector>
  </TitlesOfParts>
  <Company>Wellcome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Olson, Amy</dc:creator>
  <cp:lastModifiedBy>Alison Yates</cp:lastModifiedBy>
  <cp:revision>81</cp:revision>
  <cp:lastPrinted>2017-06-29T13:58:52Z</cp:lastPrinted>
  <dcterms:created xsi:type="dcterms:W3CDTF">2012-04-30T10:45:33Z</dcterms:created>
  <dcterms:modified xsi:type="dcterms:W3CDTF">2017-06-29T15:46:53Z</dcterms:modified>
</cp:coreProperties>
</file>