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57" r:id="rId7"/>
    <p:sldId id="258" r:id="rId8"/>
    <p:sldId id="259"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8F4D"/>
    <a:srgbClr val="002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53ACF-AA6C-243B-AF21-2CBC375BADFF}" v="3" dt="2022-10-19T11:39:39.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 Hawkins" userId="S::jhawkins@seaford.org::93576e95-233c-4ddc-a20b-98910cf47dfb" providerId="AD" clId="Web-{06853ACF-AA6C-243B-AF21-2CBC375BADFF}"/>
    <pc:docChg chg="modSld">
      <pc:chgData name="Jenni Hawkins" userId="S::jhawkins@seaford.org::93576e95-233c-4ddc-a20b-98910cf47dfb" providerId="AD" clId="Web-{06853ACF-AA6C-243B-AF21-2CBC375BADFF}" dt="2022-10-19T11:39:39.110" v="2" actId="20577"/>
      <pc:docMkLst>
        <pc:docMk/>
      </pc:docMkLst>
      <pc:sldChg chg="modSp">
        <pc:chgData name="Jenni Hawkins" userId="S::jhawkins@seaford.org::93576e95-233c-4ddc-a20b-98910cf47dfb" providerId="AD" clId="Web-{06853ACF-AA6C-243B-AF21-2CBC375BADFF}" dt="2022-10-19T11:39:39.110" v="2" actId="20577"/>
        <pc:sldMkLst>
          <pc:docMk/>
          <pc:sldMk cId="4075895983" sldId="257"/>
        </pc:sldMkLst>
        <pc:spChg chg="mod">
          <ac:chgData name="Jenni Hawkins" userId="S::jhawkins@seaford.org::93576e95-233c-4ddc-a20b-98910cf47dfb" providerId="AD" clId="Web-{06853ACF-AA6C-243B-AF21-2CBC375BADFF}" dt="2022-10-19T11:39:39.110" v="2" actId="20577"/>
          <ac:spMkLst>
            <pc:docMk/>
            <pc:sldMk cId="4075895983" sldId="257"/>
            <ac:spMk id="3" creationId="{41C47D32-4C1A-4E82-B66F-88112D3937CD}"/>
          </ac:spMkLst>
        </pc:spChg>
      </pc:sldChg>
    </pc:docChg>
  </pc:docChgLst>
  <pc:docChgLst>
    <pc:chgData name="Jenni Hawkins" userId="93576e95-233c-4ddc-a20b-98910cf47dfb" providerId="ADAL" clId="{F53B3F03-05EB-CA41-8F0B-61A69C959C10}"/>
    <pc:docChg chg="custSel modSld">
      <pc:chgData name="Jenni Hawkins" userId="93576e95-233c-4ddc-a20b-98910cf47dfb" providerId="ADAL" clId="{F53B3F03-05EB-CA41-8F0B-61A69C959C10}" dt="2021-10-28T12:55:54.656" v="421" actId="20577"/>
      <pc:docMkLst>
        <pc:docMk/>
      </pc:docMkLst>
      <pc:sldChg chg="modSp">
        <pc:chgData name="Jenni Hawkins" userId="93576e95-233c-4ddc-a20b-98910cf47dfb" providerId="ADAL" clId="{F53B3F03-05EB-CA41-8F0B-61A69C959C10}" dt="2021-10-28T12:52:22.416" v="349" actId="113"/>
        <pc:sldMkLst>
          <pc:docMk/>
          <pc:sldMk cId="4075895983" sldId="257"/>
        </pc:sldMkLst>
        <pc:spChg chg="mod">
          <ac:chgData name="Jenni Hawkins" userId="93576e95-233c-4ddc-a20b-98910cf47dfb" providerId="ADAL" clId="{F53B3F03-05EB-CA41-8F0B-61A69C959C10}" dt="2021-10-28T12:52:22.416" v="349" actId="113"/>
          <ac:spMkLst>
            <pc:docMk/>
            <pc:sldMk cId="4075895983" sldId="257"/>
            <ac:spMk id="3" creationId="{41C47D32-4C1A-4E82-B66F-88112D3937CD}"/>
          </ac:spMkLst>
        </pc:spChg>
      </pc:sldChg>
      <pc:sldChg chg="modSp">
        <pc:chgData name="Jenni Hawkins" userId="93576e95-233c-4ddc-a20b-98910cf47dfb" providerId="ADAL" clId="{F53B3F03-05EB-CA41-8F0B-61A69C959C10}" dt="2021-10-28T12:55:02.079" v="361" actId="20577"/>
        <pc:sldMkLst>
          <pc:docMk/>
          <pc:sldMk cId="4166125320" sldId="258"/>
        </pc:sldMkLst>
        <pc:spChg chg="mod">
          <ac:chgData name="Jenni Hawkins" userId="93576e95-233c-4ddc-a20b-98910cf47dfb" providerId="ADAL" clId="{F53B3F03-05EB-CA41-8F0B-61A69C959C10}" dt="2021-10-28T12:55:02.079" v="361" actId="20577"/>
          <ac:spMkLst>
            <pc:docMk/>
            <pc:sldMk cId="4166125320" sldId="258"/>
            <ac:spMk id="3" creationId="{44EF8AEF-9F9A-431D-BFF7-57D80DEB8371}"/>
          </ac:spMkLst>
        </pc:spChg>
      </pc:sldChg>
      <pc:sldChg chg="modSp">
        <pc:chgData name="Jenni Hawkins" userId="93576e95-233c-4ddc-a20b-98910cf47dfb" providerId="ADAL" clId="{F53B3F03-05EB-CA41-8F0B-61A69C959C10}" dt="2021-10-28T12:55:54.656" v="421" actId="20577"/>
        <pc:sldMkLst>
          <pc:docMk/>
          <pc:sldMk cId="1571088816" sldId="259"/>
        </pc:sldMkLst>
        <pc:spChg chg="mod">
          <ac:chgData name="Jenni Hawkins" userId="93576e95-233c-4ddc-a20b-98910cf47dfb" providerId="ADAL" clId="{F53B3F03-05EB-CA41-8F0B-61A69C959C10}" dt="2021-10-28T12:55:54.656" v="421" actId="20577"/>
          <ac:spMkLst>
            <pc:docMk/>
            <pc:sldMk cId="1571088816" sldId="259"/>
            <ac:spMk id="3" creationId="{79123C03-9411-42AF-98F6-A4A5FE88BC6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ADE137C-4EFC-4F97-8B64-E683E7900D89}"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5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78159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337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80158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E137C-4EFC-4F97-8B64-E683E7900D89}"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1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DE137C-4EFC-4F97-8B64-E683E7900D89}" type="datetimeFigureOut">
              <a:rPr lang="en-GB" smtClean="0"/>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430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DE137C-4EFC-4F97-8B64-E683E7900D89}" type="datetimeFigureOut">
              <a:rPr lang="en-GB" smtClean="0"/>
              <a:t>19/10/2022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73979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DE137C-4EFC-4F97-8B64-E683E7900D89}" type="datetimeFigureOut">
              <a:rPr lang="en-GB" smtClean="0"/>
              <a:t>19/10/2022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88690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DE137C-4EFC-4F97-8B64-E683E7900D89}" type="datetimeFigureOut">
              <a:rPr lang="en-GB" smtClean="0"/>
              <a:t>19/10/2022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147306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DE137C-4EFC-4F97-8B64-E683E7900D89}" type="datetimeFigureOut">
              <a:rPr lang="en-GB" smtClean="0"/>
              <a:t>19/10/2022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4F6D95-05DF-467F-92BC-9E0E1D3DA5C7}" type="slidenum">
              <a:rPr lang="en-GB" smtClean="0"/>
              <a:t>‹#›</a:t>
            </a:fld>
            <a:endParaRPr lang="en-GB"/>
          </a:p>
        </p:txBody>
      </p:sp>
    </p:spTree>
    <p:extLst>
      <p:ext uri="{BB962C8B-B14F-4D97-AF65-F5344CB8AC3E}">
        <p14:creationId xmlns:p14="http://schemas.microsoft.com/office/powerpoint/2010/main" val="175943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DE137C-4EFC-4F97-8B64-E683E7900D89}" type="datetimeFigureOut">
              <a:rPr lang="en-GB" smtClean="0"/>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52166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998F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DE137C-4EFC-4F97-8B64-E683E7900D89}" type="datetimeFigureOut">
              <a:rPr lang="en-GB" smtClean="0"/>
              <a:t>19/10/2022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4F6D95-05DF-467F-92BC-9E0E1D3DA5C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203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seaford.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EB52-682C-4291-BCB6-A797BA54D034}"/>
              </a:ext>
            </a:extLst>
          </p:cNvPr>
          <p:cNvSpPr>
            <a:spLocks noGrp="1"/>
          </p:cNvSpPr>
          <p:nvPr>
            <p:ph type="ctrTitle"/>
          </p:nvPr>
        </p:nvSpPr>
        <p:spPr/>
        <p:txBody>
          <a:bodyPr/>
          <a:lstStyle/>
          <a:p>
            <a:r>
              <a:rPr lang="en-GB" dirty="0">
                <a:solidFill>
                  <a:srgbClr val="002639"/>
                </a:solidFill>
              </a:rPr>
              <a:t>A Level Music</a:t>
            </a:r>
          </a:p>
        </p:txBody>
      </p:sp>
      <p:sp>
        <p:nvSpPr>
          <p:cNvPr id="3" name="Subtitle 2">
            <a:extLst>
              <a:ext uri="{FF2B5EF4-FFF2-40B4-BE49-F238E27FC236}">
                <a16:creationId xmlns:a16="http://schemas.microsoft.com/office/drawing/2014/main" id="{E4B50FBD-BBB8-411D-966E-8547ED085CA1}"/>
              </a:ext>
            </a:extLst>
          </p:cNvPr>
          <p:cNvSpPr>
            <a:spLocks noGrp="1"/>
          </p:cNvSpPr>
          <p:nvPr>
            <p:ph type="subTitle" idx="1"/>
          </p:nvPr>
        </p:nvSpPr>
        <p:spPr/>
        <p:txBody>
          <a:bodyPr/>
          <a:lstStyle/>
          <a:p>
            <a:r>
              <a:rPr lang="en-GB" dirty="0">
                <a:solidFill>
                  <a:srgbClr val="998F4D"/>
                </a:solidFill>
              </a:rPr>
              <a:t>Seaford college sixth form</a:t>
            </a:r>
          </a:p>
          <a:p>
            <a:r>
              <a:rPr lang="en-GB" dirty="0">
                <a:solidFill>
                  <a:srgbClr val="998F4D"/>
                </a:solidFill>
              </a:rPr>
              <a:t>Head of MUSIC – Mrs j HAWKINS</a:t>
            </a:r>
          </a:p>
        </p:txBody>
      </p:sp>
      <p:pic>
        <p:nvPicPr>
          <p:cNvPr id="5" name="Picture 4">
            <a:extLst>
              <a:ext uri="{FF2B5EF4-FFF2-40B4-BE49-F238E27FC236}">
                <a16:creationId xmlns:a16="http://schemas.microsoft.com/office/drawing/2014/main" id="{490E5BE2-17DD-439C-B770-A19A774AC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81" y="192947"/>
            <a:ext cx="1381494" cy="1558549"/>
          </a:xfrm>
          <a:prstGeom prst="rect">
            <a:avLst/>
          </a:prstGeom>
        </p:spPr>
      </p:pic>
    </p:spTree>
    <p:extLst>
      <p:ext uri="{BB962C8B-B14F-4D97-AF65-F5344CB8AC3E}">
        <p14:creationId xmlns:p14="http://schemas.microsoft.com/office/powerpoint/2010/main" val="344840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p:txBody>
          <a:bodyPr/>
          <a:lstStyle/>
          <a:p>
            <a:r>
              <a:rPr lang="en-GB" b="1">
                <a:solidFill>
                  <a:srgbClr val="002639"/>
                </a:solidFill>
              </a:rPr>
              <a:t>Why should you choose it?</a:t>
            </a:r>
          </a:p>
        </p:txBody>
      </p:sp>
      <p:sp>
        <p:nvSpPr>
          <p:cNvPr id="3" name="Content Placeholder 2">
            <a:extLst>
              <a:ext uri="{FF2B5EF4-FFF2-40B4-BE49-F238E27FC236}">
                <a16:creationId xmlns:a16="http://schemas.microsoft.com/office/drawing/2014/main" id="{0B56B243-5B89-4BBB-87B0-1E8C788D7B46}"/>
              </a:ext>
            </a:extLst>
          </p:cNvPr>
          <p:cNvSpPr>
            <a:spLocks noGrp="1"/>
          </p:cNvSpPr>
          <p:nvPr>
            <p:ph idx="1"/>
          </p:nvPr>
        </p:nvSpPr>
        <p:spPr/>
        <p:txBody>
          <a:bodyPr/>
          <a:lstStyle/>
          <a:p>
            <a:endParaRPr lang="en-GB" dirty="0"/>
          </a:p>
          <a:p>
            <a:r>
              <a:rPr lang="en-GB" dirty="0"/>
              <a:t>You will develop your skills as a performer, composer and analyser of music and have lots of fun doing so!</a:t>
            </a:r>
          </a:p>
          <a:p>
            <a:r>
              <a:rPr lang="en-GB" dirty="0"/>
              <a:t>By the end of the course your musical horizons will have broadened as will have your understanding of life and the universe.</a:t>
            </a:r>
          </a:p>
          <a:p>
            <a:r>
              <a:rPr lang="en-GB" dirty="0"/>
              <a:t>A musical education will enhance all areas of your education teaching you practical, academic and life skills that will serve you for the rest of your life regardless of what you pursue after A-levels!</a:t>
            </a:r>
          </a:p>
        </p:txBody>
      </p:sp>
    </p:spTree>
    <p:extLst>
      <p:ext uri="{BB962C8B-B14F-4D97-AF65-F5344CB8AC3E}">
        <p14:creationId xmlns:p14="http://schemas.microsoft.com/office/powerpoint/2010/main" val="426754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6ABE-C6B1-463A-BFA4-0D77E0839598}"/>
              </a:ext>
            </a:extLst>
          </p:cNvPr>
          <p:cNvSpPr>
            <a:spLocks noGrp="1"/>
          </p:cNvSpPr>
          <p:nvPr>
            <p:ph type="title"/>
          </p:nvPr>
        </p:nvSpPr>
        <p:spPr/>
        <p:txBody>
          <a:bodyPr/>
          <a:lstStyle/>
          <a:p>
            <a:r>
              <a:rPr lang="en-GB" b="1">
                <a:solidFill>
                  <a:srgbClr val="002639"/>
                </a:solidFill>
              </a:rPr>
              <a:t>Course content</a:t>
            </a:r>
          </a:p>
        </p:txBody>
      </p:sp>
      <p:sp>
        <p:nvSpPr>
          <p:cNvPr id="3" name="Content Placeholder 2">
            <a:extLst>
              <a:ext uri="{FF2B5EF4-FFF2-40B4-BE49-F238E27FC236}">
                <a16:creationId xmlns:a16="http://schemas.microsoft.com/office/drawing/2014/main" id="{41C47D32-4C1A-4E82-B66F-88112D3937CD}"/>
              </a:ext>
            </a:extLst>
          </p:cNvPr>
          <p:cNvSpPr>
            <a:spLocks noGrp="1"/>
          </p:cNvSpPr>
          <p:nvPr>
            <p:ph idx="1"/>
          </p:nvPr>
        </p:nvSpPr>
        <p:spPr/>
        <p:txBody>
          <a:bodyPr vert="horz" lIns="0" tIns="45720" rIns="0" bIns="45720" rtlCol="0" anchor="t">
            <a:normAutofit lnSpcReduction="10000"/>
          </a:bodyPr>
          <a:lstStyle/>
          <a:p>
            <a:r>
              <a:rPr lang="en-GB" b="1" dirty="0"/>
              <a:t>Component 1: Performing </a:t>
            </a:r>
          </a:p>
          <a:p>
            <a:r>
              <a:rPr lang="en-GB" dirty="0"/>
              <a:t>Total performance time of 10 minutes Performance can be solo and/or ensemble</a:t>
            </a:r>
            <a:endParaRPr lang="en-GB" dirty="0">
              <a:cs typeface="Calibri"/>
            </a:endParaRPr>
          </a:p>
          <a:p>
            <a:r>
              <a:rPr lang="en-GB" b="1" dirty="0"/>
              <a:t>Component 2: Composing </a:t>
            </a:r>
          </a:p>
          <a:p>
            <a:pPr fontAlgn="t"/>
            <a:r>
              <a:rPr lang="en-GB" dirty="0">
                <a:solidFill>
                  <a:srgbClr val="333333"/>
                </a:solidFill>
                <a:effectLst/>
              </a:rPr>
              <a:t>Composition 1: Composition to a brief (25 marks)</a:t>
            </a:r>
          </a:p>
          <a:p>
            <a:pPr fontAlgn="t"/>
            <a:r>
              <a:rPr lang="en-GB" dirty="0">
                <a:solidFill>
                  <a:srgbClr val="333333"/>
                </a:solidFill>
                <a:effectLst/>
              </a:rPr>
              <a:t>Composition 2: Free composition (25 marks)</a:t>
            </a:r>
          </a:p>
          <a:p>
            <a:pPr fontAlgn="t"/>
            <a:r>
              <a:rPr lang="en-GB" dirty="0">
                <a:solidFill>
                  <a:srgbClr val="333333"/>
                </a:solidFill>
                <a:effectLst/>
              </a:rPr>
              <a:t>A minimum of four and a half minutes of music in total is required</a:t>
            </a:r>
            <a:r>
              <a:rPr lang="en-GB" dirty="0">
                <a:solidFill>
                  <a:srgbClr val="333333"/>
                </a:solidFill>
                <a:effectLst/>
                <a:latin typeface="Verdana"/>
                <a:ea typeface="Verdana"/>
              </a:rPr>
              <a:t>.</a:t>
            </a:r>
            <a:endParaRPr lang="en-GB" dirty="0">
              <a:latin typeface="Verdana"/>
              <a:ea typeface="Verdana"/>
            </a:endParaRPr>
          </a:p>
          <a:p>
            <a:r>
              <a:rPr lang="en-GB" b="1" dirty="0"/>
              <a:t>Component 3: Appraising </a:t>
            </a:r>
          </a:p>
          <a:p>
            <a:r>
              <a:rPr lang="en-GB" dirty="0"/>
              <a:t>There is 1 compulsory area of study which is Western Classical Music. The students then choose 2 areas of study from the following list: </a:t>
            </a:r>
            <a:r>
              <a:rPr lang="en-GB" b="0" i="0" u="none" strike="noStrike" dirty="0">
                <a:solidFill>
                  <a:srgbClr val="4B4B4B"/>
                </a:solidFill>
                <a:effectLst/>
              </a:rPr>
              <a:t>Pop music, Music for </a:t>
            </a:r>
            <a:r>
              <a:rPr lang="en-GB" dirty="0">
                <a:solidFill>
                  <a:srgbClr val="4B4B4B"/>
                </a:solidFill>
              </a:rPr>
              <a:t>media</a:t>
            </a:r>
            <a:r>
              <a:rPr lang="en-GB" b="0" i="0" u="none" strike="noStrike" dirty="0">
                <a:solidFill>
                  <a:srgbClr val="4B4B4B"/>
                </a:solidFill>
                <a:effectLst/>
              </a:rPr>
              <a:t>, Music for theatre, Jazz ,Contemporary traditional music and Art music since 1910.</a:t>
            </a:r>
          </a:p>
          <a:p>
            <a:endParaRPr lang="en-GB" dirty="0"/>
          </a:p>
        </p:txBody>
      </p:sp>
    </p:spTree>
    <p:extLst>
      <p:ext uri="{BB962C8B-B14F-4D97-AF65-F5344CB8AC3E}">
        <p14:creationId xmlns:p14="http://schemas.microsoft.com/office/powerpoint/2010/main" val="407589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E63E-D701-4AE4-B8AD-5B337BF90D11}"/>
              </a:ext>
            </a:extLst>
          </p:cNvPr>
          <p:cNvSpPr>
            <a:spLocks noGrp="1"/>
          </p:cNvSpPr>
          <p:nvPr>
            <p:ph type="title"/>
          </p:nvPr>
        </p:nvSpPr>
        <p:spPr/>
        <p:txBody>
          <a:bodyPr/>
          <a:lstStyle/>
          <a:p>
            <a:r>
              <a:rPr lang="en-GB" b="1">
                <a:solidFill>
                  <a:srgbClr val="002639"/>
                </a:solidFill>
              </a:rPr>
              <a:t>Assessment</a:t>
            </a:r>
          </a:p>
        </p:txBody>
      </p:sp>
      <p:sp>
        <p:nvSpPr>
          <p:cNvPr id="3" name="Content Placeholder 2">
            <a:extLst>
              <a:ext uri="{FF2B5EF4-FFF2-40B4-BE49-F238E27FC236}">
                <a16:creationId xmlns:a16="http://schemas.microsoft.com/office/drawing/2014/main" id="{44EF8AEF-9F9A-431D-BFF7-57D80DEB8371}"/>
              </a:ext>
            </a:extLst>
          </p:cNvPr>
          <p:cNvSpPr>
            <a:spLocks noGrp="1"/>
          </p:cNvSpPr>
          <p:nvPr>
            <p:ph idx="1"/>
          </p:nvPr>
        </p:nvSpPr>
        <p:spPr>
          <a:xfrm>
            <a:off x="1097280" y="1737360"/>
            <a:ext cx="10058400" cy="4023360"/>
          </a:xfrm>
        </p:spPr>
        <p:txBody>
          <a:bodyPr/>
          <a:lstStyle/>
          <a:p>
            <a:r>
              <a:rPr lang="en-GB" b="1" dirty="0"/>
              <a:t>Component 1: Performing </a:t>
            </a:r>
          </a:p>
          <a:p>
            <a:r>
              <a:rPr lang="en-GB" dirty="0"/>
              <a:t>Non-examined assessment: externally assessed 35% of the qualification 50 marks</a:t>
            </a:r>
          </a:p>
          <a:p>
            <a:r>
              <a:rPr lang="en-GB" b="1" dirty="0"/>
              <a:t>Component 2: Composing </a:t>
            </a:r>
          </a:p>
          <a:p>
            <a:r>
              <a:rPr lang="en-GB" dirty="0"/>
              <a:t>Non-examined assessment: externally assessed 25% of the qualification 50 marks</a:t>
            </a:r>
          </a:p>
          <a:p>
            <a:r>
              <a:rPr lang="en-GB" b="1" dirty="0"/>
              <a:t>Component 3: Appraising </a:t>
            </a:r>
          </a:p>
          <a:p>
            <a:r>
              <a:rPr lang="en-GB" dirty="0"/>
              <a:t>Written and listening examination: 2 hours 30 minutes- 40% of the qualification 120 marks</a:t>
            </a:r>
          </a:p>
          <a:p>
            <a:endParaRPr lang="en-GB" dirty="0"/>
          </a:p>
          <a:p>
            <a:endParaRPr lang="en-GB" dirty="0"/>
          </a:p>
        </p:txBody>
      </p:sp>
    </p:spTree>
    <p:extLst>
      <p:ext uri="{BB962C8B-B14F-4D97-AF65-F5344CB8AC3E}">
        <p14:creationId xmlns:p14="http://schemas.microsoft.com/office/powerpoint/2010/main" val="416612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Expectations of students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p:txBody>
          <a:bodyPr/>
          <a:lstStyle/>
          <a:p>
            <a:endParaRPr lang="en-GB" dirty="0"/>
          </a:p>
          <a:p>
            <a:r>
              <a:rPr lang="en-GB" dirty="0"/>
              <a:t>Students should have at least a level 6 at GCSE music.</a:t>
            </a:r>
          </a:p>
          <a:p>
            <a:endParaRPr lang="en-GB" dirty="0"/>
          </a:p>
          <a:p>
            <a:r>
              <a:rPr lang="en-GB" dirty="0"/>
              <a:t>Performances by the end of year 13 need to be at least of a grade 7 standard.</a:t>
            </a:r>
          </a:p>
          <a:p>
            <a:endParaRPr lang="en-GB" dirty="0"/>
          </a:p>
          <a:p>
            <a:r>
              <a:rPr lang="en-GB" dirty="0"/>
              <a:t>Students should be passionate about playing and learning about all sorts of music! We study, amongst others music as varied as Bach, Mozart, Sondheim, Beyoncé  and Hans Zimmer!</a:t>
            </a:r>
          </a:p>
        </p:txBody>
      </p:sp>
    </p:spTree>
    <p:extLst>
      <p:ext uri="{BB962C8B-B14F-4D97-AF65-F5344CB8AC3E}">
        <p14:creationId xmlns:p14="http://schemas.microsoft.com/office/powerpoint/2010/main" val="157108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Future pathways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p:txBody>
          <a:bodyPr vert="horz" lIns="0" tIns="45720" rIns="0" bIns="45720" rtlCol="0" anchor="t">
            <a:normAutofit/>
          </a:bodyPr>
          <a:lstStyle/>
          <a:p>
            <a:endParaRPr lang="en-GB" dirty="0"/>
          </a:p>
          <a:p>
            <a:endParaRPr lang="en-GB" dirty="0"/>
          </a:p>
          <a:p>
            <a:r>
              <a:rPr lang="en-GB" dirty="0"/>
              <a:t>The skills required to analyse and understand the musical and historical context of the pieces we study mean Music A-level is highly respected by universities and is a gateway course to many possible degree courses and careers.</a:t>
            </a:r>
          </a:p>
          <a:p>
            <a:r>
              <a:rPr lang="en-GB" dirty="0"/>
              <a:t>Music students can go on to study music as university or a conservatoire and careers in performance, film composition, studio and production work are just some of the routes that students can take.</a:t>
            </a:r>
          </a:p>
        </p:txBody>
      </p:sp>
    </p:spTree>
    <p:extLst>
      <p:ext uri="{BB962C8B-B14F-4D97-AF65-F5344CB8AC3E}">
        <p14:creationId xmlns:p14="http://schemas.microsoft.com/office/powerpoint/2010/main" val="133496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Any questions?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p:txBody>
          <a:bodyPr vert="horz" lIns="0" tIns="45720" rIns="0" bIns="45720" rtlCol="0" anchor="t">
            <a:normAutofit/>
          </a:bodyPr>
          <a:lstStyle/>
          <a:p>
            <a:endParaRPr lang="en-GB" dirty="0"/>
          </a:p>
          <a:p>
            <a:r>
              <a:rPr lang="en-GB" dirty="0"/>
              <a:t>If you have any questions regarding the content of the course please contact me using </a:t>
            </a:r>
            <a:r>
              <a:rPr lang="en-GB" dirty="0" err="1"/>
              <a:t>jhawkins</a:t>
            </a:r>
            <a:r>
              <a:rPr lang="en-GB" dirty="0">
                <a:hlinkClick r:id="rId2"/>
              </a:rPr>
              <a:t>@seaford.org</a:t>
            </a:r>
            <a:r>
              <a:rPr lang="en-GB" dirty="0"/>
              <a:t> </a:t>
            </a:r>
            <a:endParaRPr lang="en-GB" dirty="0">
              <a:cs typeface="Calibri"/>
            </a:endParaRPr>
          </a:p>
          <a:p>
            <a:endParaRPr lang="en-GB" dirty="0"/>
          </a:p>
          <a:p>
            <a:endParaRPr lang="en-GB" dirty="0"/>
          </a:p>
        </p:txBody>
      </p:sp>
    </p:spTree>
    <p:extLst>
      <p:ext uri="{BB962C8B-B14F-4D97-AF65-F5344CB8AC3E}">
        <p14:creationId xmlns:p14="http://schemas.microsoft.com/office/powerpoint/2010/main" val="2986973181"/>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FF3600"/>
      </a:accent1>
      <a:accent2>
        <a:srgbClr val="00263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d9eb0e-5c3a-4d9c-bb3e-49f394cfd5a0" xsi:nil="true"/>
    <lcf76f155ced4ddcb4097134ff3c332f xmlns="fbc262b2-0396-429a-90c9-e187502e50e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0B535B756C624EA3F6D27116DBAF34" ma:contentTypeVersion="18" ma:contentTypeDescription="Create a new document." ma:contentTypeScope="" ma:versionID="974740473f3da2ba432bc8991eeeda21">
  <xsd:schema xmlns:xsd="http://www.w3.org/2001/XMLSchema" xmlns:xs="http://www.w3.org/2001/XMLSchema" xmlns:p="http://schemas.microsoft.com/office/2006/metadata/properties" xmlns:ns2="fbc262b2-0396-429a-90c9-e187502e50ed" xmlns:ns3="8fd9eb0e-5c3a-4d9c-bb3e-49f394cfd5a0" targetNamespace="http://schemas.microsoft.com/office/2006/metadata/properties" ma:root="true" ma:fieldsID="c216d7cdd63b360055d9919d687b55c4" ns2:_="" ns3:_="">
    <xsd:import namespace="fbc262b2-0396-429a-90c9-e187502e50ed"/>
    <xsd:import namespace="8fd9eb0e-5c3a-4d9c-bb3e-49f394cfd5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262b2-0396-429a-90c9-e187502e5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0ece5b-179d-48e2-9708-9a259965f00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d9eb0e-5c3a-4d9c-bb3e-49f394cfd5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dd526b-62cb-4584-86e7-7e32baab79a0}" ma:internalName="TaxCatchAll" ma:showField="CatchAllData" ma:web="8fd9eb0e-5c3a-4d9c-bb3e-49f394cfd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B65B4-E9AB-4B20-8A2B-43DCF8A6DF89}">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779CDF4B-FC54-4E16-8C8D-E949506AD9CB}">
  <ds:schemaRefs>
    <ds:schemaRef ds:uri="http://schemas.microsoft.com/sharepoint/v3/contenttype/forms"/>
  </ds:schemaRefs>
</ds:datastoreItem>
</file>

<file path=customXml/itemProps3.xml><?xml version="1.0" encoding="utf-8"?>
<ds:datastoreItem xmlns:ds="http://schemas.openxmlformats.org/officeDocument/2006/customXml" ds:itemID="{F6C15F38-58F7-4AB9-8362-31222AC86F1C}"/>
</file>

<file path=docProps/app.xml><?xml version="1.0" encoding="utf-8"?>
<Properties xmlns="http://schemas.openxmlformats.org/officeDocument/2006/extended-properties" xmlns:vt="http://schemas.openxmlformats.org/officeDocument/2006/docPropsVTypes">
  <Template>Retrospect</Template>
  <TotalTime>22</TotalTime>
  <Words>478</Words>
  <Application>Microsoft Office PowerPoint</Application>
  <PresentationFormat>Widescreen</PresentationFormat>
  <Paragraphs>39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Retrospect</vt:lpstr>
      <vt:lpstr>A Level Music</vt:lpstr>
      <vt:lpstr>Why should you choose it?</vt:lpstr>
      <vt:lpstr>Course content</vt:lpstr>
      <vt:lpstr>Assessment</vt:lpstr>
      <vt:lpstr>Expectations of students</vt:lpstr>
      <vt:lpstr>Future pathways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Maths</dc:title>
  <dc:creator>Sebastian d'Agar</dc:creator>
  <cp:lastModifiedBy>Jenni Hawkins</cp:lastModifiedBy>
  <cp:revision>27</cp:revision>
  <dcterms:created xsi:type="dcterms:W3CDTF">2020-11-12T13:48:05Z</dcterms:created>
  <dcterms:modified xsi:type="dcterms:W3CDTF">2022-10-19T11:39:39Z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0x010100C10B535B756C624EA3F6D27116DBAF34</vt:lpwstr>
  </property>
</Properties>
</file>