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71" r:id="rId6"/>
    <p:sldId id="281" r:id="rId7"/>
    <p:sldId id="259" r:id="rId8"/>
    <p:sldId id="272" r:id="rId9"/>
    <p:sldId id="273" r:id="rId10"/>
    <p:sldId id="274" r:id="rId11"/>
    <p:sldId id="275" r:id="rId12"/>
    <p:sldId id="285" r:id="rId13"/>
    <p:sldId id="286" r:id="rId14"/>
    <p:sldId id="277" r:id="rId15"/>
    <p:sldId id="258" r:id="rId16"/>
    <p:sldId id="282" r:id="rId17"/>
    <p:sldId id="261" r:id="rId18"/>
    <p:sldId id="262" r:id="rId19"/>
    <p:sldId id="283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998C-5C05-46D1-A636-4E2A2AEAF8A6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1C0F-7FAD-4778-B4BF-0EF93ACBF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7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9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Not anymore – may have been 20 years ago.</a:t>
            </a:r>
          </a:p>
          <a:p>
            <a:r>
              <a:rPr lang="en-US">
                <a:ea typeface="ＭＳ Ｐゴシック" pitchFamily="-109" charset="-128"/>
              </a:rPr>
              <a:t>Reassure.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46D06-D291-42C6-B78E-F8D21FC7D08D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Psychology – (AQA)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998F4D"/>
                </a:solidFill>
              </a:rPr>
              <a:t>Seaford college sixth form</a:t>
            </a:r>
          </a:p>
          <a:p>
            <a:r>
              <a:rPr lang="en-GB" dirty="0">
                <a:solidFill>
                  <a:srgbClr val="998F4D"/>
                </a:solidFill>
              </a:rPr>
              <a:t>Head of Psychology – Mrs A yates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6769" y="4095940"/>
            <a:ext cx="27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/>
            <a:r>
              <a:rPr lang="en-US" sz="2200" b="1" dirty="0">
                <a:solidFill>
                  <a:schemeClr val="bg1"/>
                </a:solidFill>
                <a:ea typeface="ＭＳ Ｐゴシック" pitchFamily="-109" charset="-128"/>
              </a:rPr>
              <a:t>Issues &amp; Debates:</a:t>
            </a: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compulsory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2739E1-66D0-439B-BBE0-053A13A5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74904"/>
            <a:ext cx="10058400" cy="1450757"/>
          </a:xfrm>
        </p:spPr>
        <p:txBody>
          <a:bodyPr/>
          <a:lstStyle/>
          <a:p>
            <a:r>
              <a:rPr lang="en-GB" dirty="0"/>
              <a:t>Course content - P3 – Issues &amp;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AE638-DCAD-3280-DB9B-D5139F92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Section A </a:t>
            </a:r>
            <a:r>
              <a:rPr lang="en-GB" sz="3200" dirty="0"/>
              <a:t>– Issues and debates</a:t>
            </a:r>
          </a:p>
          <a:p>
            <a:r>
              <a:rPr lang="en-GB" sz="3200" b="1" dirty="0"/>
              <a:t>Section B - D </a:t>
            </a:r>
            <a:r>
              <a:rPr lang="en-GB" sz="3200" dirty="0"/>
              <a:t>– 3 optional topics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3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1184484" y="2017064"/>
            <a:ext cx="4689544" cy="1867177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Option 1: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ea typeface="ＭＳ Ｐゴシック" pitchFamily="-109" charset="-128"/>
              </a:rPr>
              <a:t>Cognition &amp; Development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Relationships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Gender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 indent="0">
              <a:buNone/>
            </a:pPr>
            <a:endParaRPr lang="en-US" sz="2200" dirty="0">
              <a:solidFill>
                <a:schemeClr val="bg1"/>
              </a:solidFill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1997" y="4212699"/>
            <a:ext cx="4963768" cy="18158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ＭＳ Ｐゴシック" pitchFamily="-109" charset="-128"/>
              </a:rPr>
              <a:t>Option 3</a:t>
            </a:r>
            <a:r>
              <a:rPr lang="en-US" sz="2800" dirty="0">
                <a:ea typeface="ＭＳ Ｐゴシック" pitchFamily="-109" charset="-128"/>
              </a:rPr>
              <a:t>: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-109" charset="-128"/>
              </a:rPr>
              <a:t>Aggression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  <a:ea typeface="ＭＳ Ｐゴシック" pitchFamily="-109" charset="-128"/>
              </a:rPr>
              <a:t>Forensic psychology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-109" charset="-128"/>
              </a:rPr>
              <a:t>Addiction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373881" y="2017064"/>
            <a:ext cx="4807394" cy="181588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a typeface="ＭＳ Ｐゴシック" pitchFamily="-109" charset="-128"/>
              </a:rPr>
              <a:t>Option 2: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  <a:ea typeface="ＭＳ Ｐゴシック" pitchFamily="-109" charset="-128"/>
              </a:rPr>
              <a:t>Schizophrenia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-109" charset="-128"/>
              </a:rPr>
              <a:t>Eating behavior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-109" charset="-128"/>
              </a:rPr>
              <a:t>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6769" y="4095940"/>
            <a:ext cx="27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/>
            <a:r>
              <a:rPr lang="en-US" sz="2200" b="1" dirty="0">
                <a:solidFill>
                  <a:schemeClr val="bg1"/>
                </a:solidFill>
                <a:ea typeface="ＭＳ Ｐゴシック" pitchFamily="-109" charset="-128"/>
              </a:rPr>
              <a:t>Issues &amp; Debates:</a:t>
            </a: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compulsory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2739E1-66D0-439B-BBE0-053A13A5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74904"/>
            <a:ext cx="10058400" cy="1450757"/>
          </a:xfrm>
        </p:spPr>
        <p:txBody>
          <a:bodyPr/>
          <a:lstStyle/>
          <a:p>
            <a:r>
              <a:rPr lang="en-GB" dirty="0"/>
              <a:t>Course content - P3 – Issues &amp; Options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83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136E3-D2A2-43AF-B9BC-4CBCB7F86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755" y="2030971"/>
            <a:ext cx="7148356" cy="3897595"/>
          </a:xfrm>
        </p:spPr>
      </p:pic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2235200"/>
            <a:ext cx="10213450" cy="4148803"/>
          </a:xfrm>
        </p:spPr>
        <p:txBody>
          <a:bodyPr/>
          <a:lstStyle/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If going on to study Psychology at university, another science or </a:t>
            </a:r>
            <a:r>
              <a:rPr lang="en-US" sz="2800" dirty="0" err="1">
                <a:solidFill>
                  <a:schemeClr val="tx1"/>
                </a:solidFill>
                <a:ea typeface="ＭＳ Ｐゴシック" pitchFamily="-109" charset="-128"/>
              </a:rPr>
              <a:t>Maths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may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be required – DEPENDS ON COURSE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Many Psychology courses </a:t>
            </a: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don’t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have these requirements, but many do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Wide variety of courses offered  - you will need to research individual universities and courses</a:t>
            </a:r>
          </a:p>
          <a:p>
            <a:pPr lvl="1"/>
            <a:endParaRPr lang="en-US" sz="28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/>
            <a:endParaRPr lang="en-GB" sz="28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eaLnBrk="1" hangingPunct="1"/>
            <a:endParaRPr lang="en-GB" dirty="0">
              <a:ea typeface="ＭＳ Ｐゴシック" pitchFamily="-109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0A07E9-709F-48AA-B4A2-94A89BDF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pathways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7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Clinical Psychologist 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Neuropsychologist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Counselling Psychologist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Educational Psychologist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Occupational Psychologist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Forensic Psychologist- </a:t>
            </a:r>
            <a:r>
              <a:rPr lang="en-GB" sz="1800" dirty="0">
                <a:solidFill>
                  <a:schemeClr val="tx1"/>
                </a:solidFill>
                <a:ea typeface="ＭＳ Ｐゴシック" pitchFamily="-109" charset="-128"/>
              </a:rPr>
              <a:t>assessment &amp; treatment of offenders; 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Health psychologist </a:t>
            </a:r>
            <a:r>
              <a:rPr lang="en-US" dirty="0">
                <a:solidFill>
                  <a:schemeClr val="tx1"/>
                </a:solidFill>
                <a:ea typeface="ＭＳ Ｐゴシック" pitchFamily="-109" charset="-128"/>
              </a:rPr>
              <a:t>–</a:t>
            </a:r>
            <a:r>
              <a:rPr lang="en-GB" sz="1800" dirty="0">
                <a:solidFill>
                  <a:schemeClr val="tx1"/>
                </a:solidFill>
                <a:ea typeface="ＭＳ Ｐゴシック" pitchFamily="-109" charset="-128"/>
              </a:rPr>
              <a:t> improving public health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Teaching &amp; research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Psychotherapy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Sports &amp; Exercise Psychologists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Further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BPS 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–</a:t>
            </a: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 British Psychological Society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Digest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For all sorts of information </a:t>
            </a:r>
            <a:r>
              <a:rPr lang="en-US" sz="2800" dirty="0">
                <a:solidFill>
                  <a:schemeClr val="tx1"/>
                </a:solidFill>
              </a:rPr>
              <a:t>–</a:t>
            </a:r>
            <a:r>
              <a:rPr lang="en-GB" sz="2800" dirty="0">
                <a:solidFill>
                  <a:schemeClr val="tx1"/>
                </a:solidFill>
              </a:rPr>
              <a:t> careers, highlights of current research findings.</a:t>
            </a:r>
          </a:p>
          <a:p>
            <a:endParaRPr lang="en-GB" sz="28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AQA website –  GCE  A Level Psychology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Talk to students who are studying it now in Year 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Look at textbooks – old or new spec –– to get a feel for the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29318" cy="1450757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What  A Level Psychology is NOT all about…..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896" y="2072252"/>
            <a:ext cx="8573228" cy="2417959"/>
          </a:xfrm>
        </p:spPr>
        <p:txBody>
          <a:bodyPr/>
          <a:lstStyle/>
          <a:p>
            <a:pPr lvl="1"/>
            <a:r>
              <a:rPr lang="en-GB" sz="3400" dirty="0">
                <a:solidFill>
                  <a:schemeClr val="tx1"/>
                </a:solidFill>
              </a:rPr>
              <a:t>Serial killers &amp; psychopaths</a:t>
            </a:r>
          </a:p>
          <a:p>
            <a:pPr lvl="1"/>
            <a:r>
              <a:rPr lang="en-GB" sz="3400" dirty="0" err="1">
                <a:solidFill>
                  <a:schemeClr val="tx1"/>
                </a:solidFill>
              </a:rPr>
              <a:t>Derren</a:t>
            </a:r>
            <a:r>
              <a:rPr lang="en-GB" sz="3400" dirty="0">
                <a:solidFill>
                  <a:schemeClr val="tx1"/>
                </a:solidFill>
              </a:rPr>
              <a:t> Brown  and how to mind read</a:t>
            </a:r>
          </a:p>
          <a:p>
            <a:pPr lvl="1"/>
            <a:r>
              <a:rPr lang="en-GB" sz="3400" dirty="0">
                <a:solidFill>
                  <a:schemeClr val="tx1"/>
                </a:solidFill>
              </a:rPr>
              <a:t>No spec includes sports psychology – but…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9" y="4001294"/>
            <a:ext cx="3376070" cy="2368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650" y="4001294"/>
            <a:ext cx="3406948" cy="2210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195" y="4218748"/>
            <a:ext cx="3711610" cy="1933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91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Grade 6 minimum: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635508" lvl="1" indent="-342900"/>
            <a:r>
              <a:rPr lang="en-GB" sz="2800" b="1" dirty="0">
                <a:solidFill>
                  <a:schemeClr val="tx1"/>
                </a:solidFill>
              </a:rPr>
              <a:t>English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b="1" dirty="0">
                <a:solidFill>
                  <a:schemeClr val="tx1"/>
                </a:solidFill>
              </a:rPr>
              <a:t>Science</a:t>
            </a:r>
            <a:r>
              <a:rPr lang="en-GB" sz="2800" dirty="0">
                <a:solidFill>
                  <a:schemeClr val="tx1"/>
                </a:solidFill>
              </a:rPr>
              <a:t> (and Maths – although more flexible with this)  </a:t>
            </a:r>
          </a:p>
          <a:p>
            <a:pPr marL="635508" lvl="1" indent="-342900"/>
            <a:r>
              <a:rPr lang="en-GB" sz="2800" dirty="0">
                <a:solidFill>
                  <a:schemeClr val="tx1"/>
                </a:solidFill>
              </a:rPr>
              <a:t>Higher Tier 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96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5180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561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2400" b="1" dirty="0" err="1">
                <a:solidFill>
                  <a:schemeClr val="tx1"/>
                </a:solidFill>
              </a:rPr>
              <a:t>Organised</a:t>
            </a:r>
            <a:r>
              <a:rPr lang="en-US" sz="2400" b="1" dirty="0">
                <a:solidFill>
                  <a:schemeClr val="tx1"/>
                </a:solidFill>
              </a:rPr>
              <a:t> and determined: </a:t>
            </a:r>
            <a:r>
              <a:rPr lang="en-US" sz="2400" dirty="0">
                <a:solidFill>
                  <a:schemeClr val="tx1"/>
                </a:solidFill>
              </a:rPr>
              <a:t> not </a:t>
            </a:r>
            <a:r>
              <a:rPr lang="en-US" sz="2400" dirty="0" err="1">
                <a:solidFill>
                  <a:schemeClr val="tx1"/>
                </a:solidFill>
              </a:rPr>
              <a:t>an‘easy</a:t>
            </a:r>
            <a:r>
              <a:rPr lang="en-US" sz="2400" dirty="0">
                <a:solidFill>
                  <a:schemeClr val="tx1"/>
                </a:solidFill>
              </a:rPr>
              <a:t> option’ 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be able to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memorise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lots </a:t>
            </a:r>
            <a:r>
              <a:rPr lang="en-US" sz="2400">
                <a:solidFill>
                  <a:schemeClr val="tx1"/>
                </a:solidFill>
                <a:highlight>
                  <a:srgbClr val="FFFF00"/>
                </a:highlight>
              </a:rPr>
              <a:t>of information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1" fontAlgn="base"/>
            <a:endParaRPr lang="en-US" sz="2400" b="1" dirty="0">
              <a:solidFill>
                <a:schemeClr val="tx1"/>
              </a:solidFill>
            </a:endParaRP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Interest in Science: 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a third of the AL = research methods</a:t>
            </a:r>
          </a:p>
          <a:p>
            <a:pPr lvl="1" fontAlgn="base"/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Accept debates: </a:t>
            </a:r>
          </a:p>
          <a:p>
            <a:pPr lvl="1" fontAlgn="base"/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 lots of uncertainties  </a:t>
            </a: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Literacy </a:t>
            </a:r>
          </a:p>
          <a:p>
            <a:pPr lvl="1" fontAlgn="base"/>
            <a:r>
              <a:rPr lang="en-US" sz="2400" b="1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reading; extended writing</a:t>
            </a:r>
          </a:p>
          <a:p>
            <a:pPr marL="0" indent="0" fontAlgn="base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Motivation &amp; Independence!  </a:t>
            </a:r>
          </a:p>
          <a:p>
            <a:pPr fontAlgn="base"/>
            <a:r>
              <a:rPr lang="en-US" sz="2400" dirty="0">
                <a:solidFill>
                  <a:schemeClr val="tx1"/>
                </a:solidFill>
              </a:rPr>
              <a:t>- a fair amount of work on your own…1 </a:t>
            </a:r>
            <a:r>
              <a:rPr lang="en-US" sz="2400" dirty="0" err="1">
                <a:solidFill>
                  <a:schemeClr val="tx1"/>
                </a:solidFill>
              </a:rPr>
              <a:t>hr</a:t>
            </a:r>
            <a:r>
              <a:rPr lang="en-US" sz="2400" dirty="0">
                <a:solidFill>
                  <a:schemeClr val="tx1"/>
                </a:solidFill>
              </a:rPr>
              <a:t> outside for every 1 hour in lessons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072341" y="2394674"/>
            <a:ext cx="7427802" cy="4099085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Skills: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Different perspectives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Plan/conduct investigations</a:t>
            </a:r>
          </a:p>
          <a:p>
            <a:pPr lvl="1"/>
            <a:r>
              <a:rPr lang="en-US" sz="2800" dirty="0" err="1">
                <a:solidFill>
                  <a:schemeClr val="tx1"/>
                </a:solidFill>
                <a:ea typeface="ＭＳ Ｐゴシック" pitchFamily="-109" charset="-128"/>
              </a:rPr>
              <a:t>Analyse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and interpret data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Critical evaluation and reasoning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Improve communication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Build better relationships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eaLnBrk="1" hangingPunct="1">
              <a:buFont typeface="Wingdings" pitchFamily="-109" charset="2"/>
              <a:buNone/>
            </a:pPr>
            <a:endParaRPr lang="en-US" dirty="0">
              <a:ea typeface="ＭＳ Ｐゴシック" pitchFamily="-109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47" y="130016"/>
            <a:ext cx="4875124" cy="40990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0F020C-DC78-4726-B595-375369B2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learnt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41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16267" y="747294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  <a:t>Course content – P1 – Introductory topics </a:t>
            </a:r>
            <a:br>
              <a:rPr lang="en-GB" dirty="0">
                <a:solidFill>
                  <a:schemeClr val="tx1"/>
                </a:solidFill>
                <a:ea typeface="ＭＳ Ｐゴシック" pitchFamily="-109" charset="-128"/>
              </a:rPr>
            </a:br>
            <a:endParaRPr lang="en-GB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1979613" y="1759226"/>
            <a:ext cx="8737156" cy="443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Social influence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conformity  &amp; obedience;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independent behavior,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minority influence  &amp; social change</a:t>
            </a:r>
            <a:endParaRPr lang="en-US" sz="28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Memory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models of memory; 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forgetting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eyewitness testimony , </a:t>
            </a:r>
          </a:p>
          <a:p>
            <a:endParaRPr lang="en-US" sz="22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167" y="2193824"/>
            <a:ext cx="2552700" cy="179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36" y="2149924"/>
            <a:ext cx="1535139" cy="2306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1436" y="4770776"/>
            <a:ext cx="2516957" cy="1427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2863" y="4572713"/>
            <a:ext cx="2516957" cy="1409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86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4064" y="609586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  <a:t>Course content – P1 – Introductory topics </a:t>
            </a:r>
            <a:br>
              <a:rPr lang="en-GB" dirty="0">
                <a:solidFill>
                  <a:schemeClr val="tx1"/>
                </a:solidFill>
                <a:ea typeface="ＭＳ Ｐゴシック" pitchFamily="-109" charset="-128"/>
              </a:rPr>
            </a:br>
            <a:endParaRPr lang="en-GB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402336" y="1807092"/>
            <a:ext cx="12880032" cy="4476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Attachment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–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animal studies of  attachment,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explanations, types, cultural variations,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deprivation &amp; institutionalization</a:t>
            </a:r>
          </a:p>
          <a:p>
            <a:pPr lvl="1"/>
            <a:endParaRPr lang="en-US" sz="28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Psychopathology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–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defining &amp; explaining psychological ‘abnormality’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relating to phobias, depression, OCD;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treatments</a:t>
            </a:r>
            <a:endParaRPr lang="en-US" sz="28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666" y="1807092"/>
            <a:ext cx="262890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495" y="3673662"/>
            <a:ext cx="1752600" cy="2609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49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3938" y="843595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  <a:t>Course content– P 2 – Psychology in context</a:t>
            </a:r>
            <a:b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</a:br>
            <a:endParaRPr lang="en-GB" b="1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1273938" y="1868558"/>
            <a:ext cx="8763738" cy="4214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ea typeface="ＭＳ Ｐゴシック" pitchFamily="-109" charset="-128"/>
              </a:rPr>
              <a:t>Approaches</a:t>
            </a:r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Origins of psychology</a:t>
            </a:r>
          </a:p>
          <a:p>
            <a:r>
              <a:rPr lang="en-US" sz="3000" dirty="0" err="1">
                <a:solidFill>
                  <a:schemeClr val="tx1"/>
                </a:solidFill>
                <a:ea typeface="ＭＳ Ｐゴシック" pitchFamily="-109" charset="-128"/>
              </a:rPr>
              <a:t>Behaviourist</a:t>
            </a:r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 approach ( classical &amp; operant conditioning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Social learning theory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Cognitive approach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Biological approach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Psychodynamic approach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Humanistic approach</a:t>
            </a:r>
          </a:p>
          <a:p>
            <a:pPr marL="0" indent="0">
              <a:buNone/>
            </a:pPr>
            <a:endParaRPr lang="en-US" sz="22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528" y="3508568"/>
            <a:ext cx="3419098" cy="2574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16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26170" y="742010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  <a:t>Course content – P 2 – Psychology in context</a:t>
            </a:r>
            <a:b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</a:br>
            <a:endParaRPr lang="en-GB" b="1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3279913" y="1699592"/>
            <a:ext cx="8988130" cy="4773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ea typeface="ＭＳ Ｐゴシック" pitchFamily="-109" charset="-128"/>
              </a:rPr>
              <a:t>Biopsychology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a typeface="ＭＳ Ｐゴシック" pitchFamily="-109" charset="-128"/>
              </a:rPr>
              <a:t>Nervous system, Neurons and synaptic transmission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a typeface="ＭＳ Ｐゴシック" pitchFamily="-109" charset="-128"/>
              </a:rPr>
              <a:t>Endocrine system; Fight-or-flight response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a typeface="ＭＳ Ｐゴシック" pitchFamily="-109" charset="-128"/>
              </a:rPr>
              <a:t>Brain – split-brain research, plasticity &amp; functional recovery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a typeface="ＭＳ Ｐゴシック" pitchFamily="-109" charset="-128"/>
              </a:rPr>
              <a:t>Ways of studying the brain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a typeface="ＭＳ Ｐゴシック" pitchFamily="-109" charset="-128"/>
              </a:rPr>
              <a:t>Biological rhythms  - Circadian, ultradian, </a:t>
            </a:r>
            <a:r>
              <a:rPr lang="en-US" sz="2400" dirty="0" err="1">
                <a:solidFill>
                  <a:schemeClr val="tx1"/>
                </a:solidFill>
                <a:ea typeface="ＭＳ Ｐゴシック" pitchFamily="-109" charset="-128"/>
              </a:rPr>
              <a:t>infradian</a:t>
            </a:r>
            <a:r>
              <a:rPr lang="en-US" sz="2400" dirty="0">
                <a:solidFill>
                  <a:schemeClr val="tx1"/>
                </a:solidFill>
                <a:ea typeface="ＭＳ Ｐゴシック" pitchFamily="-109" charset="-128"/>
              </a:rPr>
              <a:t> rhythms</a:t>
            </a:r>
          </a:p>
          <a:p>
            <a:pPr marL="201168" lvl="1" indent="0">
              <a:buNone/>
            </a:pPr>
            <a:endParaRPr lang="en-US" sz="24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201168" lvl="1" indent="0">
              <a:buNone/>
            </a:pPr>
            <a:endParaRPr lang="en-US" sz="2000" b="1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92" y="1911474"/>
            <a:ext cx="2465979" cy="1517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FED83-A964-41DB-B24F-3A72F463E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82" y="4662040"/>
            <a:ext cx="3555719" cy="1630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6CBC2-FABD-4804-A45F-3433D15B3239}"/>
              </a:ext>
            </a:extLst>
          </p:cNvPr>
          <p:cNvSpPr txBox="1"/>
          <p:nvPr/>
        </p:nvSpPr>
        <p:spPr>
          <a:xfrm>
            <a:off x="5017461" y="4489966"/>
            <a:ext cx="593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ＭＳ Ｐゴシック" pitchFamily="-109" charset="-128"/>
              </a:rPr>
              <a:t>Research Methods </a:t>
            </a:r>
            <a:r>
              <a:rPr lang="en-US" sz="2400" dirty="0">
                <a:ea typeface="ＭＳ Ｐゴシック" pitchFamily="-109" charset="-128"/>
              </a:rPr>
              <a:t>–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itchFamily="-109" charset="-128"/>
              </a:rPr>
              <a:t>Processes &amp; Techniques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itchFamily="-109" charset="-128"/>
              </a:rPr>
              <a:t>Data Handling &amp;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itchFamily="-109" charset="-128"/>
              </a:rPr>
              <a:t>Inferential testing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665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c262b2-0396-429a-90c9-e187502e50ed">
      <Terms xmlns="http://schemas.microsoft.com/office/infopath/2007/PartnerControls"/>
    </lcf76f155ced4ddcb4097134ff3c332f>
    <TaxCatchAll xmlns="8fd9eb0e-5c3a-4d9c-bb3e-49f394cfd5a0" xsi:nil="true"/>
    <SharedWithUsers xmlns="8fd9eb0e-5c3a-4d9c-bb3e-49f394cfd5a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833612-F780-4A7C-8AF8-587558CF6B46}"/>
</file>

<file path=customXml/itemProps2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B65B4-E9AB-4B20-8A2B-43DCF8A6DF8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3604ad2-89d5-4edc-a91c-df205d107699"/>
    <ds:schemaRef ds:uri="3076f1a7-b8f9-4414-ae19-014d3510ef3d"/>
    <ds:schemaRef ds:uri="http://www.w3.org/XML/1998/namespace"/>
    <ds:schemaRef ds:uri="711579ee-2fd4-4e46-9264-f149d240f688"/>
    <ds:schemaRef ds:uri="298bf06c-2a49-433a-94d3-635aec4e09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759</TotalTime>
  <Words>717</Words>
  <Application>Microsoft Office PowerPoint</Application>
  <PresentationFormat>Widescreen</PresentationFormat>
  <Paragraphs>168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Tw Cen MT</vt:lpstr>
      <vt:lpstr>Wingdings</vt:lpstr>
      <vt:lpstr>Retrospect</vt:lpstr>
      <vt:lpstr>Psychology – (AQA)</vt:lpstr>
      <vt:lpstr>What  A Level Psychology is NOT all about…..</vt:lpstr>
      <vt:lpstr>Entry requirements</vt:lpstr>
      <vt:lpstr>Expectations of students</vt:lpstr>
      <vt:lpstr>Skills learnt</vt:lpstr>
      <vt:lpstr> Course content – P1 – Introductory topics  </vt:lpstr>
      <vt:lpstr> Course content – P1 – Introductory topics  </vt:lpstr>
      <vt:lpstr> Course content– P 2 – Psychology in context </vt:lpstr>
      <vt:lpstr> Course content – P 2 – Psychology in context </vt:lpstr>
      <vt:lpstr>Course content - P3 – Issues &amp; Options</vt:lpstr>
      <vt:lpstr>Course content - P3 – Issues &amp; Options</vt:lpstr>
      <vt:lpstr>Assessment</vt:lpstr>
      <vt:lpstr>Future pathways</vt:lpstr>
      <vt:lpstr>Future pathways</vt:lpstr>
      <vt:lpstr>Further info: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d'Agar</dc:creator>
  <cp:lastModifiedBy>Alison Yates</cp:lastModifiedBy>
  <cp:revision>19</cp:revision>
  <cp:lastPrinted>2021-11-02T17:17:40Z</cp:lastPrinted>
  <dcterms:created xsi:type="dcterms:W3CDTF">2020-11-12T13:48:05Z</dcterms:created>
  <dcterms:modified xsi:type="dcterms:W3CDTF">2024-11-08T17:45:35Z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activity">
    <vt:lpwstr>{"FileActivityType":"9","FileActivityTimeStamp":"2023-11-15T17:26:05.123Z","FileActivityUsersOnPage":[{"DisplayName":"Alison Yates","Id":"ayates@seaford.org"}],"FileActivityNavigationId":null}</vt:lpwstr>
  </property>
  <property fmtid="{D5CDD505-2E9C-101B-9397-08002B2CF9AE}" pid="7" name="MediaServiceImageTags">
    <vt:lpwstr/>
  </property>
</Properties>
</file>