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6"/>
  </p:notesMasterIdLst>
  <p:handoutMasterIdLst>
    <p:handoutMasterId r:id="rId27"/>
  </p:handoutMasterIdLst>
  <p:sldIdLst>
    <p:sldId id="256" r:id="rId2"/>
    <p:sldId id="257" r:id="rId3"/>
    <p:sldId id="258" r:id="rId4"/>
    <p:sldId id="262" r:id="rId5"/>
    <p:sldId id="261" r:id="rId6"/>
    <p:sldId id="263" r:id="rId7"/>
    <p:sldId id="269" r:id="rId8"/>
    <p:sldId id="264" r:id="rId9"/>
    <p:sldId id="265" r:id="rId10"/>
    <p:sldId id="280" r:id="rId11"/>
    <p:sldId id="267" r:id="rId12"/>
    <p:sldId id="268" r:id="rId13"/>
    <p:sldId id="281" r:id="rId14"/>
    <p:sldId id="271" r:id="rId15"/>
    <p:sldId id="272" r:id="rId16"/>
    <p:sldId id="259" r:id="rId17"/>
    <p:sldId id="273" r:id="rId18"/>
    <p:sldId id="274" r:id="rId19"/>
    <p:sldId id="275" r:id="rId20"/>
    <p:sldId id="279" r:id="rId21"/>
    <p:sldId id="282" r:id="rId22"/>
    <p:sldId id="277" r:id="rId23"/>
    <p:sldId id="278" r:id="rId24"/>
    <p:sldId id="260" r:id="rId25"/>
  </p:sldIdLst>
  <p:sldSz cx="9144000" cy="6858000" type="screen4x3"/>
  <p:notesSz cx="6858000" cy="9144000"/>
  <p:embeddedFontLst>
    <p:embeddedFont>
      <p:font typeface="Museo 100" panose="02000000000000000000" pitchFamily="2" charset="0"/>
      <p:regular r:id="rId28"/>
    </p:embeddedFont>
    <p:embeddedFont>
      <p:font typeface="Calibri" panose="020F0502020204030204" pitchFamily="34" charset="0"/>
      <p:regular r:id="rId29"/>
      <p:bold r:id="rId30"/>
      <p:italic r:id="rId31"/>
      <p:boldItalic r:id="rId32"/>
    </p:embeddedFont>
    <p:embeddedFont>
      <p:font typeface="Museo900-Regular" panose="02000000000000000000" pitchFamily="2" charset="0"/>
      <p:bold r:id="rId33"/>
    </p:embeddedFont>
    <p:embeddedFont>
      <p:font typeface="Museo 900" panose="02000000000000000000" pitchFamily="2" charset="0"/>
      <p:bold r:id="rId34"/>
    </p:embeddedFont>
    <p:embeddedFont>
      <p:font typeface="Microsoft YaHei" panose="020B0503020204020204" pitchFamily="34" charset="-122"/>
      <p:regular r:id="rId35"/>
      <p:bold r:id="rId36"/>
    </p:embeddedFont>
    <p:embeddedFont>
      <p:font typeface="Museo 500" panose="02000000000000000000" pitchFamily="2" charset="0"/>
      <p:regular r:id="rId37"/>
    </p:embeddedFont>
    <p:embeddedFont>
      <p:font typeface="Museo 700" panose="02000000000000000000" pitchFamily="2" charset="0"/>
      <p:bold r:id="rId3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6EFE5"/>
    <a:srgbClr val="DADCDB"/>
    <a:srgbClr val="DDB56D"/>
    <a:srgbClr val="633F31"/>
    <a:srgbClr val="D1D5D4"/>
    <a:srgbClr val="E9D58E"/>
    <a:srgbClr val="B12C1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942" autoAdjust="0"/>
    <p:restoredTop sz="94614" autoAdjust="0"/>
  </p:normalViewPr>
  <p:slideViewPr>
    <p:cSldViewPr snapToGrid="0">
      <p:cViewPr varScale="1">
        <p:scale>
          <a:sx n="97" d="100"/>
          <a:sy n="97" d="100"/>
        </p:scale>
        <p:origin x="1572" y="8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1" d="100"/>
          <a:sy n="81" d="100"/>
        </p:scale>
        <p:origin x="3378"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7.fntdata"/><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6.fntdata"/><Relationship Id="rId38" Type="http://schemas.openxmlformats.org/officeDocument/2006/relationships/font" Target="fonts/font11.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2.fntdata"/><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5.fntdata"/><Relationship Id="rId37" Type="http://schemas.openxmlformats.org/officeDocument/2006/relationships/font" Target="fonts/font10.fntdata"/><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1.fntdata"/><Relationship Id="rId36" Type="http://schemas.openxmlformats.org/officeDocument/2006/relationships/font" Target="fonts/font9.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font" Target="fonts/font3.fntdata"/><Relationship Id="rId35" Type="http://schemas.openxmlformats.org/officeDocument/2006/relationships/font" Target="fonts/font8.fntdata"/><Relationship Id="rId43" Type="http://schemas.microsoft.com/office/2015/10/relationships/revisionInfo" Target="revisionInfo.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9BD6A2D-C87C-484F-81D7-EAB3E47B5DB2}" type="datetimeFigureOut">
              <a:rPr lang="en-GB" smtClean="0"/>
              <a:t>22/05/2017</a:t>
            </a:fld>
            <a:endParaRPr lang="en-GB"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CE52DC8-BEC1-4F5C-8789-499977283208}" type="slidenum">
              <a:rPr lang="en-GB" smtClean="0"/>
              <a:t>‹#›</a:t>
            </a:fld>
            <a:endParaRPr lang="en-GB" dirty="0"/>
          </a:p>
        </p:txBody>
      </p:sp>
    </p:spTree>
    <p:extLst>
      <p:ext uri="{BB962C8B-B14F-4D97-AF65-F5344CB8AC3E}">
        <p14:creationId xmlns:p14="http://schemas.microsoft.com/office/powerpoint/2010/main" val="27457964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BEF688A-C5CF-40A1-B213-B09CD0E8CF54}" type="datetimeFigureOut">
              <a:rPr lang="en-GB" smtClean="0"/>
              <a:t>22/05/2017</a:t>
            </a:fld>
            <a:endParaRPr lang="en-GB"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B776CDD-4C12-44FE-B335-4F00A83382A3}" type="slidenum">
              <a:rPr lang="en-GB" smtClean="0"/>
              <a:t>‹#›</a:t>
            </a:fld>
            <a:endParaRPr lang="en-GB" dirty="0"/>
          </a:p>
        </p:txBody>
      </p:sp>
    </p:spTree>
    <p:extLst>
      <p:ext uri="{BB962C8B-B14F-4D97-AF65-F5344CB8AC3E}">
        <p14:creationId xmlns:p14="http://schemas.microsoft.com/office/powerpoint/2010/main" val="31161125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txBox="1">
            <a:spLocks noGrp="1"/>
          </p:cNvSpPr>
          <p:nvPr>
            <p:ph type="sldNum" sz="quarter" idx="5"/>
          </p:nvPr>
        </p:nvSpPr>
        <p:spPr>
          <a:ln/>
        </p:spPr>
        <p:txBody>
          <a:bodyPr lIns="0" tIns="0" rIns="0" bIns="0" anchor="b" anchorCtr="0">
            <a:noAutofit/>
          </a:bodyPr>
          <a:lstStyle/>
          <a:p>
            <a:pPr lvl="0"/>
            <a:fld id="{68353901-028D-4127-9437-BAE4469E7444}" type="slidenum">
              <a:t>4</a:t>
            </a:fld>
            <a:endParaRPr lang="en-GB" dirty="0"/>
          </a:p>
        </p:txBody>
      </p:sp>
      <p:sp>
        <p:nvSpPr>
          <p:cNvPr id="2" name="Slide Image Placeholder 1"/>
          <p:cNvSpPr>
            <a:spLocks noGrp="1" noRot="1" noChangeAspect="1" noResize="1"/>
          </p:cNvSpPr>
          <p:nvPr>
            <p:ph type="sldImg"/>
          </p:nvPr>
        </p:nvSpPr>
        <p:spPr>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p:txBody>
          <a:bodyPr/>
          <a:lstStyle/>
          <a:p>
            <a:endParaRPr lang="en-GB" dirty="0"/>
          </a:p>
        </p:txBody>
      </p:sp>
    </p:spTree>
    <p:extLst>
      <p:ext uri="{BB962C8B-B14F-4D97-AF65-F5344CB8AC3E}">
        <p14:creationId xmlns:p14="http://schemas.microsoft.com/office/powerpoint/2010/main" val="18555019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txBox="1">
            <a:spLocks noGrp="1"/>
          </p:cNvSpPr>
          <p:nvPr>
            <p:ph type="sldNum" sz="quarter" idx="5"/>
          </p:nvPr>
        </p:nvSpPr>
        <p:spPr>
          <a:ln/>
        </p:spPr>
        <p:txBody>
          <a:bodyPr lIns="0" tIns="0" rIns="0" bIns="0" anchor="b" anchorCtr="0">
            <a:noAutofit/>
          </a:bodyPr>
          <a:lstStyle/>
          <a:p>
            <a:pPr lvl="0"/>
            <a:fld id="{C6314E28-39E9-4162-BCFD-EF1E1E4E8098}" type="slidenum">
              <a:t>6</a:t>
            </a:fld>
            <a:endParaRPr lang="en-GB" dirty="0"/>
          </a:p>
        </p:txBody>
      </p:sp>
      <p:sp>
        <p:nvSpPr>
          <p:cNvPr id="2" name="Slide Image Placeholder 1"/>
          <p:cNvSpPr>
            <a:spLocks noGrp="1" noRot="1" noChangeAspect="1" noResize="1"/>
          </p:cNvSpPr>
          <p:nvPr>
            <p:ph type="sldImg"/>
          </p:nvPr>
        </p:nvSpPr>
        <p:spPr>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p:txBody>
          <a:bodyPr/>
          <a:lstStyle/>
          <a:p>
            <a:endParaRPr lang="en-GB" dirty="0"/>
          </a:p>
        </p:txBody>
      </p:sp>
    </p:spTree>
    <p:extLst>
      <p:ext uri="{BB962C8B-B14F-4D97-AF65-F5344CB8AC3E}">
        <p14:creationId xmlns:p14="http://schemas.microsoft.com/office/powerpoint/2010/main" val="19998423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txBox="1">
            <a:spLocks noGrp="1"/>
          </p:cNvSpPr>
          <p:nvPr>
            <p:ph type="sldNum" sz="quarter" idx="5"/>
          </p:nvPr>
        </p:nvSpPr>
        <p:spPr>
          <a:ln/>
        </p:spPr>
        <p:txBody>
          <a:bodyPr lIns="0" tIns="0" rIns="0" bIns="0" anchor="b" anchorCtr="0">
            <a:noAutofit/>
          </a:bodyPr>
          <a:lstStyle/>
          <a:p>
            <a:pPr lvl="0"/>
            <a:fld id="{A3CF9A84-174E-4C4A-BAEE-484B0499DD3A}" type="slidenum">
              <a:t>8</a:t>
            </a:fld>
            <a:endParaRPr lang="en-GB" dirty="0"/>
          </a:p>
        </p:txBody>
      </p:sp>
      <p:sp>
        <p:nvSpPr>
          <p:cNvPr id="2" name="Slide Image Placeholder 1"/>
          <p:cNvSpPr>
            <a:spLocks noGrp="1" noRot="1" noChangeAspect="1" noResize="1"/>
          </p:cNvSpPr>
          <p:nvPr>
            <p:ph type="sldImg"/>
          </p:nvPr>
        </p:nvSpPr>
        <p:spPr>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p:txBody>
          <a:bodyPr/>
          <a:lstStyle/>
          <a:p>
            <a:endParaRPr lang="en-GB" dirty="0"/>
          </a:p>
        </p:txBody>
      </p:sp>
    </p:spTree>
    <p:extLst>
      <p:ext uri="{BB962C8B-B14F-4D97-AF65-F5344CB8AC3E}">
        <p14:creationId xmlns:p14="http://schemas.microsoft.com/office/powerpoint/2010/main" val="28253401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txBox="1">
            <a:spLocks noGrp="1"/>
          </p:cNvSpPr>
          <p:nvPr>
            <p:ph type="sldNum" sz="quarter" idx="5"/>
          </p:nvPr>
        </p:nvSpPr>
        <p:spPr>
          <a:ln/>
        </p:spPr>
        <p:txBody>
          <a:bodyPr lIns="0" tIns="0" rIns="0" bIns="0" anchor="b" anchorCtr="0">
            <a:noAutofit/>
          </a:bodyPr>
          <a:lstStyle/>
          <a:p>
            <a:pPr lvl="0"/>
            <a:fld id="{E0EB4539-E520-424D-9EB0-A50E412E2061}" type="slidenum">
              <a:t>9</a:t>
            </a:fld>
            <a:endParaRPr lang="en-GB" dirty="0"/>
          </a:p>
        </p:txBody>
      </p:sp>
      <p:sp>
        <p:nvSpPr>
          <p:cNvPr id="2" name="Slide Image Placeholder 1"/>
          <p:cNvSpPr>
            <a:spLocks noGrp="1" noRot="1" noChangeAspect="1" noResize="1"/>
          </p:cNvSpPr>
          <p:nvPr>
            <p:ph type="sldImg"/>
          </p:nvPr>
        </p:nvSpPr>
        <p:spPr>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p:txBody>
          <a:bodyPr/>
          <a:lstStyle/>
          <a:p>
            <a:endParaRPr lang="en-GB" dirty="0"/>
          </a:p>
        </p:txBody>
      </p:sp>
    </p:spTree>
    <p:extLst>
      <p:ext uri="{BB962C8B-B14F-4D97-AF65-F5344CB8AC3E}">
        <p14:creationId xmlns:p14="http://schemas.microsoft.com/office/powerpoint/2010/main" val="403023443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9144000" cy="6858000"/>
          </a:xfrm>
          <a:prstGeom prst="rect">
            <a:avLst/>
          </a:prstGeom>
        </p:spPr>
      </p:pic>
      <p:cxnSp>
        <p:nvCxnSpPr>
          <p:cNvPr id="14" name="Straight Connector 13"/>
          <p:cNvCxnSpPr/>
          <p:nvPr userDrawn="1"/>
        </p:nvCxnSpPr>
        <p:spPr>
          <a:xfrm>
            <a:off x="4559300" y="1905000"/>
            <a:ext cx="0" cy="2551766"/>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20" name="Text Placeholder 19"/>
          <p:cNvSpPr>
            <a:spLocks noGrp="1"/>
          </p:cNvSpPr>
          <p:nvPr>
            <p:ph type="body" sz="quarter" idx="10"/>
          </p:nvPr>
        </p:nvSpPr>
        <p:spPr>
          <a:xfrm>
            <a:off x="1803400" y="1841231"/>
            <a:ext cx="2527300" cy="2201863"/>
          </a:xfrm>
          <a:prstGeom prst="rect">
            <a:avLst/>
          </a:prstGeom>
        </p:spPr>
        <p:txBody>
          <a:bodyPr vert="horz" lIns="0"/>
          <a:lstStyle>
            <a:lvl1pPr marL="0" indent="0">
              <a:lnSpc>
                <a:spcPts val="4800"/>
              </a:lnSpc>
              <a:spcBef>
                <a:spcPts val="0"/>
              </a:spcBef>
              <a:buNone/>
              <a:defRPr sz="4500" b="1" kern="0" spc="-140">
                <a:solidFill>
                  <a:schemeClr val="bg1"/>
                </a:solidFill>
                <a:latin typeface="Arial"/>
                <a:cs typeface="Arial"/>
              </a:defRPr>
            </a:lvl1pPr>
            <a:lvl2pPr marL="0" indent="0">
              <a:lnSpc>
                <a:spcPts val="2500"/>
              </a:lnSpc>
              <a:spcBef>
                <a:spcPts val="0"/>
              </a:spcBef>
              <a:buNone/>
              <a:defRPr sz="2500" kern="0" spc="-140">
                <a:solidFill>
                  <a:schemeClr val="bg1"/>
                </a:solidFill>
                <a:latin typeface="Arial"/>
                <a:cs typeface="Arial"/>
              </a:defRPr>
            </a:lvl2pPr>
            <a:lvl3pPr marL="0" indent="0">
              <a:lnSpc>
                <a:spcPts val="4800"/>
              </a:lnSpc>
              <a:spcBef>
                <a:spcPts val="0"/>
              </a:spcBef>
              <a:buNone/>
              <a:defRPr sz="4500">
                <a:solidFill>
                  <a:schemeClr val="bg1"/>
                </a:solidFill>
                <a:latin typeface="Arial"/>
                <a:cs typeface="Arial"/>
              </a:defRPr>
            </a:lvl3pPr>
            <a:lvl4pPr marL="0" indent="0">
              <a:lnSpc>
                <a:spcPts val="2600"/>
              </a:lnSpc>
              <a:spcBef>
                <a:spcPts val="0"/>
              </a:spcBef>
              <a:buNone/>
              <a:defRPr sz="3000">
                <a:solidFill>
                  <a:srgbClr val="E9D58E"/>
                </a:solidFill>
                <a:latin typeface="Arial"/>
                <a:cs typeface="Arial"/>
              </a:defRPr>
            </a:lvl4pPr>
            <a:lvl5pPr marL="1828800" indent="0">
              <a:buNone/>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21" name="Text Placeholder 19"/>
          <p:cNvSpPr>
            <a:spLocks noGrp="1"/>
          </p:cNvSpPr>
          <p:nvPr>
            <p:ph type="body" sz="quarter" idx="11"/>
          </p:nvPr>
        </p:nvSpPr>
        <p:spPr>
          <a:xfrm>
            <a:off x="4800600" y="1841231"/>
            <a:ext cx="2768600" cy="2201863"/>
          </a:xfrm>
          <a:prstGeom prst="rect">
            <a:avLst/>
          </a:prstGeom>
        </p:spPr>
        <p:txBody>
          <a:bodyPr vert="horz" lIns="0"/>
          <a:lstStyle>
            <a:lvl1pPr marL="0" indent="0">
              <a:lnSpc>
                <a:spcPts val="2600"/>
              </a:lnSpc>
              <a:spcBef>
                <a:spcPts val="0"/>
              </a:spcBef>
              <a:buNone/>
              <a:defRPr sz="2600" b="1" kern="0" spc="-60">
                <a:solidFill>
                  <a:schemeClr val="bg1"/>
                </a:solidFill>
                <a:latin typeface="Arial"/>
                <a:cs typeface="Arial"/>
              </a:defRPr>
            </a:lvl1pPr>
            <a:lvl2pPr marL="0" indent="0">
              <a:lnSpc>
                <a:spcPts val="2000"/>
              </a:lnSpc>
              <a:spcBef>
                <a:spcPts val="500"/>
              </a:spcBef>
              <a:buNone/>
              <a:defRPr sz="1800">
                <a:solidFill>
                  <a:schemeClr val="bg1"/>
                </a:solidFill>
                <a:latin typeface="Arial"/>
                <a:cs typeface="Arial"/>
              </a:defRPr>
            </a:lvl2pPr>
            <a:lvl3pPr marL="0" indent="0">
              <a:buNone/>
              <a:defRPr sz="3000">
                <a:solidFill>
                  <a:srgbClr val="ECCC7B"/>
                </a:solidFill>
                <a:latin typeface="Arial"/>
                <a:cs typeface="Arial"/>
              </a:defRPr>
            </a:lvl3pPr>
            <a:lvl4pPr marL="1371600" indent="0">
              <a:buNone/>
              <a:defRPr/>
            </a:lvl4pPr>
            <a:lvl5pPr marL="1828800" indent="0">
              <a:buNone/>
              <a:defRPr/>
            </a:lvl5pPr>
          </a:lstStyle>
          <a:p>
            <a:pPr lvl="0"/>
            <a:r>
              <a:rPr lang="en-US" dirty="0"/>
              <a:t>Click to edit Master text styles</a:t>
            </a:r>
          </a:p>
          <a:p>
            <a:pPr lvl="1"/>
            <a:r>
              <a:rPr lang="en-US" dirty="0"/>
              <a:t>Second level</a:t>
            </a:r>
          </a:p>
        </p:txBody>
      </p:sp>
      <p:sp>
        <p:nvSpPr>
          <p:cNvPr id="24" name="Text Placeholder 23"/>
          <p:cNvSpPr>
            <a:spLocks noGrp="1"/>
          </p:cNvSpPr>
          <p:nvPr>
            <p:ph type="body" sz="quarter" idx="12" hasCustomPrompt="1"/>
          </p:nvPr>
        </p:nvSpPr>
        <p:spPr>
          <a:xfrm>
            <a:off x="1135884" y="4100382"/>
            <a:ext cx="972000" cy="972000"/>
          </a:xfrm>
          <a:prstGeom prst="rect">
            <a:avLst/>
          </a:prstGeom>
          <a:ln w="114300" cmpd="sng">
            <a:solidFill>
              <a:srgbClr val="E9D58E"/>
            </a:solidFill>
            <a:miter lim="800000"/>
          </a:ln>
        </p:spPr>
        <p:txBody>
          <a:bodyPr vert="horz" lIns="0" tIns="0" rIns="0" bIns="0" anchor="ctr" anchorCtr="0"/>
          <a:lstStyle>
            <a:lvl1pPr marL="0" indent="0" algn="ctr">
              <a:buNone/>
              <a:defRPr lang="en-US" sz="4500" b="1" kern="1200" dirty="0" smtClean="0">
                <a:solidFill>
                  <a:srgbClr val="E9D58E"/>
                </a:solidFill>
                <a:latin typeface="Arial"/>
                <a:ea typeface="+mn-ea"/>
                <a:cs typeface="Arial"/>
              </a:defRPr>
            </a:lvl1pPr>
          </a:lstStyle>
          <a:p>
            <a:pPr lvl="0"/>
            <a:r>
              <a:rPr lang="en-US" dirty="0"/>
              <a:t>1</a:t>
            </a:r>
          </a:p>
        </p:txBody>
      </p:sp>
    </p:spTree>
    <p:extLst>
      <p:ext uri="{BB962C8B-B14F-4D97-AF65-F5344CB8AC3E}">
        <p14:creationId xmlns:p14="http://schemas.microsoft.com/office/powerpoint/2010/main" val="40946939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7_Custom Layout">
    <p:bg>
      <p:bgPr>
        <a:solidFill>
          <a:srgbClr val="E9D58E"/>
        </a:solidFill>
        <a:effectLst/>
      </p:bgPr>
    </p:bg>
    <p:spTree>
      <p:nvGrpSpPr>
        <p:cNvPr id="1" name=""/>
        <p:cNvGrpSpPr/>
        <p:nvPr/>
      </p:nvGrpSpPr>
      <p:grpSpPr>
        <a:xfrm>
          <a:off x="0" y="0"/>
          <a:ext cx="0" cy="0"/>
          <a:chOff x="0" y="0"/>
          <a:chExt cx="0" cy="0"/>
        </a:xfrm>
      </p:grpSpPr>
      <p:cxnSp>
        <p:nvCxnSpPr>
          <p:cNvPr id="9" name="Straight Connector 8"/>
          <p:cNvCxnSpPr/>
          <p:nvPr userDrawn="1"/>
        </p:nvCxnSpPr>
        <p:spPr>
          <a:xfrm>
            <a:off x="584200" y="1702800"/>
            <a:ext cx="0" cy="4086868"/>
          </a:xfrm>
          <a:prstGeom prst="line">
            <a:avLst/>
          </a:prstGeom>
          <a:ln w="28575">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6" name="Text Placeholder 7"/>
          <p:cNvSpPr>
            <a:spLocks noGrp="1"/>
          </p:cNvSpPr>
          <p:nvPr>
            <p:ph type="body" sz="quarter" idx="13"/>
          </p:nvPr>
        </p:nvSpPr>
        <p:spPr>
          <a:xfrm>
            <a:off x="724280" y="906233"/>
            <a:ext cx="7816470" cy="670772"/>
          </a:xfrm>
          <a:prstGeom prst="rect">
            <a:avLst/>
          </a:prstGeom>
        </p:spPr>
        <p:txBody>
          <a:bodyPr lIns="0">
            <a:noAutofit/>
          </a:bodyPr>
          <a:lstStyle>
            <a:lvl1pPr marL="0" indent="0">
              <a:lnSpc>
                <a:spcPts val="3900"/>
              </a:lnSpc>
              <a:spcBef>
                <a:spcPts val="0"/>
              </a:spcBef>
              <a:spcAft>
                <a:spcPts val="1500"/>
              </a:spcAft>
              <a:buNone/>
              <a:defRPr sz="4000" b="1" i="0">
                <a:solidFill>
                  <a:schemeClr val="tx1"/>
                </a:solidFill>
                <a:latin typeface="Arial"/>
                <a:cs typeface="Arial"/>
              </a:defRPr>
            </a:lvl1pPr>
            <a:lvl2pPr marL="457200" indent="-457200">
              <a:lnSpc>
                <a:spcPts val="2500"/>
              </a:lnSpc>
              <a:spcBef>
                <a:spcPts val="0"/>
              </a:spcBef>
              <a:spcAft>
                <a:spcPts val="1000"/>
              </a:spcAft>
              <a:buNone/>
              <a:defRPr sz="4000" b="0">
                <a:solidFill>
                  <a:schemeClr val="tx1">
                    <a:lumMod val="50000"/>
                    <a:lumOff val="50000"/>
                  </a:schemeClr>
                </a:solidFill>
                <a:latin typeface="Arial"/>
                <a:cs typeface="Arial"/>
              </a:defRPr>
            </a:lvl2pPr>
            <a:lvl3pPr marL="0" indent="0">
              <a:lnSpc>
                <a:spcPts val="3600"/>
              </a:lnSpc>
              <a:spcBef>
                <a:spcPts val="0"/>
              </a:spcBef>
              <a:buNone/>
              <a:defRPr sz="3000">
                <a:solidFill>
                  <a:schemeClr val="tx1">
                    <a:lumMod val="50000"/>
                    <a:lumOff val="50000"/>
                  </a:schemeClr>
                </a:solidFill>
                <a:latin typeface="Arial"/>
                <a:cs typeface="Arial"/>
              </a:defRPr>
            </a:lvl3pPr>
          </a:lstStyle>
          <a:p>
            <a:pPr lvl="0"/>
            <a:r>
              <a:rPr lang="en-US"/>
              <a:t>Click to edit Master text styles</a:t>
            </a:r>
          </a:p>
        </p:txBody>
      </p:sp>
      <p:sp>
        <p:nvSpPr>
          <p:cNvPr id="10" name="Text Placeholder 11"/>
          <p:cNvSpPr>
            <a:spLocks noGrp="1"/>
          </p:cNvSpPr>
          <p:nvPr>
            <p:ph type="body" sz="quarter" idx="14"/>
          </p:nvPr>
        </p:nvSpPr>
        <p:spPr>
          <a:xfrm>
            <a:off x="723600" y="1702799"/>
            <a:ext cx="7861300" cy="4918133"/>
          </a:xfrm>
          <a:prstGeom prst="rect">
            <a:avLst/>
          </a:prstGeom>
        </p:spPr>
        <p:txBody>
          <a:bodyPr vert="horz" lIns="0" tIns="0" rIns="0" bIns="0"/>
          <a:lstStyle>
            <a:lvl1pPr marL="271463" indent="-271463">
              <a:lnSpc>
                <a:spcPct val="100000"/>
              </a:lnSpc>
              <a:spcBef>
                <a:spcPts val="0"/>
              </a:spcBef>
              <a:spcAft>
                <a:spcPts val="1400"/>
              </a:spcAft>
              <a:buFont typeface="Arial"/>
              <a:buChar char="•"/>
              <a:defRPr sz="2500">
                <a:solidFill>
                  <a:schemeClr val="tx1"/>
                </a:solidFill>
                <a:latin typeface="Arial"/>
                <a:cs typeface="Arial"/>
              </a:defRPr>
            </a:lvl1pPr>
            <a:lvl2pPr marL="0" indent="0">
              <a:lnSpc>
                <a:spcPts val="2000"/>
              </a:lnSpc>
              <a:buNone/>
              <a:defRPr sz="2000">
                <a:solidFill>
                  <a:srgbClr val="9D9FA2"/>
                </a:solidFill>
                <a:latin typeface="Arial"/>
                <a:cs typeface="Arial"/>
              </a:defRPr>
            </a:lvl2pPr>
          </a:lstStyle>
          <a:p>
            <a:pPr lvl="0"/>
            <a:r>
              <a:rPr lang="en-US"/>
              <a:t>Click to edit Master text styles</a:t>
            </a:r>
          </a:p>
        </p:txBody>
      </p:sp>
    </p:spTree>
    <p:extLst>
      <p:ext uri="{BB962C8B-B14F-4D97-AF65-F5344CB8AC3E}">
        <p14:creationId xmlns:p14="http://schemas.microsoft.com/office/powerpoint/2010/main" val="36881511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Custom Layout">
    <p:bg>
      <p:bgPr>
        <a:solidFill>
          <a:srgbClr val="B12C1E"/>
        </a:solidFill>
        <a:effectLst/>
      </p:bgPr>
    </p:bg>
    <p:spTree>
      <p:nvGrpSpPr>
        <p:cNvPr id="1" name=""/>
        <p:cNvGrpSpPr/>
        <p:nvPr/>
      </p:nvGrpSpPr>
      <p:grpSpPr>
        <a:xfrm>
          <a:off x="0" y="0"/>
          <a:ext cx="0" cy="0"/>
          <a:chOff x="0" y="0"/>
          <a:chExt cx="0" cy="0"/>
        </a:xfrm>
      </p:grpSpPr>
      <p:cxnSp>
        <p:nvCxnSpPr>
          <p:cNvPr id="8" name="Straight Connector 7"/>
          <p:cNvCxnSpPr/>
          <p:nvPr userDrawn="1"/>
        </p:nvCxnSpPr>
        <p:spPr>
          <a:xfrm>
            <a:off x="584200" y="1702800"/>
            <a:ext cx="0" cy="3233094"/>
          </a:xfrm>
          <a:prstGeom prst="line">
            <a:avLst/>
          </a:prstGeom>
          <a:ln w="28575">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0" name="Text Placeholder 11"/>
          <p:cNvSpPr>
            <a:spLocks noGrp="1"/>
          </p:cNvSpPr>
          <p:nvPr>
            <p:ph type="body" sz="quarter" idx="14"/>
          </p:nvPr>
        </p:nvSpPr>
        <p:spPr>
          <a:xfrm>
            <a:off x="723600" y="1702799"/>
            <a:ext cx="7861300" cy="4918133"/>
          </a:xfrm>
          <a:prstGeom prst="rect">
            <a:avLst/>
          </a:prstGeom>
          <a:effectLst/>
        </p:spPr>
        <p:txBody>
          <a:bodyPr vert="horz" lIns="0" tIns="0" rIns="0" bIns="0"/>
          <a:lstStyle>
            <a:lvl1pPr marL="271463" indent="-271463">
              <a:lnSpc>
                <a:spcPct val="100000"/>
              </a:lnSpc>
              <a:spcBef>
                <a:spcPts val="0"/>
              </a:spcBef>
              <a:spcAft>
                <a:spcPts val="1400"/>
              </a:spcAft>
              <a:buFont typeface="Arial"/>
              <a:buChar char="•"/>
              <a:defRPr sz="2500" b="0" cap="none" spc="0">
                <a:ln w="0"/>
                <a:solidFill>
                  <a:schemeClr val="bg1"/>
                </a:solidFill>
                <a:effectLst/>
                <a:latin typeface="Arial"/>
                <a:cs typeface="Arial"/>
              </a:defRPr>
            </a:lvl1pPr>
            <a:lvl2pPr marL="0" indent="0">
              <a:lnSpc>
                <a:spcPts val="2000"/>
              </a:lnSpc>
              <a:buNone/>
              <a:defRPr sz="2000">
                <a:solidFill>
                  <a:srgbClr val="9D9FA2"/>
                </a:solidFill>
                <a:latin typeface="Arial"/>
                <a:cs typeface="Arial"/>
              </a:defRPr>
            </a:lvl2pPr>
          </a:lstStyle>
          <a:p>
            <a:pPr lvl="0"/>
            <a:r>
              <a:rPr lang="en-US" dirty="0"/>
              <a:t>Click to edit Master text styles</a:t>
            </a:r>
          </a:p>
        </p:txBody>
      </p:sp>
      <p:sp>
        <p:nvSpPr>
          <p:cNvPr id="5" name="Text Placeholder 7"/>
          <p:cNvSpPr>
            <a:spLocks noGrp="1"/>
          </p:cNvSpPr>
          <p:nvPr>
            <p:ph type="body" sz="quarter" idx="13"/>
          </p:nvPr>
        </p:nvSpPr>
        <p:spPr>
          <a:xfrm>
            <a:off x="724280" y="906233"/>
            <a:ext cx="7816470" cy="670772"/>
          </a:xfrm>
          <a:prstGeom prst="rect">
            <a:avLst/>
          </a:prstGeom>
        </p:spPr>
        <p:txBody>
          <a:bodyPr lIns="0">
            <a:noAutofit/>
          </a:bodyPr>
          <a:lstStyle>
            <a:lvl1pPr marL="0" indent="0">
              <a:lnSpc>
                <a:spcPts val="3900"/>
              </a:lnSpc>
              <a:spcBef>
                <a:spcPts val="0"/>
              </a:spcBef>
              <a:spcAft>
                <a:spcPts val="1500"/>
              </a:spcAft>
              <a:buNone/>
              <a:defRPr sz="4000" b="1" i="0">
                <a:solidFill>
                  <a:schemeClr val="bg1"/>
                </a:solidFill>
                <a:latin typeface="Arial"/>
                <a:cs typeface="Arial"/>
              </a:defRPr>
            </a:lvl1pPr>
            <a:lvl2pPr marL="457200" indent="-457200">
              <a:lnSpc>
                <a:spcPts val="2500"/>
              </a:lnSpc>
              <a:spcBef>
                <a:spcPts val="0"/>
              </a:spcBef>
              <a:spcAft>
                <a:spcPts val="1000"/>
              </a:spcAft>
              <a:buNone/>
              <a:defRPr sz="4000" b="0">
                <a:solidFill>
                  <a:schemeClr val="tx1">
                    <a:lumMod val="50000"/>
                    <a:lumOff val="50000"/>
                  </a:schemeClr>
                </a:solidFill>
                <a:latin typeface="Arial"/>
                <a:cs typeface="Arial"/>
              </a:defRPr>
            </a:lvl2pPr>
            <a:lvl3pPr marL="0" indent="0">
              <a:lnSpc>
                <a:spcPts val="3600"/>
              </a:lnSpc>
              <a:spcBef>
                <a:spcPts val="0"/>
              </a:spcBef>
              <a:buNone/>
              <a:defRPr sz="3000">
                <a:solidFill>
                  <a:schemeClr val="tx1">
                    <a:lumMod val="50000"/>
                    <a:lumOff val="50000"/>
                  </a:schemeClr>
                </a:solidFill>
                <a:latin typeface="Arial"/>
                <a:cs typeface="Arial"/>
              </a:defRPr>
            </a:lvl3pPr>
          </a:lstStyle>
          <a:p>
            <a:pPr lvl="0"/>
            <a:r>
              <a:rPr lang="en-US" dirty="0"/>
              <a:t>Click to edit Master text styles</a:t>
            </a:r>
          </a:p>
        </p:txBody>
      </p:sp>
    </p:spTree>
    <p:extLst>
      <p:ext uri="{BB962C8B-B14F-4D97-AF65-F5344CB8AC3E}">
        <p14:creationId xmlns:p14="http://schemas.microsoft.com/office/powerpoint/2010/main" val="3496566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9144000" cy="647700"/>
          </a:xfrm>
          <a:prstGeom prst="rect">
            <a:avLst/>
          </a:prstGeom>
        </p:spPr>
      </p:pic>
      <p:pic>
        <p:nvPicPr>
          <p:cNvPr id="2" name="Picture 1"/>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265468" y="6310632"/>
            <a:ext cx="1432859" cy="338521"/>
          </a:xfrm>
          <a:prstGeom prst="rect">
            <a:avLst/>
          </a:prstGeom>
        </p:spPr>
      </p:pic>
      <p:sp>
        <p:nvSpPr>
          <p:cNvPr id="8" name="Text Placeholder 7"/>
          <p:cNvSpPr>
            <a:spLocks noGrp="1"/>
          </p:cNvSpPr>
          <p:nvPr>
            <p:ph type="body" sz="quarter" idx="13"/>
          </p:nvPr>
        </p:nvSpPr>
        <p:spPr>
          <a:xfrm>
            <a:off x="724280" y="906233"/>
            <a:ext cx="7816470" cy="670772"/>
          </a:xfrm>
          <a:prstGeom prst="rect">
            <a:avLst/>
          </a:prstGeom>
        </p:spPr>
        <p:txBody>
          <a:bodyPr lIns="0">
            <a:noAutofit/>
          </a:bodyPr>
          <a:lstStyle>
            <a:lvl1pPr marL="0" indent="0">
              <a:lnSpc>
                <a:spcPts val="3900"/>
              </a:lnSpc>
              <a:spcBef>
                <a:spcPts val="0"/>
              </a:spcBef>
              <a:spcAft>
                <a:spcPts val="1500"/>
              </a:spcAft>
              <a:buNone/>
              <a:defRPr sz="4000" b="1" i="0">
                <a:solidFill>
                  <a:schemeClr val="tx1"/>
                </a:solidFill>
                <a:latin typeface="Arial"/>
                <a:cs typeface="Arial"/>
              </a:defRPr>
            </a:lvl1pPr>
            <a:lvl2pPr marL="457200" indent="-457200">
              <a:lnSpc>
                <a:spcPts val="2500"/>
              </a:lnSpc>
              <a:spcBef>
                <a:spcPts val="0"/>
              </a:spcBef>
              <a:spcAft>
                <a:spcPts val="1000"/>
              </a:spcAft>
              <a:buNone/>
              <a:defRPr sz="4000" b="0">
                <a:solidFill>
                  <a:schemeClr val="tx1">
                    <a:lumMod val="50000"/>
                    <a:lumOff val="50000"/>
                  </a:schemeClr>
                </a:solidFill>
                <a:latin typeface="Arial"/>
                <a:cs typeface="Arial"/>
              </a:defRPr>
            </a:lvl2pPr>
            <a:lvl3pPr marL="0" indent="0">
              <a:lnSpc>
                <a:spcPts val="3600"/>
              </a:lnSpc>
              <a:spcBef>
                <a:spcPts val="0"/>
              </a:spcBef>
              <a:buNone/>
              <a:defRPr sz="3000">
                <a:solidFill>
                  <a:schemeClr val="tx1">
                    <a:lumMod val="50000"/>
                    <a:lumOff val="50000"/>
                  </a:schemeClr>
                </a:solidFill>
                <a:latin typeface="Arial"/>
                <a:cs typeface="Arial"/>
              </a:defRPr>
            </a:lvl3pPr>
          </a:lstStyle>
          <a:p>
            <a:pPr lvl="0"/>
            <a:r>
              <a:rPr lang="en-US"/>
              <a:t>Click to edit Master text styles</a:t>
            </a:r>
          </a:p>
        </p:txBody>
      </p:sp>
      <p:sp>
        <p:nvSpPr>
          <p:cNvPr id="9" name="Text Placeholder 11"/>
          <p:cNvSpPr>
            <a:spLocks noGrp="1"/>
          </p:cNvSpPr>
          <p:nvPr>
            <p:ph type="body" sz="quarter" idx="14"/>
          </p:nvPr>
        </p:nvSpPr>
        <p:spPr>
          <a:xfrm>
            <a:off x="724280" y="1704179"/>
            <a:ext cx="7797230" cy="3453607"/>
          </a:xfrm>
          <a:prstGeom prst="rect">
            <a:avLst/>
          </a:prstGeom>
        </p:spPr>
        <p:txBody>
          <a:bodyPr vert="horz" lIns="0" tIns="0"/>
          <a:lstStyle>
            <a:lvl1pPr marL="271463" indent="-271463">
              <a:lnSpc>
                <a:spcPct val="100000"/>
              </a:lnSpc>
              <a:spcBef>
                <a:spcPts val="0"/>
              </a:spcBef>
              <a:spcAft>
                <a:spcPts val="1400"/>
              </a:spcAft>
              <a:buFont typeface="Arial"/>
              <a:buChar char="•"/>
              <a:defRPr sz="2500">
                <a:solidFill>
                  <a:schemeClr val="tx1"/>
                </a:solidFill>
                <a:latin typeface="Arial"/>
                <a:cs typeface="Arial"/>
              </a:defRPr>
            </a:lvl1pPr>
            <a:lvl2pPr marL="723900" indent="-279400">
              <a:lnSpc>
                <a:spcPct val="100000"/>
              </a:lnSpc>
              <a:spcBef>
                <a:spcPts val="0"/>
              </a:spcBef>
              <a:spcAft>
                <a:spcPts val="1200"/>
              </a:spcAft>
              <a:buFont typeface="Arial"/>
              <a:buChar char="•"/>
              <a:defRPr sz="2000">
                <a:solidFill>
                  <a:srgbClr val="B12C1E"/>
                </a:solidFill>
                <a:latin typeface="Arial"/>
                <a:cs typeface="Arial"/>
              </a:defRPr>
            </a:lvl2pPr>
            <a:lvl3pPr marL="723900" indent="-279400">
              <a:lnSpc>
                <a:spcPct val="100000"/>
              </a:lnSpc>
              <a:buFont typeface="Arial"/>
              <a:buChar char="•"/>
              <a:defRPr lang="en-US" sz="2000" kern="1200" baseline="0" dirty="0" smtClean="0">
                <a:solidFill>
                  <a:srgbClr val="DDB56D"/>
                </a:solidFill>
                <a:latin typeface="Arial"/>
                <a:ea typeface="+mn-ea"/>
                <a:cs typeface="Arial"/>
              </a:defRPr>
            </a:lvl3pPr>
          </a:lstStyle>
          <a:p>
            <a:pPr lvl="0"/>
            <a:r>
              <a:rPr lang="en-US" dirty="0"/>
              <a:t>Click to edit Master text styles</a:t>
            </a:r>
          </a:p>
          <a:p>
            <a:pPr lvl="1"/>
            <a:r>
              <a:rPr lang="en-US" dirty="0"/>
              <a:t>Second level</a:t>
            </a:r>
          </a:p>
          <a:p>
            <a:pPr lvl="2"/>
            <a:r>
              <a:rPr lang="en-US" dirty="0"/>
              <a:t>Third level</a:t>
            </a:r>
          </a:p>
        </p:txBody>
      </p:sp>
      <p:sp>
        <p:nvSpPr>
          <p:cNvPr id="7" name="TextBox 6"/>
          <p:cNvSpPr txBox="1"/>
          <p:nvPr userDrawn="1"/>
        </p:nvSpPr>
        <p:spPr>
          <a:xfrm>
            <a:off x="752495" y="156700"/>
            <a:ext cx="8067635" cy="452432"/>
          </a:xfrm>
          <a:prstGeom prst="rect">
            <a:avLst/>
          </a:prstGeom>
          <a:noFill/>
        </p:spPr>
        <p:txBody>
          <a:bodyPr wrap="square" lIns="0" tIns="0" rIns="0" rtlCol="0">
            <a:noAutofit/>
          </a:bodyPr>
          <a:lstStyle/>
          <a:p>
            <a:pPr marL="0" algn="l" defTabSz="914400" rtl="0" eaLnBrk="1" latinLnBrk="0" hangingPunct="1">
              <a:spcBef>
                <a:spcPts val="288"/>
              </a:spcBef>
            </a:pPr>
            <a:r>
              <a:rPr lang="en-GB" sz="1200" b="1" kern="1200" dirty="0">
                <a:solidFill>
                  <a:srgbClr val="FFFFFF"/>
                </a:solidFill>
                <a:effectLst>
                  <a:glow rad="228600">
                    <a:schemeClr val="tx1">
                      <a:alpha val="40000"/>
                    </a:schemeClr>
                  </a:glow>
                </a:effectLst>
                <a:latin typeface="Arial"/>
                <a:ea typeface="+mn-ea"/>
                <a:cs typeface="Arial"/>
              </a:rPr>
              <a:t>Sources, origins and properties</a:t>
            </a:r>
            <a:endParaRPr lang="en-US" sz="1200" b="1" kern="1200" dirty="0">
              <a:solidFill>
                <a:srgbClr val="FFFFFF"/>
              </a:solidFill>
              <a:effectLst>
                <a:glow rad="228600">
                  <a:schemeClr val="tx1">
                    <a:alpha val="40000"/>
                  </a:schemeClr>
                </a:glow>
              </a:effectLst>
              <a:latin typeface="Arial"/>
              <a:ea typeface="+mn-ea"/>
              <a:cs typeface="Arial"/>
            </a:endParaRPr>
          </a:p>
          <a:p>
            <a:pPr marL="0" marR="0" indent="0" algn="l" defTabSz="914400" rtl="0" eaLnBrk="1" fontAlgn="auto" latinLnBrk="0" hangingPunct="1">
              <a:lnSpc>
                <a:spcPct val="100000"/>
              </a:lnSpc>
              <a:spcBef>
                <a:spcPts val="288"/>
              </a:spcBef>
              <a:spcAft>
                <a:spcPts val="0"/>
              </a:spcAft>
              <a:buClrTx/>
              <a:buSzTx/>
              <a:buFontTx/>
              <a:buNone/>
              <a:tabLst/>
              <a:defRPr/>
            </a:pPr>
            <a:r>
              <a:rPr lang="en-US" sz="1200" b="0" kern="1200" dirty="0">
                <a:solidFill>
                  <a:srgbClr val="FFFFFF"/>
                </a:solidFill>
                <a:effectLst>
                  <a:glow rad="228600">
                    <a:schemeClr val="tx1">
                      <a:alpha val="40000"/>
                    </a:schemeClr>
                  </a:glow>
                </a:effectLst>
                <a:latin typeface="Arial"/>
                <a:ea typeface="+mn-ea"/>
                <a:cs typeface="Arial"/>
              </a:rPr>
              <a:t>Unit 5B Timber based materials</a:t>
            </a:r>
          </a:p>
        </p:txBody>
      </p:sp>
    </p:spTree>
    <p:extLst>
      <p:ext uri="{BB962C8B-B14F-4D97-AF65-F5344CB8AC3E}">
        <p14:creationId xmlns:p14="http://schemas.microsoft.com/office/powerpoint/2010/main" val="9186612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pic>
        <p:nvPicPr>
          <p:cNvPr id="9" name="Picture 8"/>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9144000" cy="647700"/>
          </a:xfrm>
          <a:prstGeom prst="rect">
            <a:avLst/>
          </a:prstGeom>
        </p:spPr>
      </p:pic>
      <p:pic>
        <p:nvPicPr>
          <p:cNvPr id="6" name="Picture 5" descr="Untitled-1.png"/>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016500" y="901700"/>
            <a:ext cx="2979807" cy="3251200"/>
          </a:xfrm>
          <a:prstGeom prst="rect">
            <a:avLst/>
          </a:prstGeom>
        </p:spPr>
      </p:pic>
      <p:sp>
        <p:nvSpPr>
          <p:cNvPr id="15" name="Text Placeholder 7"/>
          <p:cNvSpPr>
            <a:spLocks noGrp="1"/>
          </p:cNvSpPr>
          <p:nvPr>
            <p:ph type="body" sz="quarter" idx="13"/>
          </p:nvPr>
        </p:nvSpPr>
        <p:spPr>
          <a:xfrm>
            <a:off x="724280" y="906233"/>
            <a:ext cx="7816470" cy="670772"/>
          </a:xfrm>
          <a:prstGeom prst="rect">
            <a:avLst/>
          </a:prstGeom>
        </p:spPr>
        <p:txBody>
          <a:bodyPr lIns="0">
            <a:noAutofit/>
          </a:bodyPr>
          <a:lstStyle>
            <a:lvl1pPr marL="0" indent="0">
              <a:lnSpc>
                <a:spcPts val="3900"/>
              </a:lnSpc>
              <a:spcBef>
                <a:spcPts val="0"/>
              </a:spcBef>
              <a:spcAft>
                <a:spcPts val="1500"/>
              </a:spcAft>
              <a:buNone/>
              <a:defRPr sz="4000" b="1" i="0">
                <a:solidFill>
                  <a:schemeClr val="tx1"/>
                </a:solidFill>
                <a:latin typeface="Arial"/>
                <a:cs typeface="Arial"/>
              </a:defRPr>
            </a:lvl1pPr>
            <a:lvl2pPr marL="457200" indent="-457200">
              <a:lnSpc>
                <a:spcPts val="2500"/>
              </a:lnSpc>
              <a:spcBef>
                <a:spcPts val="0"/>
              </a:spcBef>
              <a:spcAft>
                <a:spcPts val="1000"/>
              </a:spcAft>
              <a:buNone/>
              <a:defRPr sz="4000" b="0">
                <a:solidFill>
                  <a:schemeClr val="tx1">
                    <a:lumMod val="50000"/>
                    <a:lumOff val="50000"/>
                  </a:schemeClr>
                </a:solidFill>
                <a:latin typeface="Arial"/>
                <a:cs typeface="Arial"/>
              </a:defRPr>
            </a:lvl2pPr>
            <a:lvl3pPr marL="0" indent="0">
              <a:lnSpc>
                <a:spcPts val="3600"/>
              </a:lnSpc>
              <a:spcBef>
                <a:spcPts val="0"/>
              </a:spcBef>
              <a:buNone/>
              <a:defRPr sz="3000">
                <a:solidFill>
                  <a:schemeClr val="tx1">
                    <a:lumMod val="50000"/>
                    <a:lumOff val="50000"/>
                  </a:schemeClr>
                </a:solidFill>
                <a:latin typeface="Arial"/>
                <a:cs typeface="Arial"/>
              </a:defRPr>
            </a:lvl3pPr>
          </a:lstStyle>
          <a:p>
            <a:pPr lvl="0"/>
            <a:r>
              <a:rPr lang="en-US"/>
              <a:t>Click to edit Master text styles</a:t>
            </a:r>
          </a:p>
        </p:txBody>
      </p:sp>
      <p:sp>
        <p:nvSpPr>
          <p:cNvPr id="8" name="Text Placeholder 11"/>
          <p:cNvSpPr>
            <a:spLocks noGrp="1"/>
          </p:cNvSpPr>
          <p:nvPr>
            <p:ph type="body" sz="quarter" idx="14" hasCustomPrompt="1"/>
          </p:nvPr>
        </p:nvSpPr>
        <p:spPr>
          <a:xfrm>
            <a:off x="724280" y="1704179"/>
            <a:ext cx="7797230" cy="3453607"/>
          </a:xfrm>
          <a:prstGeom prst="rect">
            <a:avLst/>
          </a:prstGeom>
        </p:spPr>
        <p:txBody>
          <a:bodyPr vert="horz" lIns="0" tIns="0"/>
          <a:lstStyle>
            <a:lvl1pPr marL="271463" indent="-271463">
              <a:lnSpc>
                <a:spcPct val="100000"/>
              </a:lnSpc>
              <a:spcBef>
                <a:spcPts val="0"/>
              </a:spcBef>
              <a:spcAft>
                <a:spcPts val="1400"/>
              </a:spcAft>
              <a:buFont typeface="Arial"/>
              <a:buChar char="•"/>
              <a:defRPr sz="2500">
                <a:solidFill>
                  <a:schemeClr val="tx1"/>
                </a:solidFill>
                <a:latin typeface="Arial"/>
                <a:cs typeface="Arial"/>
              </a:defRPr>
            </a:lvl1pPr>
            <a:lvl2pPr marL="723900" indent="-279400">
              <a:lnSpc>
                <a:spcPct val="100000"/>
              </a:lnSpc>
              <a:spcBef>
                <a:spcPts val="0"/>
              </a:spcBef>
              <a:spcAft>
                <a:spcPts val="1200"/>
              </a:spcAft>
              <a:buFont typeface="Arial"/>
              <a:buChar char="•"/>
              <a:defRPr lang="en-US" sz="2000" kern="1200" dirty="0">
                <a:solidFill>
                  <a:srgbClr val="B12C1E"/>
                </a:solidFill>
                <a:latin typeface="Arial"/>
                <a:ea typeface="+mn-ea"/>
                <a:cs typeface="Arial"/>
              </a:defRPr>
            </a:lvl2pPr>
            <a:lvl3pPr marL="723900" indent="-279400">
              <a:lnSpc>
                <a:spcPct val="100000"/>
              </a:lnSpc>
              <a:buFont typeface="Arial"/>
              <a:buChar char="•"/>
              <a:defRPr lang="en-US" sz="2000" kern="1200" baseline="0" dirty="0">
                <a:solidFill>
                  <a:srgbClr val="DDB56D"/>
                </a:solidFill>
                <a:latin typeface="Arial"/>
                <a:ea typeface="+mn-ea"/>
                <a:cs typeface="Arial"/>
              </a:defRPr>
            </a:lvl3pPr>
          </a:lstStyle>
          <a:p>
            <a:pPr lvl="0"/>
            <a:r>
              <a:rPr lang="en-US" dirty="0"/>
              <a:t>Click to edit Master text styles</a:t>
            </a:r>
          </a:p>
          <a:p>
            <a:pPr marL="723900" lvl="1" indent="-279400" algn="l" defTabSz="914400" rtl="0" eaLnBrk="1" latinLnBrk="0" hangingPunct="1">
              <a:lnSpc>
                <a:spcPct val="100000"/>
              </a:lnSpc>
              <a:spcBef>
                <a:spcPts val="0"/>
              </a:spcBef>
              <a:spcAft>
                <a:spcPts val="1200"/>
              </a:spcAft>
              <a:buFont typeface="Arial"/>
              <a:buChar char="•"/>
            </a:pPr>
            <a:r>
              <a:rPr lang="en-US" dirty="0"/>
              <a:t>Second level</a:t>
            </a:r>
          </a:p>
          <a:p>
            <a:pPr marL="723900" lvl="2" indent="-279400" algn="l" defTabSz="914400" rtl="0" eaLnBrk="1" latinLnBrk="0" hangingPunct="1">
              <a:lnSpc>
                <a:spcPct val="100000"/>
              </a:lnSpc>
              <a:spcBef>
                <a:spcPts val="500"/>
              </a:spcBef>
              <a:buFont typeface="Arial"/>
              <a:buChar char="•"/>
            </a:pPr>
            <a:r>
              <a:rPr lang="en-US" dirty="0"/>
              <a:t>Third level</a:t>
            </a:r>
          </a:p>
        </p:txBody>
      </p:sp>
      <p:sp>
        <p:nvSpPr>
          <p:cNvPr id="12" name="TextBox 11"/>
          <p:cNvSpPr txBox="1"/>
          <p:nvPr userDrawn="1"/>
        </p:nvSpPr>
        <p:spPr>
          <a:xfrm>
            <a:off x="752495" y="156700"/>
            <a:ext cx="8067635" cy="452432"/>
          </a:xfrm>
          <a:prstGeom prst="rect">
            <a:avLst/>
          </a:prstGeom>
          <a:noFill/>
        </p:spPr>
        <p:txBody>
          <a:bodyPr wrap="square" lIns="0" tIns="0" rIns="0" rtlCol="0">
            <a:noAutofit/>
          </a:bodyPr>
          <a:lstStyle/>
          <a:p>
            <a:pPr marL="0" algn="l" defTabSz="914400" rtl="0" eaLnBrk="1" latinLnBrk="0" hangingPunct="1">
              <a:spcBef>
                <a:spcPts val="288"/>
              </a:spcBef>
            </a:pPr>
            <a:r>
              <a:rPr lang="en-GB" sz="1200" b="1" kern="1200" dirty="0">
                <a:solidFill>
                  <a:srgbClr val="FFFFFF"/>
                </a:solidFill>
                <a:effectLst>
                  <a:glow rad="228600">
                    <a:schemeClr val="tx1">
                      <a:alpha val="40000"/>
                    </a:schemeClr>
                  </a:glow>
                </a:effectLst>
                <a:latin typeface="Arial"/>
                <a:ea typeface="+mn-ea"/>
                <a:cs typeface="Arial"/>
              </a:rPr>
              <a:t>Sources, origins and properties</a:t>
            </a:r>
            <a:endParaRPr lang="en-US" sz="1200" b="1" kern="1200" dirty="0">
              <a:solidFill>
                <a:srgbClr val="FFFFFF"/>
              </a:solidFill>
              <a:effectLst>
                <a:glow rad="228600">
                  <a:schemeClr val="tx1">
                    <a:alpha val="40000"/>
                  </a:schemeClr>
                </a:glow>
              </a:effectLst>
              <a:latin typeface="Arial"/>
              <a:ea typeface="+mn-ea"/>
              <a:cs typeface="Arial"/>
            </a:endParaRPr>
          </a:p>
          <a:p>
            <a:pPr marL="0" marR="0" indent="0" algn="l" defTabSz="914400" rtl="0" eaLnBrk="1" fontAlgn="auto" latinLnBrk="0" hangingPunct="1">
              <a:lnSpc>
                <a:spcPct val="100000"/>
              </a:lnSpc>
              <a:spcBef>
                <a:spcPts val="288"/>
              </a:spcBef>
              <a:spcAft>
                <a:spcPts val="0"/>
              </a:spcAft>
              <a:buClrTx/>
              <a:buSzTx/>
              <a:buFontTx/>
              <a:buNone/>
              <a:tabLst/>
              <a:defRPr/>
            </a:pPr>
            <a:r>
              <a:rPr lang="en-US" sz="1200" b="0" kern="1200" dirty="0">
                <a:solidFill>
                  <a:srgbClr val="FFFFFF"/>
                </a:solidFill>
                <a:effectLst>
                  <a:glow rad="228600">
                    <a:schemeClr val="tx1">
                      <a:alpha val="40000"/>
                    </a:schemeClr>
                  </a:glow>
                </a:effectLst>
                <a:latin typeface="Arial"/>
                <a:ea typeface="+mn-ea"/>
                <a:cs typeface="Arial"/>
              </a:rPr>
              <a:t>Unit 5B Timber based materials</a:t>
            </a:r>
          </a:p>
        </p:txBody>
      </p:sp>
      <p:pic>
        <p:nvPicPr>
          <p:cNvPr id="10" name="Picture 9"/>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7265468" y="6310632"/>
            <a:ext cx="1432859" cy="338521"/>
          </a:xfrm>
          <a:prstGeom prst="rect">
            <a:avLst/>
          </a:prstGeom>
        </p:spPr>
      </p:pic>
    </p:spTree>
    <p:extLst>
      <p:ext uri="{BB962C8B-B14F-4D97-AF65-F5344CB8AC3E}">
        <p14:creationId xmlns:p14="http://schemas.microsoft.com/office/powerpoint/2010/main" val="22206458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pic>
        <p:nvPicPr>
          <p:cNvPr id="6" name="Picture 5"/>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9144000" cy="647700"/>
          </a:xfrm>
          <a:prstGeom prst="rect">
            <a:avLst/>
          </a:prstGeom>
        </p:spPr>
      </p:pic>
      <p:sp>
        <p:nvSpPr>
          <p:cNvPr id="8" name="Text Placeholder 7"/>
          <p:cNvSpPr>
            <a:spLocks noGrp="1"/>
          </p:cNvSpPr>
          <p:nvPr>
            <p:ph type="body" sz="quarter" idx="13"/>
          </p:nvPr>
        </p:nvSpPr>
        <p:spPr>
          <a:xfrm>
            <a:off x="724280" y="906233"/>
            <a:ext cx="7816470" cy="670772"/>
          </a:xfrm>
          <a:prstGeom prst="rect">
            <a:avLst/>
          </a:prstGeom>
        </p:spPr>
        <p:txBody>
          <a:bodyPr lIns="0">
            <a:noAutofit/>
          </a:bodyPr>
          <a:lstStyle>
            <a:lvl1pPr marL="0" indent="0">
              <a:lnSpc>
                <a:spcPts val="3900"/>
              </a:lnSpc>
              <a:spcBef>
                <a:spcPts val="0"/>
              </a:spcBef>
              <a:spcAft>
                <a:spcPts val="1500"/>
              </a:spcAft>
              <a:buNone/>
              <a:defRPr sz="4000" b="1" i="0">
                <a:solidFill>
                  <a:schemeClr val="tx1"/>
                </a:solidFill>
                <a:latin typeface="Arial"/>
                <a:cs typeface="Arial"/>
              </a:defRPr>
            </a:lvl1pPr>
            <a:lvl2pPr marL="457200" indent="-457200">
              <a:lnSpc>
                <a:spcPts val="2500"/>
              </a:lnSpc>
              <a:spcBef>
                <a:spcPts val="0"/>
              </a:spcBef>
              <a:spcAft>
                <a:spcPts val="1000"/>
              </a:spcAft>
              <a:buNone/>
              <a:defRPr sz="4000" b="0">
                <a:solidFill>
                  <a:schemeClr val="tx1">
                    <a:lumMod val="50000"/>
                    <a:lumOff val="50000"/>
                  </a:schemeClr>
                </a:solidFill>
                <a:latin typeface="Arial"/>
                <a:cs typeface="Arial"/>
              </a:defRPr>
            </a:lvl2pPr>
            <a:lvl3pPr marL="0" indent="0">
              <a:lnSpc>
                <a:spcPts val="3600"/>
              </a:lnSpc>
              <a:spcBef>
                <a:spcPts val="0"/>
              </a:spcBef>
              <a:buNone/>
              <a:defRPr sz="3000">
                <a:solidFill>
                  <a:schemeClr val="tx1">
                    <a:lumMod val="50000"/>
                    <a:lumOff val="50000"/>
                  </a:schemeClr>
                </a:solidFill>
                <a:latin typeface="Arial"/>
                <a:cs typeface="Arial"/>
              </a:defRPr>
            </a:lvl3pPr>
          </a:lstStyle>
          <a:p>
            <a:pPr lvl="0"/>
            <a:r>
              <a:rPr lang="en-US"/>
              <a:t>Click to edit Master text styles</a:t>
            </a:r>
          </a:p>
        </p:txBody>
      </p:sp>
      <p:sp>
        <p:nvSpPr>
          <p:cNvPr id="9" name="Text Placeholder 11"/>
          <p:cNvSpPr>
            <a:spLocks noGrp="1"/>
          </p:cNvSpPr>
          <p:nvPr>
            <p:ph type="body" sz="quarter" idx="14" hasCustomPrompt="1"/>
          </p:nvPr>
        </p:nvSpPr>
        <p:spPr>
          <a:xfrm>
            <a:off x="724280" y="1704179"/>
            <a:ext cx="7797230" cy="3453607"/>
          </a:xfrm>
          <a:prstGeom prst="rect">
            <a:avLst/>
          </a:prstGeom>
        </p:spPr>
        <p:txBody>
          <a:bodyPr vert="horz" lIns="0" tIns="0"/>
          <a:lstStyle>
            <a:lvl1pPr marL="271463" indent="-271463">
              <a:lnSpc>
                <a:spcPct val="100000"/>
              </a:lnSpc>
              <a:spcBef>
                <a:spcPts val="0"/>
              </a:spcBef>
              <a:spcAft>
                <a:spcPts val="1400"/>
              </a:spcAft>
              <a:buFont typeface="Arial"/>
              <a:buChar char="•"/>
              <a:defRPr sz="2500">
                <a:solidFill>
                  <a:schemeClr val="tx1"/>
                </a:solidFill>
                <a:latin typeface="Arial"/>
                <a:cs typeface="Arial"/>
              </a:defRPr>
            </a:lvl1pPr>
            <a:lvl2pPr marL="723900" indent="-279400">
              <a:lnSpc>
                <a:spcPct val="100000"/>
              </a:lnSpc>
              <a:spcBef>
                <a:spcPts val="0"/>
              </a:spcBef>
              <a:spcAft>
                <a:spcPts val="1200"/>
              </a:spcAft>
              <a:buFont typeface="Arial"/>
              <a:buChar char="•"/>
              <a:defRPr lang="en-US" sz="2000" kern="1200" dirty="0">
                <a:solidFill>
                  <a:srgbClr val="B12C1E"/>
                </a:solidFill>
                <a:latin typeface="Arial"/>
                <a:ea typeface="+mn-ea"/>
                <a:cs typeface="Arial"/>
              </a:defRPr>
            </a:lvl2pPr>
            <a:lvl3pPr marL="723900" indent="-279400">
              <a:lnSpc>
                <a:spcPct val="100000"/>
              </a:lnSpc>
              <a:buFont typeface="Arial"/>
              <a:buChar char="•"/>
              <a:defRPr lang="en-US" sz="2000" kern="1200" baseline="0" dirty="0">
                <a:solidFill>
                  <a:srgbClr val="DDB56D"/>
                </a:solidFill>
                <a:latin typeface="Arial"/>
                <a:ea typeface="+mn-ea"/>
                <a:cs typeface="Arial"/>
              </a:defRPr>
            </a:lvl3pPr>
          </a:lstStyle>
          <a:p>
            <a:pPr lvl="0"/>
            <a:r>
              <a:rPr lang="en-US" dirty="0"/>
              <a:t>Click to edit Master text styles</a:t>
            </a:r>
          </a:p>
          <a:p>
            <a:pPr marL="723900" lvl="1" indent="-279400" algn="l" defTabSz="914400" rtl="0" eaLnBrk="1" latinLnBrk="0" hangingPunct="1">
              <a:lnSpc>
                <a:spcPct val="100000"/>
              </a:lnSpc>
              <a:spcBef>
                <a:spcPts val="0"/>
              </a:spcBef>
              <a:spcAft>
                <a:spcPts val="1200"/>
              </a:spcAft>
              <a:buFont typeface="Arial"/>
              <a:buChar char="•"/>
            </a:pPr>
            <a:r>
              <a:rPr lang="en-US" dirty="0"/>
              <a:t>Second level</a:t>
            </a:r>
          </a:p>
          <a:p>
            <a:pPr marL="723900" lvl="2" indent="-279400" algn="l" defTabSz="914400" rtl="0" eaLnBrk="1" latinLnBrk="0" hangingPunct="1">
              <a:lnSpc>
                <a:spcPct val="100000"/>
              </a:lnSpc>
              <a:spcBef>
                <a:spcPts val="500"/>
              </a:spcBef>
              <a:buFont typeface="Arial"/>
              <a:buChar char="•"/>
            </a:pPr>
            <a:r>
              <a:rPr lang="en-US" dirty="0"/>
              <a:t>Third level</a:t>
            </a:r>
          </a:p>
        </p:txBody>
      </p:sp>
      <p:sp>
        <p:nvSpPr>
          <p:cNvPr id="11" name="TextBox 10"/>
          <p:cNvSpPr txBox="1"/>
          <p:nvPr userDrawn="1"/>
        </p:nvSpPr>
        <p:spPr>
          <a:xfrm>
            <a:off x="752495" y="156700"/>
            <a:ext cx="8067635" cy="452432"/>
          </a:xfrm>
          <a:prstGeom prst="rect">
            <a:avLst/>
          </a:prstGeom>
          <a:noFill/>
        </p:spPr>
        <p:txBody>
          <a:bodyPr wrap="square" lIns="0" tIns="0" rIns="0" rtlCol="0">
            <a:noAutofit/>
          </a:bodyPr>
          <a:lstStyle/>
          <a:p>
            <a:pPr marL="0" algn="l" defTabSz="914400" rtl="0" eaLnBrk="1" latinLnBrk="0" hangingPunct="1">
              <a:spcBef>
                <a:spcPts val="288"/>
              </a:spcBef>
            </a:pPr>
            <a:r>
              <a:rPr lang="en-GB" sz="1200" b="1" kern="1200" dirty="0">
                <a:solidFill>
                  <a:srgbClr val="FFFFFF"/>
                </a:solidFill>
                <a:effectLst>
                  <a:glow rad="228600">
                    <a:schemeClr val="tx1">
                      <a:alpha val="40000"/>
                    </a:schemeClr>
                  </a:glow>
                </a:effectLst>
                <a:latin typeface="Arial"/>
                <a:ea typeface="+mn-ea"/>
                <a:cs typeface="Arial"/>
              </a:rPr>
              <a:t>Sources, origins and properties</a:t>
            </a:r>
            <a:endParaRPr lang="en-US" sz="1200" b="1" kern="1200" dirty="0">
              <a:solidFill>
                <a:srgbClr val="FFFFFF"/>
              </a:solidFill>
              <a:effectLst>
                <a:glow rad="228600">
                  <a:schemeClr val="tx1">
                    <a:alpha val="40000"/>
                  </a:schemeClr>
                </a:glow>
              </a:effectLst>
              <a:latin typeface="Arial"/>
              <a:ea typeface="+mn-ea"/>
              <a:cs typeface="Arial"/>
            </a:endParaRPr>
          </a:p>
          <a:p>
            <a:pPr marL="0" marR="0" indent="0" algn="l" defTabSz="914400" rtl="0" eaLnBrk="1" fontAlgn="auto" latinLnBrk="0" hangingPunct="1">
              <a:lnSpc>
                <a:spcPct val="100000"/>
              </a:lnSpc>
              <a:spcBef>
                <a:spcPts val="288"/>
              </a:spcBef>
              <a:spcAft>
                <a:spcPts val="0"/>
              </a:spcAft>
              <a:buClrTx/>
              <a:buSzTx/>
              <a:buFontTx/>
              <a:buNone/>
              <a:tabLst/>
              <a:defRPr/>
            </a:pPr>
            <a:r>
              <a:rPr lang="en-US" sz="1200" b="0" kern="1200" dirty="0">
                <a:solidFill>
                  <a:srgbClr val="FFFFFF"/>
                </a:solidFill>
                <a:effectLst>
                  <a:glow rad="228600">
                    <a:schemeClr val="tx1">
                      <a:alpha val="40000"/>
                    </a:schemeClr>
                  </a:glow>
                </a:effectLst>
                <a:latin typeface="Arial"/>
                <a:ea typeface="+mn-ea"/>
                <a:cs typeface="Arial"/>
              </a:rPr>
              <a:t>Unit 5B Timber based materials</a:t>
            </a:r>
          </a:p>
        </p:txBody>
      </p:sp>
    </p:spTree>
    <p:extLst>
      <p:ext uri="{BB962C8B-B14F-4D97-AF65-F5344CB8AC3E}">
        <p14:creationId xmlns:p14="http://schemas.microsoft.com/office/powerpoint/2010/main" val="35457065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pic>
        <p:nvPicPr>
          <p:cNvPr id="10" name="Picture 9" descr="Untitled-1.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16500" y="901700"/>
            <a:ext cx="2979807" cy="3251200"/>
          </a:xfrm>
          <a:prstGeom prst="rect">
            <a:avLst/>
          </a:prstGeom>
        </p:spPr>
      </p:pic>
      <p:pic>
        <p:nvPicPr>
          <p:cNvPr id="7" name="Picture 6"/>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0" y="0"/>
            <a:ext cx="9144000" cy="647700"/>
          </a:xfrm>
          <a:prstGeom prst="rect">
            <a:avLst/>
          </a:prstGeom>
        </p:spPr>
      </p:pic>
      <p:sp>
        <p:nvSpPr>
          <p:cNvPr id="9" name="Text Placeholder 7"/>
          <p:cNvSpPr>
            <a:spLocks noGrp="1"/>
          </p:cNvSpPr>
          <p:nvPr>
            <p:ph type="body" sz="quarter" idx="13"/>
          </p:nvPr>
        </p:nvSpPr>
        <p:spPr>
          <a:xfrm>
            <a:off x="724280" y="906233"/>
            <a:ext cx="7816470" cy="670772"/>
          </a:xfrm>
          <a:prstGeom prst="rect">
            <a:avLst/>
          </a:prstGeom>
        </p:spPr>
        <p:txBody>
          <a:bodyPr lIns="0">
            <a:noAutofit/>
          </a:bodyPr>
          <a:lstStyle>
            <a:lvl1pPr marL="0" indent="0">
              <a:lnSpc>
                <a:spcPts val="3900"/>
              </a:lnSpc>
              <a:spcBef>
                <a:spcPts val="0"/>
              </a:spcBef>
              <a:spcAft>
                <a:spcPts val="1500"/>
              </a:spcAft>
              <a:buNone/>
              <a:defRPr sz="4000" b="1" i="0">
                <a:solidFill>
                  <a:schemeClr val="tx1"/>
                </a:solidFill>
                <a:latin typeface="Arial"/>
                <a:cs typeface="Arial"/>
              </a:defRPr>
            </a:lvl1pPr>
            <a:lvl2pPr marL="457200" indent="-457200">
              <a:lnSpc>
                <a:spcPts val="2500"/>
              </a:lnSpc>
              <a:spcBef>
                <a:spcPts val="0"/>
              </a:spcBef>
              <a:spcAft>
                <a:spcPts val="1000"/>
              </a:spcAft>
              <a:buNone/>
              <a:defRPr sz="4000" b="0">
                <a:solidFill>
                  <a:schemeClr val="tx1">
                    <a:lumMod val="50000"/>
                    <a:lumOff val="50000"/>
                  </a:schemeClr>
                </a:solidFill>
                <a:latin typeface="Arial"/>
                <a:cs typeface="Arial"/>
              </a:defRPr>
            </a:lvl2pPr>
            <a:lvl3pPr marL="0" indent="0">
              <a:lnSpc>
                <a:spcPts val="3600"/>
              </a:lnSpc>
              <a:spcBef>
                <a:spcPts val="0"/>
              </a:spcBef>
              <a:buNone/>
              <a:defRPr sz="3000">
                <a:solidFill>
                  <a:schemeClr val="tx1">
                    <a:lumMod val="50000"/>
                    <a:lumOff val="50000"/>
                  </a:schemeClr>
                </a:solidFill>
                <a:latin typeface="Arial"/>
                <a:cs typeface="Arial"/>
              </a:defRPr>
            </a:lvl3pPr>
          </a:lstStyle>
          <a:p>
            <a:pPr lvl="0"/>
            <a:r>
              <a:rPr lang="en-US"/>
              <a:t>Click to edit Master text styles</a:t>
            </a:r>
          </a:p>
        </p:txBody>
      </p:sp>
      <p:sp>
        <p:nvSpPr>
          <p:cNvPr id="14" name="Text Placeholder 11"/>
          <p:cNvSpPr>
            <a:spLocks noGrp="1"/>
          </p:cNvSpPr>
          <p:nvPr>
            <p:ph type="body" sz="quarter" idx="14"/>
          </p:nvPr>
        </p:nvSpPr>
        <p:spPr>
          <a:xfrm>
            <a:off x="724280" y="1704179"/>
            <a:ext cx="7797230" cy="3453607"/>
          </a:xfrm>
          <a:prstGeom prst="rect">
            <a:avLst/>
          </a:prstGeom>
        </p:spPr>
        <p:txBody>
          <a:bodyPr vert="horz" lIns="0" tIns="0"/>
          <a:lstStyle>
            <a:lvl1pPr marL="271463" indent="-271463">
              <a:lnSpc>
                <a:spcPct val="100000"/>
              </a:lnSpc>
              <a:spcBef>
                <a:spcPts val="0"/>
              </a:spcBef>
              <a:spcAft>
                <a:spcPts val="1400"/>
              </a:spcAft>
              <a:buFont typeface="Arial"/>
              <a:buChar char="•"/>
              <a:defRPr sz="2500">
                <a:solidFill>
                  <a:schemeClr val="tx1"/>
                </a:solidFill>
                <a:latin typeface="Arial"/>
                <a:cs typeface="Arial"/>
              </a:defRPr>
            </a:lvl1pPr>
            <a:lvl2pPr marL="723900" indent="-279400">
              <a:lnSpc>
                <a:spcPct val="100000"/>
              </a:lnSpc>
              <a:spcBef>
                <a:spcPts val="0"/>
              </a:spcBef>
              <a:spcAft>
                <a:spcPts val="1200"/>
              </a:spcAft>
              <a:buFont typeface="Arial"/>
              <a:buChar char="•"/>
              <a:defRPr lang="en-US" sz="2000" kern="1200" dirty="0">
                <a:solidFill>
                  <a:srgbClr val="B12C1E"/>
                </a:solidFill>
                <a:latin typeface="Arial"/>
                <a:ea typeface="+mn-ea"/>
                <a:cs typeface="Arial"/>
              </a:defRPr>
            </a:lvl2pPr>
            <a:lvl3pPr marL="723900" indent="-279400">
              <a:lnSpc>
                <a:spcPct val="100000"/>
              </a:lnSpc>
              <a:buFont typeface="Arial"/>
              <a:buChar char="•"/>
              <a:defRPr lang="en-US" sz="2000" kern="1200" baseline="0" dirty="0">
                <a:solidFill>
                  <a:srgbClr val="DDB56D"/>
                </a:solidFill>
                <a:latin typeface="Arial"/>
                <a:ea typeface="+mn-ea"/>
                <a:cs typeface="Arial"/>
              </a:defRPr>
            </a:lvl3pPr>
          </a:lstStyle>
          <a:p>
            <a:pPr lvl="0"/>
            <a:r>
              <a:rPr lang="en-US" dirty="0"/>
              <a:t>Click to edit Master text styles</a:t>
            </a:r>
          </a:p>
          <a:p>
            <a:pPr marL="723900" lvl="1" indent="-279400" algn="l" defTabSz="914400" rtl="0" eaLnBrk="1" latinLnBrk="0" hangingPunct="1">
              <a:lnSpc>
                <a:spcPct val="100000"/>
              </a:lnSpc>
              <a:spcBef>
                <a:spcPts val="0"/>
              </a:spcBef>
              <a:spcAft>
                <a:spcPts val="1200"/>
              </a:spcAft>
              <a:buFont typeface="Arial"/>
              <a:buChar char="•"/>
            </a:pPr>
            <a:r>
              <a:rPr lang="en-US" dirty="0"/>
              <a:t>Second level</a:t>
            </a:r>
          </a:p>
          <a:p>
            <a:pPr marL="723900" lvl="2" indent="-279400" algn="l" defTabSz="914400" rtl="0" eaLnBrk="1" latinLnBrk="0" hangingPunct="1">
              <a:lnSpc>
                <a:spcPct val="100000"/>
              </a:lnSpc>
              <a:spcBef>
                <a:spcPts val="500"/>
              </a:spcBef>
              <a:buFont typeface="Arial"/>
              <a:buChar char="•"/>
            </a:pPr>
            <a:r>
              <a:rPr lang="en-US" dirty="0"/>
              <a:t>Third level</a:t>
            </a:r>
          </a:p>
        </p:txBody>
      </p:sp>
      <p:sp>
        <p:nvSpPr>
          <p:cNvPr id="12" name="TextBox 11"/>
          <p:cNvSpPr txBox="1"/>
          <p:nvPr userDrawn="1"/>
        </p:nvSpPr>
        <p:spPr>
          <a:xfrm>
            <a:off x="752495" y="156700"/>
            <a:ext cx="8067635" cy="452432"/>
          </a:xfrm>
          <a:prstGeom prst="rect">
            <a:avLst/>
          </a:prstGeom>
          <a:noFill/>
        </p:spPr>
        <p:txBody>
          <a:bodyPr wrap="square" lIns="0" tIns="0" rIns="0" rtlCol="0">
            <a:noAutofit/>
          </a:bodyPr>
          <a:lstStyle/>
          <a:p>
            <a:pPr marL="0" algn="l" defTabSz="914400" rtl="0" eaLnBrk="1" latinLnBrk="0" hangingPunct="1">
              <a:spcBef>
                <a:spcPts val="288"/>
              </a:spcBef>
            </a:pPr>
            <a:r>
              <a:rPr lang="en-GB" sz="1200" b="1" kern="1200" dirty="0">
                <a:solidFill>
                  <a:srgbClr val="FFFFFF"/>
                </a:solidFill>
                <a:effectLst>
                  <a:glow rad="228600">
                    <a:schemeClr val="tx1">
                      <a:alpha val="40000"/>
                    </a:schemeClr>
                  </a:glow>
                </a:effectLst>
                <a:latin typeface="Arial"/>
                <a:ea typeface="+mn-ea"/>
                <a:cs typeface="Arial"/>
              </a:rPr>
              <a:t>Sources, origins and properties</a:t>
            </a:r>
            <a:endParaRPr lang="en-US" sz="1200" b="1" kern="1200" dirty="0">
              <a:solidFill>
                <a:srgbClr val="FFFFFF"/>
              </a:solidFill>
              <a:effectLst>
                <a:glow rad="228600">
                  <a:schemeClr val="tx1">
                    <a:alpha val="40000"/>
                  </a:schemeClr>
                </a:glow>
              </a:effectLst>
              <a:latin typeface="Arial"/>
              <a:ea typeface="+mn-ea"/>
              <a:cs typeface="Arial"/>
            </a:endParaRPr>
          </a:p>
          <a:p>
            <a:pPr marL="0" marR="0" indent="0" algn="l" defTabSz="914400" rtl="0" eaLnBrk="1" fontAlgn="auto" latinLnBrk="0" hangingPunct="1">
              <a:lnSpc>
                <a:spcPct val="100000"/>
              </a:lnSpc>
              <a:spcBef>
                <a:spcPts val="288"/>
              </a:spcBef>
              <a:spcAft>
                <a:spcPts val="0"/>
              </a:spcAft>
              <a:buClrTx/>
              <a:buSzTx/>
              <a:buFontTx/>
              <a:buNone/>
              <a:tabLst/>
              <a:defRPr/>
            </a:pPr>
            <a:r>
              <a:rPr lang="en-US" sz="1200" b="0" kern="1200" dirty="0">
                <a:solidFill>
                  <a:srgbClr val="FFFFFF"/>
                </a:solidFill>
                <a:effectLst>
                  <a:glow rad="228600">
                    <a:schemeClr val="tx1">
                      <a:alpha val="40000"/>
                    </a:schemeClr>
                  </a:glow>
                </a:effectLst>
                <a:latin typeface="Arial"/>
                <a:ea typeface="+mn-ea"/>
                <a:cs typeface="Arial"/>
              </a:rPr>
              <a:t>Unit 5B Timber based materials</a:t>
            </a:r>
          </a:p>
        </p:txBody>
      </p:sp>
    </p:spTree>
    <p:extLst>
      <p:ext uri="{BB962C8B-B14F-4D97-AF65-F5344CB8AC3E}">
        <p14:creationId xmlns:p14="http://schemas.microsoft.com/office/powerpoint/2010/main" val="40844157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8_Custom Layout">
    <p:bg>
      <p:bgPr>
        <a:solidFill>
          <a:schemeClr val="tx1"/>
        </a:solid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9144000" cy="647700"/>
          </a:xfrm>
          <a:prstGeom prst="rect">
            <a:avLst/>
          </a:prstGeom>
        </p:spPr>
      </p:pic>
      <p:sp>
        <p:nvSpPr>
          <p:cNvPr id="2" name="Rectangle 1"/>
          <p:cNvSpPr/>
          <p:nvPr userDrawn="1"/>
        </p:nvSpPr>
        <p:spPr>
          <a:xfrm>
            <a:off x="676274" y="1701461"/>
            <a:ext cx="7829551" cy="4555093"/>
          </a:xfrm>
          <a:prstGeom prst="rect">
            <a:avLst/>
          </a:prstGeom>
        </p:spPr>
        <p:txBody>
          <a:bodyPr wrap="square">
            <a:spAutoFit/>
          </a:bodyPr>
          <a:lstStyle/>
          <a:p>
            <a:pPr marL="0" marR="0" lvl="0" indent="0" algn="just" defTabSz="457200" rtl="0" eaLnBrk="1" fontAlgn="auto" latinLnBrk="0" hangingPunct="1">
              <a:lnSpc>
                <a:spcPct val="100000"/>
              </a:lnSpc>
              <a:spcBef>
                <a:spcPts val="0"/>
              </a:spcBef>
              <a:spcAft>
                <a:spcPts val="1400"/>
              </a:spcAft>
              <a:buClrTx/>
              <a:buSzTx/>
              <a:buFont typeface="Arial"/>
              <a:buNone/>
              <a:tabLst/>
              <a:defRPr/>
            </a:pPr>
            <a:r>
              <a:rPr kumimoji="0" lang="en-GB" sz="1400" b="1" i="0" u="none" strike="noStrike" kern="1200" cap="none" spc="0" normalizeH="0" baseline="0" noProof="0" dirty="0">
                <a:ln>
                  <a:noFill/>
                </a:ln>
                <a:solidFill>
                  <a:schemeClr val="bg1"/>
                </a:solidFill>
                <a:effectLst/>
                <a:uLnTx/>
                <a:uFillTx/>
                <a:latin typeface="Arial"/>
                <a:ea typeface="+mn-ea"/>
                <a:cs typeface="Arial"/>
              </a:rPr>
              <a:t>Copyright</a:t>
            </a:r>
            <a:endParaRPr kumimoji="0" lang="en-GB" sz="1200" b="1" i="0" u="none" strike="noStrike" kern="1200" cap="none" spc="0" normalizeH="0" baseline="0" noProof="0" dirty="0">
              <a:ln>
                <a:noFill/>
              </a:ln>
              <a:solidFill>
                <a:schemeClr val="bg1"/>
              </a:solidFill>
              <a:effectLst/>
              <a:uLnTx/>
              <a:uFillTx/>
              <a:latin typeface="Arial"/>
              <a:ea typeface="+mn-ea"/>
              <a:cs typeface="Arial"/>
            </a:endParaRPr>
          </a:p>
          <a:p>
            <a:pPr marL="0" marR="0" lvl="0" indent="0" algn="just" defTabSz="457200" rtl="0" eaLnBrk="1" fontAlgn="auto" latinLnBrk="0" hangingPunct="1">
              <a:lnSpc>
                <a:spcPct val="100000"/>
              </a:lnSpc>
              <a:spcBef>
                <a:spcPts val="0"/>
              </a:spcBef>
              <a:spcAft>
                <a:spcPts val="1400"/>
              </a:spcAft>
              <a:buClrTx/>
              <a:buSzTx/>
              <a:buFont typeface="Arial"/>
              <a:buNone/>
              <a:tabLst/>
              <a:defRPr/>
            </a:pPr>
            <a:r>
              <a:rPr kumimoji="0" lang="en-GB" sz="1200" b="0" i="0" u="none" strike="noStrike" kern="1200" cap="none" spc="0" normalizeH="0" baseline="0" noProof="0" dirty="0">
                <a:ln>
                  <a:noFill/>
                </a:ln>
                <a:solidFill>
                  <a:schemeClr val="bg1"/>
                </a:solidFill>
                <a:effectLst/>
                <a:uLnTx/>
                <a:uFillTx/>
                <a:latin typeface="Arial"/>
                <a:ea typeface="+mn-ea"/>
                <a:cs typeface="Arial"/>
              </a:rPr>
              <a:t>© 2017 PG Online Limited</a:t>
            </a:r>
          </a:p>
          <a:p>
            <a:pPr marL="0" marR="0" lvl="0" indent="0" algn="just" defTabSz="457200" rtl="0" eaLnBrk="1" fontAlgn="auto" latinLnBrk="0" hangingPunct="1">
              <a:lnSpc>
                <a:spcPct val="100000"/>
              </a:lnSpc>
              <a:spcBef>
                <a:spcPts val="0"/>
              </a:spcBef>
              <a:spcAft>
                <a:spcPts val="1400"/>
              </a:spcAft>
              <a:buClrTx/>
              <a:buSzTx/>
              <a:buFont typeface="Arial"/>
              <a:buNone/>
              <a:tabLst/>
              <a:defRPr/>
            </a:pPr>
            <a:r>
              <a:rPr kumimoji="0" lang="en-GB" sz="1200" b="0" i="0" u="none" strike="noStrike" kern="1200" cap="none" spc="0" normalizeH="0" baseline="0" noProof="0" dirty="0">
                <a:ln>
                  <a:noFill/>
                </a:ln>
                <a:solidFill>
                  <a:schemeClr val="bg1"/>
                </a:solidFill>
                <a:effectLst/>
                <a:uLnTx/>
                <a:uFillTx/>
                <a:latin typeface="Arial"/>
                <a:ea typeface="+mn-ea"/>
                <a:cs typeface="Arial"/>
              </a:rPr>
              <a:t>The contents of this unit are protected by copyright. </a:t>
            </a:r>
          </a:p>
          <a:p>
            <a:pPr marL="0" marR="0" lvl="0" indent="0" algn="just" defTabSz="457200" rtl="0" eaLnBrk="1" fontAlgn="auto" latinLnBrk="0" hangingPunct="1">
              <a:lnSpc>
                <a:spcPct val="100000"/>
              </a:lnSpc>
              <a:spcBef>
                <a:spcPts val="0"/>
              </a:spcBef>
              <a:spcAft>
                <a:spcPts val="1400"/>
              </a:spcAft>
              <a:buClrTx/>
              <a:buSzTx/>
              <a:buFont typeface="Arial"/>
              <a:buNone/>
              <a:tabLst/>
              <a:defRPr/>
            </a:pPr>
            <a:r>
              <a:rPr kumimoji="0" lang="en-GB" sz="1200" b="0" i="0" u="none" strike="noStrike" kern="1200" cap="none" spc="0" normalizeH="0" baseline="0" noProof="0" dirty="0">
                <a:ln>
                  <a:noFill/>
                </a:ln>
                <a:solidFill>
                  <a:schemeClr val="bg1"/>
                </a:solidFill>
                <a:effectLst/>
                <a:uLnTx/>
                <a:uFillTx/>
                <a:latin typeface="Arial"/>
                <a:ea typeface="+mn-ea"/>
                <a:cs typeface="Arial"/>
              </a:rPr>
              <a:t>This unit and all the worksheets, PowerPoint presentations, teaching guides and other associated files distributed with it are supplied to you by PG Online Limited under licence and may be used and copied by you only in accordance with the terms of the licence. Except as expressly permitted by the licence, no part of the materials distributed with this unit may be used, reproduced, stored in a retrieval system, or transmitted, in any form or by any means, electronic or otherwise, without the prior written permission of PG Online Limited.</a:t>
            </a:r>
          </a:p>
          <a:p>
            <a:pPr marL="0" marR="0" lvl="0" indent="0" algn="just" defTabSz="457200" rtl="0" eaLnBrk="1" fontAlgn="auto" latinLnBrk="0" hangingPunct="1">
              <a:lnSpc>
                <a:spcPct val="100000"/>
              </a:lnSpc>
              <a:spcBef>
                <a:spcPts val="0"/>
              </a:spcBef>
              <a:spcAft>
                <a:spcPts val="1400"/>
              </a:spcAft>
              <a:buClrTx/>
              <a:buSzTx/>
              <a:buFont typeface="Arial"/>
              <a:buNone/>
              <a:tabLst/>
              <a:defRPr/>
            </a:pPr>
            <a:r>
              <a:rPr kumimoji="0" lang="en-GB" sz="1400" b="1" i="0" u="none" strike="noStrike" kern="1200" cap="none" spc="0" normalizeH="0" baseline="0" noProof="0" dirty="0">
                <a:ln>
                  <a:noFill/>
                </a:ln>
                <a:solidFill>
                  <a:schemeClr val="bg1"/>
                </a:solidFill>
                <a:effectLst/>
                <a:uLnTx/>
                <a:uFillTx/>
                <a:latin typeface="Arial"/>
                <a:ea typeface="+mn-ea"/>
                <a:cs typeface="Arial"/>
              </a:rPr>
              <a:t>Licence agreement</a:t>
            </a:r>
          </a:p>
          <a:p>
            <a:pPr marL="0" marR="0" lvl="0" indent="0" algn="just" defTabSz="457200" rtl="0" eaLnBrk="1" fontAlgn="auto" latinLnBrk="0" hangingPunct="1">
              <a:lnSpc>
                <a:spcPct val="100000"/>
              </a:lnSpc>
              <a:spcBef>
                <a:spcPts val="0"/>
              </a:spcBef>
              <a:spcAft>
                <a:spcPts val="1400"/>
              </a:spcAft>
              <a:buClrTx/>
              <a:buSzTx/>
              <a:buFont typeface="Arial"/>
              <a:buNone/>
              <a:tabLst/>
              <a:defRPr/>
            </a:pPr>
            <a:r>
              <a:rPr kumimoji="0" lang="en-GB" sz="1200" b="0" i="0" u="none" strike="noStrike" kern="1200" cap="none" spc="0" normalizeH="0" baseline="0" noProof="0" dirty="0">
                <a:ln>
                  <a:noFill/>
                </a:ln>
                <a:solidFill>
                  <a:schemeClr val="bg1"/>
                </a:solidFill>
                <a:effectLst/>
                <a:uLnTx/>
                <a:uFillTx/>
                <a:latin typeface="Arial"/>
                <a:ea typeface="+mn-ea"/>
                <a:cs typeface="Arial"/>
              </a:rPr>
              <a:t>This is a legal agreement between you, the end user, and PG Online Limited. This unit and all the worksheets, PowerPoint presentations, teaching guides and other associated files distributed with it is licensed, not sold, to you by PG Online Limited for use under the terms of the licence.</a:t>
            </a:r>
          </a:p>
          <a:p>
            <a:pPr marL="0" marR="0" lvl="0" indent="0" algn="just" defTabSz="457200" rtl="0" eaLnBrk="1" fontAlgn="auto" latinLnBrk="0" hangingPunct="1">
              <a:lnSpc>
                <a:spcPct val="100000"/>
              </a:lnSpc>
              <a:spcBef>
                <a:spcPts val="0"/>
              </a:spcBef>
              <a:spcAft>
                <a:spcPts val="1400"/>
              </a:spcAft>
              <a:buClrTx/>
              <a:buSzTx/>
              <a:buFont typeface="Arial"/>
              <a:buNone/>
              <a:tabLst/>
              <a:defRPr/>
            </a:pPr>
            <a:r>
              <a:rPr kumimoji="0" lang="en-GB" sz="1200" b="0" i="0" u="none" strike="noStrike" kern="1200" cap="none" spc="0" normalizeH="0" baseline="0" noProof="0" dirty="0">
                <a:ln>
                  <a:noFill/>
                </a:ln>
                <a:solidFill>
                  <a:schemeClr val="bg1"/>
                </a:solidFill>
                <a:effectLst/>
                <a:uLnTx/>
                <a:uFillTx/>
                <a:latin typeface="Arial"/>
                <a:ea typeface="+mn-ea"/>
                <a:cs typeface="Arial"/>
              </a:rPr>
              <a:t>The materials distributed with this unit may be freely copied and used by members of a single institution on a single site only. You are not permitted to share in any way any of the materials or part of the materials with any third party, including users on another site or individuals who are members of a separate institution. You acknowledge that the materials must remain with you, the licencing institution, and no part of the materials may be transferred to another institution. You also agree not to procure, authorise, encourage, facilitate or enable any third party to reproduce these materials in whole or in part without the prior permission of PG Online Limited.</a:t>
            </a:r>
            <a:endParaRPr lang="en-GB" sz="1200" dirty="0">
              <a:solidFill>
                <a:schemeClr val="bg1"/>
              </a:solidFill>
            </a:endParaRPr>
          </a:p>
        </p:txBody>
      </p:sp>
      <p:sp>
        <p:nvSpPr>
          <p:cNvPr id="10" name="TextBox 9"/>
          <p:cNvSpPr txBox="1"/>
          <p:nvPr userDrawn="1"/>
        </p:nvSpPr>
        <p:spPr>
          <a:xfrm>
            <a:off x="752495" y="156700"/>
            <a:ext cx="8067635" cy="452432"/>
          </a:xfrm>
          <a:prstGeom prst="rect">
            <a:avLst/>
          </a:prstGeom>
          <a:noFill/>
        </p:spPr>
        <p:txBody>
          <a:bodyPr wrap="square" lIns="0" tIns="0" rIns="0" rtlCol="0">
            <a:noAutofit/>
          </a:bodyPr>
          <a:lstStyle/>
          <a:p>
            <a:pPr marL="0" algn="l" defTabSz="914400" rtl="0" eaLnBrk="1" latinLnBrk="0" hangingPunct="1">
              <a:spcBef>
                <a:spcPts val="288"/>
              </a:spcBef>
            </a:pPr>
            <a:r>
              <a:rPr lang="en-GB" sz="1200" b="1" kern="1200" dirty="0">
                <a:solidFill>
                  <a:srgbClr val="FFFFFF"/>
                </a:solidFill>
                <a:effectLst>
                  <a:glow rad="228600">
                    <a:schemeClr val="tx1">
                      <a:alpha val="40000"/>
                    </a:schemeClr>
                  </a:glow>
                </a:effectLst>
                <a:latin typeface="Arial"/>
                <a:ea typeface="+mn-ea"/>
                <a:cs typeface="Arial"/>
              </a:rPr>
              <a:t>Sources, origins and properties</a:t>
            </a:r>
            <a:endParaRPr lang="en-US" sz="1200" b="1" kern="1200" dirty="0">
              <a:solidFill>
                <a:srgbClr val="FFFFFF"/>
              </a:solidFill>
              <a:effectLst>
                <a:glow rad="228600">
                  <a:schemeClr val="tx1">
                    <a:alpha val="40000"/>
                  </a:schemeClr>
                </a:glow>
              </a:effectLst>
              <a:latin typeface="Arial"/>
              <a:ea typeface="+mn-ea"/>
              <a:cs typeface="Arial"/>
            </a:endParaRPr>
          </a:p>
          <a:p>
            <a:pPr marL="0" marR="0" indent="0" algn="l" defTabSz="914400" rtl="0" eaLnBrk="1" fontAlgn="auto" latinLnBrk="0" hangingPunct="1">
              <a:lnSpc>
                <a:spcPct val="100000"/>
              </a:lnSpc>
              <a:spcBef>
                <a:spcPts val="288"/>
              </a:spcBef>
              <a:spcAft>
                <a:spcPts val="0"/>
              </a:spcAft>
              <a:buClrTx/>
              <a:buSzTx/>
              <a:buFontTx/>
              <a:buNone/>
              <a:tabLst/>
              <a:defRPr/>
            </a:pPr>
            <a:r>
              <a:rPr lang="en-US" sz="1200" b="0" kern="1200" dirty="0">
                <a:solidFill>
                  <a:srgbClr val="FFFFFF"/>
                </a:solidFill>
                <a:effectLst>
                  <a:glow rad="228600">
                    <a:schemeClr val="tx1">
                      <a:alpha val="40000"/>
                    </a:schemeClr>
                  </a:glow>
                </a:effectLst>
                <a:latin typeface="Arial"/>
                <a:ea typeface="+mn-ea"/>
                <a:cs typeface="Arial"/>
              </a:rPr>
              <a:t>Unit 5B Timber based materials</a:t>
            </a:r>
          </a:p>
        </p:txBody>
      </p:sp>
      <p:pic>
        <p:nvPicPr>
          <p:cNvPr id="8" name="Picture 7"/>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265468" y="6310632"/>
            <a:ext cx="1432859" cy="338521"/>
          </a:xfrm>
          <a:prstGeom prst="rect">
            <a:avLst/>
          </a:prstGeom>
        </p:spPr>
      </p:pic>
    </p:spTree>
    <p:extLst>
      <p:ext uri="{BB962C8B-B14F-4D97-AF65-F5344CB8AC3E}">
        <p14:creationId xmlns:p14="http://schemas.microsoft.com/office/powerpoint/2010/main" val="13316668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11755607"/>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0" r:id="rId3"/>
    <p:sldLayoutId id="2147483652" r:id="rId4"/>
    <p:sldLayoutId id="2147483653" r:id="rId5"/>
    <p:sldLayoutId id="2147483654" r:id="rId6"/>
    <p:sldLayoutId id="2147483655" r:id="rId7"/>
    <p:sldLayoutId id="2147483656" r:id="rId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jp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4.xml"/><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2"/>
          </p:nvPr>
        </p:nvSpPr>
        <p:spPr/>
        <p:txBody>
          <a:bodyPr/>
          <a:lstStyle/>
          <a:p>
            <a:r>
              <a:rPr lang="en-GB" dirty="0"/>
              <a:t>1</a:t>
            </a:r>
          </a:p>
        </p:txBody>
      </p:sp>
      <p:sp>
        <p:nvSpPr>
          <p:cNvPr id="5" name="Text Placeholder 1"/>
          <p:cNvSpPr>
            <a:spLocks noGrp="1"/>
          </p:cNvSpPr>
          <p:nvPr>
            <p:ph type="body" sz="quarter" idx="10"/>
          </p:nvPr>
        </p:nvSpPr>
        <p:spPr>
          <a:xfrm>
            <a:off x="1803400" y="1841231"/>
            <a:ext cx="2629452" cy="2201863"/>
          </a:xfrm>
        </p:spPr>
        <p:txBody>
          <a:bodyPr/>
          <a:lstStyle/>
          <a:p>
            <a:r>
              <a:rPr lang="en-US" dirty="0">
                <a:latin typeface="Museo 700" panose="02000000000000000000" pitchFamily="50" charset="0"/>
              </a:rPr>
              <a:t>AQA</a:t>
            </a:r>
            <a:endParaRPr lang="en-US" b="0" dirty="0">
              <a:latin typeface="Museo900-Regular"/>
              <a:cs typeface="Museo900-Regular"/>
            </a:endParaRPr>
          </a:p>
          <a:p>
            <a:pPr lvl="2"/>
            <a:r>
              <a:rPr lang="en-US" dirty="0">
                <a:latin typeface="Museo 500" panose="02000000000000000000" pitchFamily="50" charset="0"/>
              </a:rPr>
              <a:t>GCSE</a:t>
            </a:r>
          </a:p>
          <a:p>
            <a:pPr lvl="3">
              <a:spcBef>
                <a:spcPts val="300"/>
              </a:spcBef>
            </a:pPr>
            <a:r>
              <a:rPr lang="en-US" sz="2500" dirty="0">
                <a:solidFill>
                  <a:schemeClr val="bg1"/>
                </a:solidFill>
                <a:latin typeface="Museo 100" panose="02000000000000000000" pitchFamily="50" charset="0"/>
              </a:rPr>
              <a:t>Design and Technology </a:t>
            </a:r>
            <a:r>
              <a:rPr lang="en-US" sz="2500" dirty="0">
                <a:latin typeface="Museo 100" panose="02000000000000000000" pitchFamily="50" charset="0"/>
              </a:rPr>
              <a:t>8552</a:t>
            </a:r>
            <a:endParaRPr lang="en-GB" dirty="0"/>
          </a:p>
          <a:p>
            <a:endParaRPr lang="en-GB" dirty="0"/>
          </a:p>
        </p:txBody>
      </p:sp>
      <p:sp>
        <p:nvSpPr>
          <p:cNvPr id="6" name="Text Placeholder 2"/>
          <p:cNvSpPr>
            <a:spLocks noGrp="1"/>
          </p:cNvSpPr>
          <p:nvPr>
            <p:ph type="body" sz="quarter" idx="11"/>
          </p:nvPr>
        </p:nvSpPr>
        <p:spPr>
          <a:xfrm>
            <a:off x="4800600" y="1841231"/>
            <a:ext cx="2768600" cy="2201863"/>
          </a:xfrm>
        </p:spPr>
        <p:txBody>
          <a:bodyPr/>
          <a:lstStyle/>
          <a:p>
            <a:r>
              <a:rPr lang="en-GB" dirty="0">
                <a:latin typeface="Museo 900" panose="02000000000000000000" pitchFamily="2" charset="0"/>
              </a:rPr>
              <a:t>Sources, origins and properties</a:t>
            </a:r>
          </a:p>
          <a:p>
            <a:endParaRPr lang="en-US" sz="2000" dirty="0">
              <a:latin typeface="Museo 100" panose="02000000000000000000" pitchFamily="50" charset="0"/>
            </a:endParaRPr>
          </a:p>
          <a:p>
            <a:endParaRPr lang="en-US" sz="2000" dirty="0">
              <a:latin typeface="Museo 100" panose="02000000000000000000" pitchFamily="50" charset="0"/>
            </a:endParaRPr>
          </a:p>
          <a:p>
            <a:r>
              <a:rPr lang="en-US" sz="2000" dirty="0">
                <a:latin typeface="Museo 100" panose="02000000000000000000" pitchFamily="50" charset="0"/>
              </a:rPr>
              <a:t>Unit 5B</a:t>
            </a:r>
          </a:p>
          <a:p>
            <a:pPr lvl="1">
              <a:spcBef>
                <a:spcPts val="0"/>
              </a:spcBef>
            </a:pPr>
            <a:r>
              <a:rPr lang="en-US" sz="2000" dirty="0">
                <a:latin typeface="Museo 100" panose="02000000000000000000" pitchFamily="50" charset="0"/>
              </a:rPr>
              <a:t>Timber based materials</a:t>
            </a:r>
          </a:p>
        </p:txBody>
      </p:sp>
    </p:spTree>
    <p:extLst>
      <p:ext uri="{BB962C8B-B14F-4D97-AF65-F5344CB8AC3E}">
        <p14:creationId xmlns:p14="http://schemas.microsoft.com/office/powerpoint/2010/main" val="875296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2005806" y="3589469"/>
            <a:ext cx="5213978" cy="3247948"/>
          </a:xfrm>
          <a:prstGeom prst="rect">
            <a:avLst/>
          </a:prstGeom>
        </p:spPr>
      </p:pic>
      <p:sp>
        <p:nvSpPr>
          <p:cNvPr id="2" name="Text Placeholder 1"/>
          <p:cNvSpPr>
            <a:spLocks noGrp="1"/>
          </p:cNvSpPr>
          <p:nvPr>
            <p:ph type="body" sz="quarter" idx="13"/>
          </p:nvPr>
        </p:nvSpPr>
        <p:spPr/>
        <p:txBody>
          <a:bodyPr/>
          <a:lstStyle/>
          <a:p>
            <a:r>
              <a:rPr lang="en-GB" dirty="0"/>
              <a:t>Seasoning</a:t>
            </a:r>
          </a:p>
        </p:txBody>
      </p:sp>
      <p:sp>
        <p:nvSpPr>
          <p:cNvPr id="3" name="Text Placeholder 2"/>
          <p:cNvSpPr>
            <a:spLocks noGrp="1"/>
          </p:cNvSpPr>
          <p:nvPr>
            <p:ph type="body" sz="quarter" idx="14"/>
          </p:nvPr>
        </p:nvSpPr>
        <p:spPr/>
        <p:txBody>
          <a:bodyPr/>
          <a:lstStyle/>
          <a:p>
            <a:r>
              <a:rPr lang="en-GB" dirty="0">
                <a:latin typeface="Arial" panose="020B0604020202020204" pitchFamily="34" charset="0"/>
                <a:cs typeface="Arial" panose="020B0604020202020204" pitchFamily="34" charset="0"/>
              </a:rPr>
              <a:t>Seasoning timber reduces its moisture content</a:t>
            </a:r>
          </a:p>
          <a:p>
            <a:r>
              <a:rPr lang="en-GB" dirty="0">
                <a:latin typeface="Arial" panose="020B0604020202020204" pitchFamily="34" charset="0"/>
                <a:cs typeface="Arial" panose="020B0604020202020204" pitchFamily="34" charset="0"/>
              </a:rPr>
              <a:t>The two methods of seasoning are </a:t>
            </a:r>
            <a:r>
              <a:rPr lang="en-GB" b="1" dirty="0">
                <a:latin typeface="Arial" panose="020B0604020202020204" pitchFamily="34" charset="0"/>
                <a:cs typeface="Arial" panose="020B0604020202020204" pitchFamily="34" charset="0"/>
              </a:rPr>
              <a:t>air</a:t>
            </a:r>
            <a:r>
              <a:rPr lang="en-GB" dirty="0">
                <a:latin typeface="Arial" panose="020B0604020202020204" pitchFamily="34" charset="0"/>
                <a:cs typeface="Arial" panose="020B0604020202020204" pitchFamily="34" charset="0"/>
              </a:rPr>
              <a:t> or </a:t>
            </a:r>
            <a:r>
              <a:rPr lang="en-GB" b="1" dirty="0">
                <a:latin typeface="Arial" panose="020B0604020202020204" pitchFamily="34" charset="0"/>
                <a:cs typeface="Arial" panose="020B0604020202020204" pitchFamily="34" charset="0"/>
              </a:rPr>
              <a:t>kiln</a:t>
            </a:r>
            <a:r>
              <a:rPr lang="en-GB" dirty="0">
                <a:latin typeface="Arial" panose="020B0604020202020204" pitchFamily="34" charset="0"/>
                <a:cs typeface="Arial" panose="020B0604020202020204" pitchFamily="34" charset="0"/>
              </a:rPr>
              <a:t> drying</a:t>
            </a:r>
          </a:p>
          <a:p>
            <a:pPr lvl="1"/>
            <a:r>
              <a:rPr lang="en-GB" dirty="0">
                <a:latin typeface="Arial" panose="020B0604020202020204" pitchFamily="34" charset="0"/>
                <a:cs typeface="Arial" panose="020B0604020202020204" pitchFamily="34" charset="0"/>
              </a:rPr>
              <a:t>What do you think the environmental advantages of air drying timber are?  </a:t>
            </a:r>
          </a:p>
          <a:p>
            <a:pPr lvl="1"/>
            <a:r>
              <a:rPr lang="en-GB" dirty="0">
                <a:latin typeface="Arial" panose="020B0604020202020204" pitchFamily="34" charset="0"/>
                <a:cs typeface="Arial" panose="020B0604020202020204" pitchFamily="34" charset="0"/>
              </a:rPr>
              <a:t>Aside from being faster, might there be any other advantages to kiln drying?</a:t>
            </a:r>
          </a:p>
          <a:p>
            <a:endParaRPr lang="en-GB" dirty="0"/>
          </a:p>
        </p:txBody>
      </p:sp>
    </p:spTree>
    <p:extLst>
      <p:ext uri="{BB962C8B-B14F-4D97-AF65-F5344CB8AC3E}">
        <p14:creationId xmlns:p14="http://schemas.microsoft.com/office/powerpoint/2010/main" val="15141034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Rob\AppData\Roaming\PixelMetrics\CaptureWiz\Temp\11.pn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793488" y="4286050"/>
            <a:ext cx="7557025" cy="1844649"/>
          </a:xfrm>
          <a:prstGeom prst="rect">
            <a:avLst/>
          </a:prstGeom>
          <a:noFill/>
          <a:extLst>
            <a:ext uri="{909E8E84-426E-40DD-AFC4-6F175D3DCCD1}">
              <a14:hiddenFill xmlns:a14="http://schemas.microsoft.com/office/drawing/2010/main">
                <a:solidFill>
                  <a:srgbClr val="FFFFFF"/>
                </a:solidFill>
              </a14:hiddenFill>
            </a:ext>
          </a:extLst>
        </p:spPr>
      </p:pic>
      <p:sp>
        <p:nvSpPr>
          <p:cNvPr id="2" name="Text Placeholder 1"/>
          <p:cNvSpPr>
            <a:spLocks noGrp="1"/>
          </p:cNvSpPr>
          <p:nvPr>
            <p:ph type="body" sz="quarter" idx="13"/>
          </p:nvPr>
        </p:nvSpPr>
        <p:spPr/>
        <p:txBody>
          <a:bodyPr/>
          <a:lstStyle/>
          <a:p>
            <a:r>
              <a:rPr lang="en-GB" dirty="0">
                <a:latin typeface="Arial" panose="020B0604020202020204" pitchFamily="34" charset="0"/>
                <a:cs typeface="Arial" panose="020B0604020202020204" pitchFamily="34" charset="0"/>
              </a:rPr>
              <a:t>Faults</a:t>
            </a:r>
          </a:p>
        </p:txBody>
      </p:sp>
      <p:sp>
        <p:nvSpPr>
          <p:cNvPr id="3" name="Text Placeholder 2"/>
          <p:cNvSpPr>
            <a:spLocks noGrp="1"/>
          </p:cNvSpPr>
          <p:nvPr>
            <p:ph type="body" sz="quarter" idx="14"/>
          </p:nvPr>
        </p:nvSpPr>
        <p:spPr>
          <a:xfrm>
            <a:off x="724280" y="1704179"/>
            <a:ext cx="7797230" cy="4480721"/>
          </a:xfrm>
        </p:spPr>
        <p:txBody>
          <a:bodyPr/>
          <a:lstStyle/>
          <a:p>
            <a:r>
              <a:rPr lang="en-GB" dirty="0">
                <a:latin typeface="Arial" panose="020B0604020202020204" pitchFamily="34" charset="0"/>
                <a:cs typeface="Arial" panose="020B0604020202020204" pitchFamily="34" charset="0"/>
              </a:rPr>
              <a:t>Faults can occur as timber dries. These include:</a:t>
            </a:r>
          </a:p>
          <a:p>
            <a:pPr lvl="1"/>
            <a:r>
              <a:rPr lang="en-GB" dirty="0">
                <a:latin typeface="Arial" panose="020B0604020202020204" pitchFamily="34" charset="0"/>
                <a:cs typeface="Arial" panose="020B0604020202020204" pitchFamily="34" charset="0"/>
              </a:rPr>
              <a:t>Bowing</a:t>
            </a:r>
          </a:p>
          <a:p>
            <a:pPr lvl="1"/>
            <a:r>
              <a:rPr lang="en-GB" dirty="0">
                <a:latin typeface="Arial" panose="020B0604020202020204" pitchFamily="34" charset="0"/>
                <a:cs typeface="Arial" panose="020B0604020202020204" pitchFamily="34" charset="0"/>
              </a:rPr>
              <a:t>Splitting / cracking</a:t>
            </a:r>
          </a:p>
          <a:p>
            <a:pPr lvl="1"/>
            <a:r>
              <a:rPr lang="en-GB" dirty="0">
                <a:latin typeface="Arial" panose="020B0604020202020204" pitchFamily="34" charset="0"/>
                <a:cs typeface="Arial" panose="020B0604020202020204" pitchFamily="34" charset="0"/>
              </a:rPr>
              <a:t>Springing</a:t>
            </a:r>
          </a:p>
          <a:p>
            <a:pPr lvl="1"/>
            <a:r>
              <a:rPr lang="en-GB" dirty="0">
                <a:latin typeface="Arial" panose="020B0604020202020204" pitchFamily="34" charset="0"/>
                <a:cs typeface="Arial" panose="020B0604020202020204" pitchFamily="34" charset="0"/>
              </a:rPr>
              <a:t>Cupping</a:t>
            </a:r>
          </a:p>
          <a:p>
            <a:pPr lvl="1"/>
            <a:r>
              <a:rPr lang="en-GB" dirty="0">
                <a:latin typeface="Arial" panose="020B0604020202020204" pitchFamily="34" charset="0"/>
                <a:cs typeface="Arial" panose="020B0604020202020204" pitchFamily="34" charset="0"/>
              </a:rPr>
              <a:t>Twisting</a:t>
            </a:r>
          </a:p>
        </p:txBody>
      </p:sp>
    </p:spTree>
    <p:extLst>
      <p:ext uri="{BB962C8B-B14F-4D97-AF65-F5344CB8AC3E}">
        <p14:creationId xmlns:p14="http://schemas.microsoft.com/office/powerpoint/2010/main" val="7216579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6EFE5"/>
        </a:solidFill>
        <a:effectLst/>
      </p:bgPr>
    </p:bg>
    <p:spTree>
      <p:nvGrpSpPr>
        <p:cNvPr id="1" name=""/>
        <p:cNvGrpSpPr/>
        <p:nvPr/>
      </p:nvGrpSpPr>
      <p:grpSpPr>
        <a:xfrm>
          <a:off x="0" y="0"/>
          <a:ext cx="0" cy="0"/>
          <a:chOff x="0" y="0"/>
          <a:chExt cx="0" cy="0"/>
        </a:xfrm>
      </p:grpSpPr>
      <p:pic>
        <p:nvPicPr>
          <p:cNvPr id="8" name="Picture 7"/>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990427" y="645952"/>
            <a:ext cx="4087528" cy="6212048"/>
          </a:xfrm>
          <a:prstGeom prst="rect">
            <a:avLst/>
          </a:prstGeom>
        </p:spPr>
      </p:pic>
      <p:sp>
        <p:nvSpPr>
          <p:cNvPr id="2" name="Text Placeholder 1"/>
          <p:cNvSpPr>
            <a:spLocks noGrp="1"/>
          </p:cNvSpPr>
          <p:nvPr>
            <p:ph type="body" sz="quarter" idx="13"/>
          </p:nvPr>
        </p:nvSpPr>
        <p:spPr/>
        <p:txBody>
          <a:bodyPr/>
          <a:lstStyle/>
          <a:p>
            <a:r>
              <a:rPr lang="en-GB" dirty="0">
                <a:latin typeface="Arial" panose="020B0604020202020204" pitchFamily="34" charset="0"/>
                <a:cs typeface="Arial" panose="020B0604020202020204" pitchFamily="34" charset="0"/>
              </a:rPr>
              <a:t>Reducing faults</a:t>
            </a:r>
          </a:p>
        </p:txBody>
      </p:sp>
      <p:sp>
        <p:nvSpPr>
          <p:cNvPr id="3" name="Text Placeholder 2"/>
          <p:cNvSpPr>
            <a:spLocks noGrp="1"/>
          </p:cNvSpPr>
          <p:nvPr>
            <p:ph type="body" sz="quarter" idx="14"/>
          </p:nvPr>
        </p:nvSpPr>
        <p:spPr>
          <a:xfrm>
            <a:off x="724280" y="1704179"/>
            <a:ext cx="4812920" cy="3453607"/>
          </a:xfrm>
        </p:spPr>
        <p:txBody>
          <a:bodyPr/>
          <a:lstStyle/>
          <a:p>
            <a:r>
              <a:rPr lang="en-GB" dirty="0">
                <a:latin typeface="Arial" panose="020B0604020202020204" pitchFamily="34" charset="0"/>
                <a:cs typeface="Arial" panose="020B0604020202020204" pitchFamily="34" charset="0"/>
              </a:rPr>
              <a:t>Faults can make the timber unusable and increase the amount of wastage</a:t>
            </a:r>
          </a:p>
          <a:p>
            <a:pPr lvl="1"/>
            <a:r>
              <a:rPr lang="en-GB" dirty="0">
                <a:latin typeface="Arial" panose="020B0604020202020204" pitchFamily="34" charset="0"/>
                <a:cs typeface="Arial" panose="020B0604020202020204" pitchFamily="34" charset="0"/>
              </a:rPr>
              <a:t>Why is kiln dried timber less prone to faults than air drying?</a:t>
            </a:r>
          </a:p>
          <a:p>
            <a:pPr lvl="1"/>
            <a:r>
              <a:rPr lang="en-GB" dirty="0">
                <a:latin typeface="Arial" panose="020B0604020202020204" pitchFamily="34" charset="0"/>
                <a:cs typeface="Arial" panose="020B0604020202020204" pitchFamily="34" charset="0"/>
              </a:rPr>
              <a:t>Why do you think the end grain of timber planks is often covered with a special sealant?</a:t>
            </a:r>
          </a:p>
          <a:p>
            <a:endParaRPr lang="en-GB" dirty="0">
              <a:latin typeface="Arial" panose="020B0604020202020204" pitchFamily="34" charset="0"/>
              <a:cs typeface="Arial" panose="020B0604020202020204" pitchFamily="34" charset="0"/>
            </a:endParaRPr>
          </a:p>
        </p:txBody>
      </p:sp>
      <p:pic>
        <p:nvPicPr>
          <p:cNvPr id="6" name="Picture 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265468" y="6310632"/>
            <a:ext cx="1432859" cy="338521"/>
          </a:xfrm>
          <a:prstGeom prst="rect">
            <a:avLst/>
          </a:prstGeom>
        </p:spPr>
      </p:pic>
    </p:spTree>
    <p:extLst>
      <p:ext uri="{BB962C8B-B14F-4D97-AF65-F5344CB8AC3E}">
        <p14:creationId xmlns:p14="http://schemas.microsoft.com/office/powerpoint/2010/main" val="22306871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547572" y="3774500"/>
            <a:ext cx="4150645" cy="2768480"/>
          </a:xfrm>
          <a:prstGeom prst="rect">
            <a:avLst/>
          </a:prstGeom>
        </p:spPr>
      </p:pic>
      <p:sp>
        <p:nvSpPr>
          <p:cNvPr id="2" name="Text Placeholder 1"/>
          <p:cNvSpPr>
            <a:spLocks noGrp="1"/>
          </p:cNvSpPr>
          <p:nvPr>
            <p:ph type="body" sz="quarter" idx="13"/>
          </p:nvPr>
        </p:nvSpPr>
        <p:spPr/>
        <p:txBody>
          <a:bodyPr/>
          <a:lstStyle/>
          <a:p>
            <a:r>
              <a:rPr lang="en-GB" dirty="0">
                <a:latin typeface="Arial" panose="020B0604020202020204" pitchFamily="34" charset="0"/>
                <a:cs typeface="Arial" panose="020B0604020202020204" pitchFamily="34" charset="0"/>
              </a:rPr>
              <a:t>Sustainability</a:t>
            </a:r>
            <a:endParaRPr lang="en-GB" dirty="0"/>
          </a:p>
        </p:txBody>
      </p:sp>
      <p:sp>
        <p:nvSpPr>
          <p:cNvPr id="3" name="Text Placeholder 2"/>
          <p:cNvSpPr>
            <a:spLocks noGrp="1"/>
          </p:cNvSpPr>
          <p:nvPr>
            <p:ph type="body" sz="quarter" idx="14"/>
          </p:nvPr>
        </p:nvSpPr>
        <p:spPr/>
        <p:txBody>
          <a:bodyPr/>
          <a:lstStyle/>
          <a:p>
            <a:pPr lvl="0"/>
            <a:r>
              <a:rPr lang="en-GB" dirty="0">
                <a:latin typeface="Arial" panose="020B0604020202020204" pitchFamily="34" charset="0"/>
                <a:cs typeface="Arial" panose="020B0604020202020204" pitchFamily="34" charset="0"/>
              </a:rPr>
              <a:t>Trees are one of our most valuable resources and yet we have not always treated them as such</a:t>
            </a:r>
          </a:p>
          <a:p>
            <a:pPr lvl="1"/>
            <a:r>
              <a:rPr lang="en-GB" dirty="0">
                <a:latin typeface="Arial" panose="020B0604020202020204" pitchFamily="34" charset="0"/>
                <a:cs typeface="Arial" panose="020B0604020202020204" pitchFamily="34" charset="0"/>
              </a:rPr>
              <a:t>For a long time the rate of use has exceeded trees' rate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of growth</a:t>
            </a:r>
          </a:p>
          <a:p>
            <a:pPr lvl="1"/>
            <a:r>
              <a:rPr lang="en-GB" dirty="0">
                <a:latin typeface="Arial" panose="020B0604020202020204" pitchFamily="34" charset="0"/>
                <a:cs typeface="Arial" panose="020B0604020202020204" pitchFamily="34" charset="0"/>
              </a:rPr>
              <a:t>Demand for more exotic timbers like teak and mahogany has created a huge illegal logging industry</a:t>
            </a:r>
          </a:p>
        </p:txBody>
      </p:sp>
    </p:spTree>
    <p:extLst>
      <p:ext uri="{BB962C8B-B14F-4D97-AF65-F5344CB8AC3E}">
        <p14:creationId xmlns:p14="http://schemas.microsoft.com/office/powerpoint/2010/main" val="244368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flipH="1">
            <a:off x="0" y="636105"/>
            <a:ext cx="9144000" cy="6221896"/>
          </a:xfrm>
          <a:prstGeom prst="rect">
            <a:avLst/>
          </a:prstGeom>
        </p:spPr>
      </p:pic>
      <p:pic>
        <p:nvPicPr>
          <p:cNvPr id="7" name="Picture 6"/>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flipH="1">
            <a:off x="-2" y="636104"/>
            <a:ext cx="9144001" cy="6221897"/>
          </a:xfrm>
          <a:prstGeom prst="rect">
            <a:avLst/>
          </a:prstGeom>
        </p:spPr>
      </p:pic>
      <p:sp>
        <p:nvSpPr>
          <p:cNvPr id="2" name="Text Placeholder 1"/>
          <p:cNvSpPr>
            <a:spLocks noGrp="1"/>
          </p:cNvSpPr>
          <p:nvPr>
            <p:ph type="body" sz="quarter" idx="13"/>
          </p:nvPr>
        </p:nvSpPr>
        <p:spPr>
          <a:xfrm>
            <a:off x="724280" y="906233"/>
            <a:ext cx="7926234" cy="670772"/>
          </a:xfrm>
        </p:spPr>
        <p:txBody>
          <a:bodyPr/>
          <a:lstStyle/>
          <a:p>
            <a:r>
              <a:rPr lang="en-GB" dirty="0">
                <a:latin typeface="Arial" panose="020B0604020202020204" pitchFamily="34" charset="0"/>
                <a:cs typeface="Arial" panose="020B0604020202020204" pitchFamily="34" charset="0"/>
              </a:rPr>
              <a:t>Consequences of illegal logging</a:t>
            </a:r>
          </a:p>
        </p:txBody>
      </p:sp>
      <p:sp>
        <p:nvSpPr>
          <p:cNvPr id="3" name="Text Placeholder 2"/>
          <p:cNvSpPr>
            <a:spLocks noGrp="1"/>
          </p:cNvSpPr>
          <p:nvPr>
            <p:ph type="body" sz="quarter" idx="14"/>
          </p:nvPr>
        </p:nvSpPr>
        <p:spPr>
          <a:xfrm>
            <a:off x="724280" y="1704179"/>
            <a:ext cx="3702577" cy="3453607"/>
          </a:xfrm>
        </p:spPr>
        <p:txBody>
          <a:bodyPr/>
          <a:lstStyle/>
          <a:p>
            <a:r>
              <a:rPr lang="en-GB" dirty="0">
                <a:latin typeface="Arial" panose="020B0604020202020204" pitchFamily="34" charset="0"/>
                <a:cs typeface="Arial" panose="020B0604020202020204" pitchFamily="34" charset="0"/>
              </a:rPr>
              <a:t>Illegal logging destroys vast areas of rainforest and causes desertification, deforestation and ultimately plays a role in global warming</a:t>
            </a:r>
          </a:p>
          <a:p>
            <a:pPr lvl="1"/>
            <a:r>
              <a:rPr lang="en-GB" dirty="0">
                <a:latin typeface="Arial" panose="020B0604020202020204" pitchFamily="34" charset="0"/>
                <a:cs typeface="Arial" panose="020B0604020202020204" pitchFamily="34" charset="0"/>
              </a:rPr>
              <a:t>What do you consider to be the possible consequences of desertification, deforestation and global warming?</a:t>
            </a:r>
          </a:p>
          <a:p>
            <a:endParaRPr lang="en-GB" dirty="0">
              <a:latin typeface="Arial" panose="020B0604020202020204" pitchFamily="34" charset="0"/>
              <a:cs typeface="Arial" panose="020B0604020202020204" pitchFamily="34" charset="0"/>
            </a:endParaRPr>
          </a:p>
        </p:txBody>
      </p:sp>
      <p:pic>
        <p:nvPicPr>
          <p:cNvPr id="5" name="Picture 4"/>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265468" y="6310632"/>
            <a:ext cx="1432859" cy="338521"/>
          </a:xfrm>
          <a:prstGeom prst="rect">
            <a:avLst/>
          </a:prstGeom>
        </p:spPr>
      </p:pic>
    </p:spTree>
    <p:extLst>
      <p:ext uri="{BB962C8B-B14F-4D97-AF65-F5344CB8AC3E}">
        <p14:creationId xmlns:p14="http://schemas.microsoft.com/office/powerpoint/2010/main" val="6913743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en-GB" dirty="0">
                <a:latin typeface="Arial" panose="020B0604020202020204" pitchFamily="34" charset="0"/>
                <a:cs typeface="Arial" panose="020B0604020202020204" pitchFamily="34" charset="0"/>
              </a:rPr>
              <a:t>Timber provenance</a:t>
            </a:r>
          </a:p>
        </p:txBody>
      </p:sp>
      <p:sp>
        <p:nvSpPr>
          <p:cNvPr id="3" name="Text Placeholder 2"/>
          <p:cNvSpPr>
            <a:spLocks noGrp="1"/>
          </p:cNvSpPr>
          <p:nvPr>
            <p:ph type="body" sz="quarter" idx="14"/>
          </p:nvPr>
        </p:nvSpPr>
        <p:spPr/>
        <p:txBody>
          <a:bodyPr/>
          <a:lstStyle/>
          <a:p>
            <a:r>
              <a:rPr lang="en-GB" dirty="0">
                <a:latin typeface="Arial" panose="020B0604020202020204" pitchFamily="34" charset="0"/>
                <a:cs typeface="Arial" panose="020B0604020202020204" pitchFamily="34" charset="0"/>
              </a:rPr>
              <a:t>Timber provenance is regulated by bodies such as:</a:t>
            </a:r>
          </a:p>
          <a:p>
            <a:pPr lvl="1"/>
            <a:r>
              <a:rPr lang="en-GB" dirty="0">
                <a:latin typeface="Arial" panose="020B0604020202020204" pitchFamily="34" charset="0"/>
                <a:cs typeface="Arial" panose="020B0604020202020204" pitchFamily="34" charset="0"/>
              </a:rPr>
              <a:t>FSC</a:t>
            </a:r>
            <a:r>
              <a:rPr lang="en-GB" baseline="30000" dirty="0">
                <a:latin typeface="Arial" panose="020B0604020202020204" pitchFamily="34" charset="0"/>
                <a:cs typeface="Arial" panose="020B0604020202020204" pitchFamily="34" charset="0"/>
              </a:rPr>
              <a:t>®</a:t>
            </a:r>
            <a:r>
              <a:rPr lang="en-GB" dirty="0">
                <a:latin typeface="Arial" panose="020B0604020202020204" pitchFamily="34" charset="0"/>
                <a:cs typeface="Arial" panose="020B0604020202020204" pitchFamily="34" charset="0"/>
              </a:rPr>
              <a:t> (Forest Stewardship Council</a:t>
            </a:r>
            <a:r>
              <a:rPr lang="en-GB" baseline="30000" dirty="0">
                <a:latin typeface="Arial" panose="020B0604020202020204" pitchFamily="34" charset="0"/>
                <a:cs typeface="Arial" panose="020B0604020202020204" pitchFamily="34" charset="0"/>
              </a:rPr>
              <a:t>®</a:t>
            </a:r>
            <a:r>
              <a:rPr lang="en-GB" dirty="0">
                <a:latin typeface="Arial" panose="020B0604020202020204" pitchFamily="34" charset="0"/>
                <a:cs typeface="Arial" panose="020B0604020202020204" pitchFamily="34" charset="0"/>
              </a:rPr>
              <a:t>)</a:t>
            </a:r>
          </a:p>
          <a:p>
            <a:pPr lvl="1"/>
            <a:r>
              <a:rPr lang="en-GB" dirty="0">
                <a:latin typeface="Arial" panose="020B0604020202020204" pitchFamily="34" charset="0"/>
                <a:cs typeface="Arial" panose="020B0604020202020204" pitchFamily="34" charset="0"/>
              </a:rPr>
              <a:t>PEFC</a:t>
            </a:r>
            <a:r>
              <a:rPr lang="en-GB" baseline="30000" dirty="0">
                <a:latin typeface="Arial" panose="020B0604020202020204" pitchFamily="34" charset="0"/>
                <a:cs typeface="Arial" panose="020B0604020202020204" pitchFamily="34" charset="0"/>
              </a:rPr>
              <a:t>TM</a:t>
            </a:r>
            <a:r>
              <a:rPr lang="en-GB" dirty="0">
                <a:latin typeface="Arial" panose="020B0604020202020204" pitchFamily="34" charset="0"/>
                <a:cs typeface="Arial" panose="020B0604020202020204" pitchFamily="34" charset="0"/>
              </a:rPr>
              <a:t> (Programme for the Endorsement of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Forest Certification)</a:t>
            </a:r>
          </a:p>
          <a:p>
            <a:r>
              <a:rPr lang="en-GB" dirty="0">
                <a:latin typeface="Arial" panose="020B0604020202020204" pitchFamily="34" charset="0"/>
                <a:cs typeface="Arial" panose="020B0604020202020204" pitchFamily="34" charset="0"/>
              </a:rPr>
              <a:t>In the UK, sustainably managed forests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must be FSC or PEFC accredited</a:t>
            </a:r>
          </a:p>
          <a:p>
            <a:pPr lvl="1"/>
            <a:r>
              <a:rPr lang="en-GB" dirty="0">
                <a:latin typeface="Arial" panose="020B0604020202020204" pitchFamily="34" charset="0"/>
                <a:cs typeface="Arial" panose="020B0604020202020204" pitchFamily="34" charset="0"/>
              </a:rPr>
              <a:t>How do you think the FSC and PEFC</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regulate the industry?</a:t>
            </a:r>
          </a:p>
          <a:p>
            <a:pPr lvl="1"/>
            <a:endParaRPr lang="en-GB" dirty="0">
              <a:latin typeface="Arial" panose="020B0604020202020204" pitchFamily="34" charset="0"/>
              <a:cs typeface="Arial" panose="020B0604020202020204" pitchFamily="34" charset="0"/>
            </a:endParaRPr>
          </a:p>
        </p:txBody>
      </p:sp>
      <p:pic>
        <p:nvPicPr>
          <p:cNvPr id="10" name="Picture 9"/>
          <p:cNvPicPr>
            <a:picLocks noChangeAspect="1"/>
          </p:cNvPicPr>
          <p:nvPr/>
        </p:nvPicPr>
        <p:blipFill>
          <a:blip r:embed="rId2" cstate="screen">
            <a:clrChange>
              <a:clrFrom>
                <a:srgbClr val="FEFEFE"/>
              </a:clrFrom>
              <a:clrTo>
                <a:srgbClr val="FEFEFE">
                  <a:alpha val="0"/>
                </a:srgbClr>
              </a:clrTo>
            </a:clrChange>
            <a:extLst>
              <a:ext uri="{28A0092B-C50C-407E-A947-70E740481C1C}">
                <a14:useLocalDpi xmlns:a14="http://schemas.microsoft.com/office/drawing/2010/main"/>
              </a:ext>
            </a:extLst>
          </a:blip>
          <a:stretch>
            <a:fillRect/>
          </a:stretch>
        </p:blipFill>
        <p:spPr>
          <a:xfrm>
            <a:off x="7124068" y="2278454"/>
            <a:ext cx="1217399" cy="1217399"/>
          </a:xfrm>
          <a:prstGeom prst="rect">
            <a:avLst/>
          </a:prstGeom>
        </p:spPr>
      </p:pic>
      <p:pic>
        <p:nvPicPr>
          <p:cNvPr id="11" name="Picture 10"/>
          <p:cNvPicPr>
            <a:picLocks noChangeAspect="1"/>
          </p:cNvPicPr>
          <p:nvPr/>
        </p:nvPicPr>
        <p:blipFill>
          <a:blip r:embed="rId3"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7180532" y="3821414"/>
            <a:ext cx="1206218" cy="2073256"/>
          </a:xfrm>
          <a:prstGeom prst="rect">
            <a:avLst/>
          </a:prstGeom>
        </p:spPr>
      </p:pic>
    </p:spTree>
    <p:extLst>
      <p:ext uri="{BB962C8B-B14F-4D97-AF65-F5344CB8AC3E}">
        <p14:creationId xmlns:p14="http://schemas.microsoft.com/office/powerpoint/2010/main" val="15413138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en-GB" dirty="0">
                <a:latin typeface="Arial" panose="020B0604020202020204" pitchFamily="34" charset="0"/>
                <a:cs typeface="Arial" panose="020B0604020202020204" pitchFamily="34" charset="0"/>
              </a:rPr>
              <a:t>Kit house construction</a:t>
            </a:r>
          </a:p>
        </p:txBody>
      </p:sp>
      <p:sp>
        <p:nvSpPr>
          <p:cNvPr id="3" name="Text Placeholder 2"/>
          <p:cNvSpPr>
            <a:spLocks noGrp="1"/>
          </p:cNvSpPr>
          <p:nvPr>
            <p:ph type="body" sz="quarter" idx="14"/>
          </p:nvPr>
        </p:nvSpPr>
        <p:spPr/>
        <p:txBody>
          <a:bodyPr/>
          <a:lstStyle/>
          <a:p>
            <a:r>
              <a:rPr lang="en-GB" dirty="0">
                <a:latin typeface="Arial" panose="020B0604020202020204" pitchFamily="34" charset="0"/>
                <a:cs typeface="Arial" panose="020B0604020202020204" pitchFamily="34" charset="0"/>
              </a:rPr>
              <a:t>Complete </a:t>
            </a:r>
            <a:r>
              <a:rPr lang="en-GB" b="1" dirty="0">
                <a:latin typeface="Arial" panose="020B0604020202020204" pitchFamily="34" charset="0"/>
                <a:cs typeface="Arial" panose="020B0604020202020204" pitchFamily="34" charset="0"/>
              </a:rPr>
              <a:t>Task 1</a:t>
            </a:r>
            <a:r>
              <a:rPr lang="en-GB" dirty="0">
                <a:latin typeface="Arial" panose="020B0604020202020204" pitchFamily="34" charset="0"/>
                <a:cs typeface="Arial" panose="020B0604020202020204" pitchFamily="34" charset="0"/>
              </a:rPr>
              <a:t> of </a:t>
            </a:r>
            <a:r>
              <a:rPr lang="en-GB" b="1" dirty="0">
                <a:latin typeface="Arial" panose="020B0604020202020204" pitchFamily="34" charset="0"/>
                <a:cs typeface="Arial" panose="020B0604020202020204" pitchFamily="34" charset="0"/>
              </a:rPr>
              <a:t>Worksheet 1</a:t>
            </a:r>
          </a:p>
        </p:txBody>
      </p:sp>
    </p:spTree>
    <p:extLst>
      <p:ext uri="{BB962C8B-B14F-4D97-AF65-F5344CB8AC3E}">
        <p14:creationId xmlns:p14="http://schemas.microsoft.com/office/powerpoint/2010/main" val="41905365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3098351"/>
            <a:ext cx="9144000" cy="3759649"/>
          </a:xfrm>
          <a:prstGeom prst="rect">
            <a:avLst/>
          </a:prstGeom>
        </p:spPr>
      </p:pic>
      <p:sp>
        <p:nvSpPr>
          <p:cNvPr id="4" name="Text Placeholder 3"/>
          <p:cNvSpPr>
            <a:spLocks noGrp="1"/>
          </p:cNvSpPr>
          <p:nvPr>
            <p:ph type="body" sz="quarter" idx="13"/>
          </p:nvPr>
        </p:nvSpPr>
        <p:spPr/>
        <p:txBody>
          <a:bodyPr/>
          <a:lstStyle/>
          <a:p>
            <a:r>
              <a:rPr lang="en-GB" dirty="0">
                <a:latin typeface="Arial" panose="020B0604020202020204" pitchFamily="34" charset="0"/>
                <a:cs typeface="Arial" panose="020B0604020202020204" pitchFamily="34" charset="0"/>
              </a:rPr>
              <a:t>Manufactured boards</a:t>
            </a:r>
          </a:p>
        </p:txBody>
      </p:sp>
      <p:sp>
        <p:nvSpPr>
          <p:cNvPr id="5" name="Text Placeholder 4"/>
          <p:cNvSpPr>
            <a:spLocks noGrp="1"/>
          </p:cNvSpPr>
          <p:nvPr>
            <p:ph type="body" sz="quarter" idx="14"/>
          </p:nvPr>
        </p:nvSpPr>
        <p:spPr>
          <a:xfrm>
            <a:off x="724280" y="1704179"/>
            <a:ext cx="7797230" cy="3453607"/>
          </a:xfrm>
        </p:spPr>
        <p:txBody>
          <a:bodyPr/>
          <a:lstStyle/>
          <a:p>
            <a:r>
              <a:rPr lang="en-GB" dirty="0">
                <a:latin typeface="Arial" panose="020B0604020202020204" pitchFamily="34" charset="0"/>
                <a:cs typeface="Arial" panose="020B0604020202020204" pitchFamily="34" charset="0"/>
              </a:rPr>
              <a:t>Manufactured boards come in large sheets, often made from waste or recycled wood and adhesives</a:t>
            </a:r>
          </a:p>
          <a:p>
            <a:pPr lvl="1"/>
            <a:r>
              <a:rPr lang="en-GB" dirty="0">
                <a:latin typeface="Arial" panose="020B0604020202020204" pitchFamily="34" charset="0"/>
                <a:cs typeface="Arial" panose="020B0604020202020204" pitchFamily="34" charset="0"/>
              </a:rPr>
              <a:t>Manufactured boards are usually produced using lamination or compression techniques</a:t>
            </a:r>
          </a:p>
          <a:p>
            <a:pPr lvl="1"/>
            <a:r>
              <a:rPr lang="en-GB" dirty="0">
                <a:latin typeface="Arial" panose="020B0604020202020204" pitchFamily="34" charset="0"/>
                <a:cs typeface="Arial" panose="020B0604020202020204" pitchFamily="34" charset="0"/>
              </a:rPr>
              <a:t>Manufactured boards are often covered with veneers of higher quality timber</a:t>
            </a:r>
          </a:p>
          <a:p>
            <a:pPr lvl="1"/>
            <a:r>
              <a:rPr lang="en-GB" dirty="0">
                <a:latin typeface="Arial" panose="020B0604020202020204" pitchFamily="34" charset="0"/>
                <a:cs typeface="Arial" panose="020B0604020202020204" pitchFamily="34" charset="0"/>
              </a:rPr>
              <a:t>Why do you think we can class manufactured boards as 'composite materials'?</a:t>
            </a:r>
          </a:p>
          <a:p>
            <a:pPr lvl="1"/>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p:txBody>
      </p:sp>
      <p:pic>
        <p:nvPicPr>
          <p:cNvPr id="6" name="Picture 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265468" y="6310632"/>
            <a:ext cx="1432859" cy="338521"/>
          </a:xfrm>
          <a:prstGeom prst="rect">
            <a:avLst/>
          </a:prstGeom>
        </p:spPr>
      </p:pic>
    </p:spTree>
    <p:extLst>
      <p:ext uri="{BB962C8B-B14F-4D97-AF65-F5344CB8AC3E}">
        <p14:creationId xmlns:p14="http://schemas.microsoft.com/office/powerpoint/2010/main" val="33622852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en-GB" dirty="0">
                <a:latin typeface="Arial" panose="020B0604020202020204" pitchFamily="34" charset="0"/>
                <a:cs typeface="Arial" panose="020B0604020202020204" pitchFamily="34" charset="0"/>
              </a:rPr>
              <a:t>Laminated boards</a:t>
            </a:r>
          </a:p>
        </p:txBody>
      </p:sp>
      <p:sp>
        <p:nvSpPr>
          <p:cNvPr id="3" name="Text Placeholder 2"/>
          <p:cNvSpPr>
            <a:spLocks noGrp="1"/>
          </p:cNvSpPr>
          <p:nvPr>
            <p:ph type="body" sz="quarter" idx="14"/>
          </p:nvPr>
        </p:nvSpPr>
        <p:spPr/>
        <p:txBody>
          <a:bodyPr/>
          <a:lstStyle/>
          <a:p>
            <a:pPr lvl="0"/>
            <a:r>
              <a:rPr lang="en-GB" dirty="0">
                <a:latin typeface="Arial" panose="020B0604020202020204" pitchFamily="34" charset="0"/>
                <a:cs typeface="Arial" panose="020B0604020202020204" pitchFamily="34" charset="0"/>
              </a:rPr>
              <a:t>Lamination is the technique of layering materials using heat, pressure and adhesives</a:t>
            </a:r>
          </a:p>
          <a:p>
            <a:pPr lvl="0"/>
            <a:r>
              <a:rPr lang="en-GB" dirty="0">
                <a:latin typeface="Arial" panose="020B0604020202020204" pitchFamily="34" charset="0"/>
                <a:cs typeface="Arial" panose="020B0604020202020204" pitchFamily="34" charset="0"/>
              </a:rPr>
              <a:t>Veneers (thin layers) are layered with the grain direction of each layer at 90° to each other</a:t>
            </a:r>
          </a:p>
          <a:p>
            <a:pPr lvl="1"/>
            <a:r>
              <a:rPr lang="en-GB" dirty="0">
                <a:latin typeface="Arial" panose="020B0604020202020204" pitchFamily="34" charset="0"/>
                <a:cs typeface="Arial" panose="020B0604020202020204" pitchFamily="34" charset="0"/>
              </a:rPr>
              <a:t>Why are an odd number of layers always used? </a:t>
            </a:r>
          </a:p>
          <a:p>
            <a:pPr lvl="1"/>
            <a:r>
              <a:rPr lang="en-GB" dirty="0">
                <a:latin typeface="Arial" panose="020B0604020202020204" pitchFamily="34" charset="0"/>
                <a:cs typeface="Arial" panose="020B0604020202020204" pitchFamily="34" charset="0"/>
              </a:rPr>
              <a:t>How does lamination improve the material properties?</a:t>
            </a:r>
          </a:p>
          <a:p>
            <a:pPr lvl="1"/>
            <a:r>
              <a:rPr lang="en-GB" dirty="0">
                <a:latin typeface="Arial" panose="020B0604020202020204" pitchFamily="34" charset="0"/>
                <a:cs typeface="Arial" panose="020B0604020202020204" pitchFamily="34" charset="0"/>
              </a:rPr>
              <a:t>Are there are any aesthetic advantages of laminated manufactured boards?</a:t>
            </a:r>
          </a:p>
          <a:p>
            <a:pPr lvl="0"/>
            <a:endParaRPr lang="en-GB" dirty="0">
              <a:latin typeface="Arial" panose="020B0604020202020204" pitchFamily="34" charset="0"/>
              <a:cs typeface="Arial" panose="020B0604020202020204" pitchFamily="34" charset="0"/>
            </a:endParaRPr>
          </a:p>
        </p:txBody>
      </p:sp>
      <p:pic>
        <p:nvPicPr>
          <p:cNvPr id="1026" name="Picture 2" descr="C:\Users\Rob\AppData\Roaming\PixelMetrics\CaptureWiz\Temp\16.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5566" y="5186763"/>
            <a:ext cx="6734656" cy="10452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67328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626213"/>
            <a:ext cx="9144000" cy="6237560"/>
          </a:xfrm>
          <a:prstGeom prst="rect">
            <a:avLst/>
          </a:prstGeom>
        </p:spPr>
      </p:pic>
      <p:sp>
        <p:nvSpPr>
          <p:cNvPr id="2" name="Text Placeholder 1"/>
          <p:cNvSpPr>
            <a:spLocks noGrp="1"/>
          </p:cNvSpPr>
          <p:nvPr>
            <p:ph type="body" sz="quarter" idx="13"/>
          </p:nvPr>
        </p:nvSpPr>
        <p:spPr/>
        <p:txBody>
          <a:bodyPr/>
          <a:lstStyle/>
          <a:p>
            <a:r>
              <a:rPr lang="en-GB" dirty="0">
                <a:latin typeface="Arial" panose="020B0604020202020204" pitchFamily="34" charset="0"/>
                <a:cs typeface="Arial" panose="020B0604020202020204" pitchFamily="34" charset="0"/>
              </a:rPr>
              <a:t>Compression</a:t>
            </a:r>
          </a:p>
        </p:txBody>
      </p:sp>
      <p:sp>
        <p:nvSpPr>
          <p:cNvPr id="3" name="Text Placeholder 2"/>
          <p:cNvSpPr>
            <a:spLocks noGrp="1"/>
          </p:cNvSpPr>
          <p:nvPr>
            <p:ph type="body" sz="quarter" idx="14"/>
          </p:nvPr>
        </p:nvSpPr>
        <p:spPr>
          <a:xfrm>
            <a:off x="724280" y="1704179"/>
            <a:ext cx="7797230" cy="3994657"/>
          </a:xfrm>
        </p:spPr>
        <p:txBody>
          <a:bodyPr/>
          <a:lstStyle/>
          <a:p>
            <a:pPr lvl="0"/>
            <a:r>
              <a:rPr lang="en-GB" dirty="0">
                <a:latin typeface="Arial" panose="020B0604020202020204" pitchFamily="34" charset="0"/>
                <a:cs typeface="Arial" panose="020B0604020202020204" pitchFamily="34" charset="0"/>
              </a:rPr>
              <a:t>Compression uses adhesives, heat and pressure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to combine shreds, chips or pulp to produce a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larger board</a:t>
            </a:r>
          </a:p>
          <a:p>
            <a:pPr lvl="1"/>
            <a:r>
              <a:rPr lang="en-GB" dirty="0">
                <a:latin typeface="Arial" panose="020B0604020202020204" pitchFamily="34" charset="0"/>
                <a:cs typeface="Arial" panose="020B0604020202020204" pitchFamily="34" charset="0"/>
              </a:rPr>
              <a:t>Oriented strand board comprises compressed shreds of wood</a:t>
            </a:r>
          </a:p>
          <a:p>
            <a:pPr lvl="1"/>
            <a:r>
              <a:rPr lang="en-GB" dirty="0">
                <a:latin typeface="Arial" panose="020B0604020202020204" pitchFamily="34" charset="0"/>
                <a:cs typeface="Arial" panose="020B0604020202020204" pitchFamily="34" charset="0"/>
              </a:rPr>
              <a:t>Chipboard and MDF are often covered with a melamine or Formica</a:t>
            </a:r>
            <a:r>
              <a:rPr lang="en-GB" baseline="30000" dirty="0"/>
              <a:t>®</a:t>
            </a:r>
            <a:r>
              <a:rPr lang="en-GB" dirty="0">
                <a:latin typeface="Arial" panose="020B0604020202020204" pitchFamily="34" charset="0"/>
                <a:cs typeface="Arial" panose="020B0604020202020204" pitchFamily="34" charset="0"/>
              </a:rPr>
              <a:t> laminate</a:t>
            </a:r>
          </a:p>
          <a:p>
            <a:pPr lvl="1"/>
            <a:r>
              <a:rPr lang="en-GB" dirty="0">
                <a:latin typeface="Arial" panose="020B0604020202020204" pitchFamily="34" charset="0"/>
                <a:cs typeface="Arial" panose="020B0604020202020204" pitchFamily="34" charset="0"/>
              </a:rPr>
              <a:t>Where might we obtain the raw materials for making compressed manufactured boards?</a:t>
            </a:r>
          </a:p>
          <a:p>
            <a:pPr lvl="1"/>
            <a:r>
              <a:rPr lang="en-GB" dirty="0">
                <a:latin typeface="Arial" panose="020B0604020202020204" pitchFamily="34" charset="0"/>
                <a:cs typeface="Arial" panose="020B0604020202020204" pitchFamily="34" charset="0"/>
              </a:rPr>
              <a:t>Why are compressed boards weaker than laminated boards?</a:t>
            </a:r>
          </a:p>
          <a:p>
            <a:pPr lvl="1"/>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p:txBody>
      </p:sp>
      <p:pic>
        <p:nvPicPr>
          <p:cNvPr id="7" name="Picture 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265468" y="6310632"/>
            <a:ext cx="1432859" cy="338521"/>
          </a:xfrm>
          <a:prstGeom prst="rect">
            <a:avLst/>
          </a:prstGeom>
        </p:spPr>
      </p:pic>
    </p:spTree>
    <p:extLst>
      <p:ext uri="{BB962C8B-B14F-4D97-AF65-F5344CB8AC3E}">
        <p14:creationId xmlns:p14="http://schemas.microsoft.com/office/powerpoint/2010/main" val="25040443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3"/>
          </p:nvPr>
        </p:nvSpPr>
        <p:spPr/>
        <p:txBody>
          <a:bodyPr/>
          <a:lstStyle/>
          <a:p>
            <a:r>
              <a:rPr lang="en-GB" dirty="0">
                <a:latin typeface="Arial" panose="020B0604020202020204" pitchFamily="34" charset="0"/>
                <a:cs typeface="Arial" panose="020B0604020202020204" pitchFamily="34" charset="0"/>
              </a:rPr>
              <a:t>Objectives</a:t>
            </a:r>
          </a:p>
        </p:txBody>
      </p:sp>
      <p:sp>
        <p:nvSpPr>
          <p:cNvPr id="2" name="Text Placeholder 1"/>
          <p:cNvSpPr>
            <a:spLocks noGrp="1"/>
          </p:cNvSpPr>
          <p:nvPr>
            <p:ph type="body" sz="quarter" idx="14"/>
          </p:nvPr>
        </p:nvSpPr>
        <p:spPr/>
        <p:txBody>
          <a:bodyPr/>
          <a:lstStyle/>
          <a:p>
            <a:r>
              <a:rPr lang="en-GB" dirty="0">
                <a:latin typeface="Arial" panose="020B0604020202020204" pitchFamily="34" charset="0"/>
                <a:cs typeface="Arial" panose="020B0604020202020204" pitchFamily="34" charset="0"/>
              </a:rPr>
              <a:t>Understand the main processes involved in producing workable forms of timber including: </a:t>
            </a:r>
          </a:p>
          <a:p>
            <a:pPr marL="534988">
              <a:tabLst>
                <a:tab pos="628650" algn="l"/>
              </a:tabLst>
            </a:pPr>
            <a:r>
              <a:rPr lang="en-GB" sz="2000" dirty="0">
                <a:latin typeface="Arial" panose="020B0604020202020204" pitchFamily="34" charset="0"/>
                <a:cs typeface="Arial" panose="020B0604020202020204" pitchFamily="34" charset="0"/>
              </a:rPr>
              <a:t>conversion, </a:t>
            </a:r>
          </a:p>
          <a:p>
            <a:pPr marL="534988">
              <a:tabLst>
                <a:tab pos="628650" algn="l"/>
              </a:tabLst>
            </a:pPr>
            <a:r>
              <a:rPr lang="en-GB" sz="2000" dirty="0">
                <a:latin typeface="Arial" panose="020B0604020202020204" pitchFamily="34" charset="0"/>
                <a:cs typeface="Arial" panose="020B0604020202020204" pitchFamily="34" charset="0"/>
              </a:rPr>
              <a:t>seasoning and </a:t>
            </a:r>
          </a:p>
          <a:p>
            <a:pPr marL="534988">
              <a:tabLst>
                <a:tab pos="628650" algn="l"/>
              </a:tabLst>
            </a:pPr>
            <a:r>
              <a:rPr lang="en-GB" sz="2000" dirty="0">
                <a:latin typeface="Arial" panose="020B0604020202020204" pitchFamily="34" charset="0"/>
                <a:cs typeface="Arial" panose="020B0604020202020204" pitchFamily="34" charset="0"/>
              </a:rPr>
              <a:t>the creation of manufactured timbers</a:t>
            </a:r>
          </a:p>
          <a:p>
            <a:r>
              <a:rPr lang="en-GB" dirty="0">
                <a:latin typeface="Arial" panose="020B0604020202020204" pitchFamily="34" charset="0"/>
                <a:cs typeface="Arial" panose="020B0604020202020204" pitchFamily="34" charset="0"/>
              </a:rPr>
              <a:t>Be aware of sustainability and ethical factors in timber production and use</a:t>
            </a:r>
          </a:p>
          <a:p>
            <a:r>
              <a:rPr lang="en-GB" dirty="0">
                <a:latin typeface="Arial" panose="020B0604020202020204" pitchFamily="34" charset="0"/>
                <a:cs typeface="Arial" panose="020B0604020202020204" pitchFamily="34" charset="0"/>
              </a:rPr>
              <a:t>Understand the advantages and disadvantages of manufactured board compared with natural wood</a:t>
            </a:r>
          </a:p>
        </p:txBody>
      </p:sp>
    </p:spTree>
    <p:extLst>
      <p:ext uri="{BB962C8B-B14F-4D97-AF65-F5344CB8AC3E}">
        <p14:creationId xmlns:p14="http://schemas.microsoft.com/office/powerpoint/2010/main" val="9479139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en-GB" dirty="0"/>
              <a:t>Rotational veneer production</a:t>
            </a:r>
          </a:p>
        </p:txBody>
      </p:sp>
      <p:sp>
        <p:nvSpPr>
          <p:cNvPr id="3" name="Text Placeholder 2"/>
          <p:cNvSpPr>
            <a:spLocks noGrp="1"/>
          </p:cNvSpPr>
          <p:nvPr>
            <p:ph type="body" sz="quarter" idx="14"/>
          </p:nvPr>
        </p:nvSpPr>
        <p:spPr/>
        <p:txBody>
          <a:bodyPr/>
          <a:lstStyle/>
          <a:p>
            <a:r>
              <a:rPr lang="en-GB" dirty="0"/>
              <a:t>Veneer can be made by rotating a tree trunk on a large industrial machine similar to a wood lathe</a:t>
            </a:r>
          </a:p>
          <a:p>
            <a:pPr lvl="1"/>
            <a:r>
              <a:rPr lang="en-GB" dirty="0"/>
              <a:t>This creates a long ribbon of veneer that can be cut to length</a:t>
            </a:r>
          </a:p>
        </p:txBody>
      </p:sp>
      <p:pic>
        <p:nvPicPr>
          <p:cNvPr id="5" name="Picture 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504248" y="3270579"/>
            <a:ext cx="6870023" cy="2565366"/>
          </a:xfrm>
          <a:prstGeom prst="rect">
            <a:avLst/>
          </a:prstGeom>
        </p:spPr>
      </p:pic>
    </p:spTree>
    <p:extLst>
      <p:ext uri="{BB962C8B-B14F-4D97-AF65-F5344CB8AC3E}">
        <p14:creationId xmlns:p14="http://schemas.microsoft.com/office/powerpoint/2010/main" val="12095766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en-GB" dirty="0">
                <a:latin typeface="Arial" panose="020B0604020202020204" pitchFamily="34" charset="0"/>
                <a:cs typeface="Arial" panose="020B0604020202020204" pitchFamily="34" charset="0"/>
              </a:rPr>
              <a:t>Using manufactured board</a:t>
            </a:r>
          </a:p>
          <a:p>
            <a:endParaRPr lang="en-GB" dirty="0"/>
          </a:p>
        </p:txBody>
      </p:sp>
      <p:graphicFrame>
        <p:nvGraphicFramePr>
          <p:cNvPr id="4" name="Table 3"/>
          <p:cNvGraphicFramePr>
            <a:graphicFrameLocks noGrp="1"/>
          </p:cNvGraphicFramePr>
          <p:nvPr>
            <p:extLst>
              <p:ext uri="{D42A27DB-BD31-4B8C-83A1-F6EECF244321}">
                <p14:modId xmlns:p14="http://schemas.microsoft.com/office/powerpoint/2010/main" val="3431352180"/>
              </p:ext>
            </p:extLst>
          </p:nvPr>
        </p:nvGraphicFramePr>
        <p:xfrm>
          <a:off x="724280" y="1704179"/>
          <a:ext cx="7797230" cy="4302760"/>
        </p:xfrm>
        <a:graphic>
          <a:graphicData uri="http://schemas.openxmlformats.org/drawingml/2006/table">
            <a:tbl>
              <a:tblPr firstRow="1" bandRow="1">
                <a:tableStyleId>{5C22544A-7EE6-4342-B048-85BDC9FD1C3A}</a:tableStyleId>
              </a:tblPr>
              <a:tblGrid>
                <a:gridCol w="3898615">
                  <a:extLst>
                    <a:ext uri="{9D8B030D-6E8A-4147-A177-3AD203B41FA5}">
                      <a16:colId xmlns:a16="http://schemas.microsoft.com/office/drawing/2014/main" val="525694376"/>
                    </a:ext>
                  </a:extLst>
                </a:gridCol>
                <a:gridCol w="3898615">
                  <a:extLst>
                    <a:ext uri="{9D8B030D-6E8A-4147-A177-3AD203B41FA5}">
                      <a16:colId xmlns:a16="http://schemas.microsoft.com/office/drawing/2014/main" val="4042573801"/>
                    </a:ext>
                  </a:extLst>
                </a:gridCol>
              </a:tblGrid>
              <a:tr h="370840">
                <a:tc>
                  <a:txBody>
                    <a:bodyPr/>
                    <a:lstStyle/>
                    <a:p>
                      <a:r>
                        <a:rPr lang="en-GB" dirty="0">
                          <a:latin typeface="Arial" panose="020B0604020202020204" pitchFamily="34" charset="0"/>
                          <a:cs typeface="Arial" panose="020B0604020202020204" pitchFamily="34" charset="0"/>
                        </a:rPr>
                        <a:t>Advantages</a:t>
                      </a:r>
                    </a:p>
                  </a:txBody>
                  <a:tcPr>
                    <a:lnL w="12700" cap="flat" cmpd="sng" algn="ctr">
                      <a:solidFill>
                        <a:srgbClr val="DDB56D"/>
                      </a:solidFill>
                      <a:prstDash val="solid"/>
                      <a:round/>
                      <a:headEnd type="none" w="med" len="med"/>
                      <a:tailEnd type="none" w="med" len="med"/>
                    </a:lnL>
                    <a:lnR w="12700" cap="flat" cmpd="sng" algn="ctr">
                      <a:solidFill>
                        <a:srgbClr val="DDB56D"/>
                      </a:solidFill>
                      <a:prstDash val="solid"/>
                      <a:round/>
                      <a:headEnd type="none" w="med" len="med"/>
                      <a:tailEnd type="none" w="med" len="med"/>
                    </a:lnR>
                    <a:lnT w="12700" cap="flat" cmpd="sng" algn="ctr">
                      <a:solidFill>
                        <a:srgbClr val="DDB56D"/>
                      </a:solidFill>
                      <a:prstDash val="solid"/>
                      <a:round/>
                      <a:headEnd type="none" w="med" len="med"/>
                      <a:tailEnd type="none" w="med" len="med"/>
                    </a:lnT>
                    <a:lnB w="12700" cap="flat" cmpd="sng" algn="ctr">
                      <a:solidFill>
                        <a:srgbClr val="DDB56D"/>
                      </a:solidFill>
                      <a:prstDash val="solid"/>
                      <a:round/>
                      <a:headEnd type="none" w="med" len="med"/>
                      <a:tailEnd type="none" w="med" len="med"/>
                    </a:lnB>
                    <a:solidFill>
                      <a:srgbClr val="DDB56D"/>
                    </a:solidFill>
                  </a:tcPr>
                </a:tc>
                <a:tc>
                  <a:txBody>
                    <a:bodyPr/>
                    <a:lstStyle/>
                    <a:p>
                      <a:r>
                        <a:rPr lang="en-GB" dirty="0">
                          <a:latin typeface="Arial" panose="020B0604020202020204" pitchFamily="34" charset="0"/>
                          <a:cs typeface="Arial" panose="020B0604020202020204" pitchFamily="34" charset="0"/>
                        </a:rPr>
                        <a:t>Disadvantages</a:t>
                      </a:r>
                    </a:p>
                  </a:txBody>
                  <a:tcPr>
                    <a:lnL w="12700" cap="flat" cmpd="sng" algn="ctr">
                      <a:solidFill>
                        <a:srgbClr val="DDB56D"/>
                      </a:solidFill>
                      <a:prstDash val="solid"/>
                      <a:round/>
                      <a:headEnd type="none" w="med" len="med"/>
                      <a:tailEnd type="none" w="med" len="med"/>
                    </a:lnL>
                    <a:lnR w="12700" cap="flat" cmpd="sng" algn="ctr">
                      <a:solidFill>
                        <a:srgbClr val="DDB56D"/>
                      </a:solidFill>
                      <a:prstDash val="solid"/>
                      <a:round/>
                      <a:headEnd type="none" w="med" len="med"/>
                      <a:tailEnd type="none" w="med" len="med"/>
                    </a:lnR>
                    <a:lnT w="12700" cap="flat" cmpd="sng" algn="ctr">
                      <a:solidFill>
                        <a:srgbClr val="DDB56D"/>
                      </a:solidFill>
                      <a:prstDash val="solid"/>
                      <a:round/>
                      <a:headEnd type="none" w="med" len="med"/>
                      <a:tailEnd type="none" w="med" len="med"/>
                    </a:lnT>
                    <a:lnB w="12700" cap="flat" cmpd="sng" algn="ctr">
                      <a:solidFill>
                        <a:srgbClr val="DDB56D"/>
                      </a:solidFill>
                      <a:prstDash val="solid"/>
                      <a:round/>
                      <a:headEnd type="none" w="med" len="med"/>
                      <a:tailEnd type="none" w="med" len="med"/>
                    </a:lnB>
                    <a:solidFill>
                      <a:srgbClr val="DDB56D"/>
                    </a:solidFill>
                  </a:tcPr>
                </a:tc>
                <a:extLst>
                  <a:ext uri="{0D108BD9-81ED-4DB2-BD59-A6C34878D82A}">
                    <a16:rowId xmlns:a16="http://schemas.microsoft.com/office/drawing/2014/main" val="308659891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i="0" u="none" strike="noStrike" kern="1200" dirty="0">
                          <a:ln>
                            <a:noFill/>
                          </a:ln>
                          <a:latin typeface="Arial" panose="020B0604020202020204" pitchFamily="34" charset="0"/>
                          <a:ea typeface="Microsoft YaHei" pitchFamily="2"/>
                          <a:cs typeface="Arial" panose="020B0604020202020204" pitchFamily="34" charset="0"/>
                        </a:rPr>
                        <a:t>Available in large sheets with few faults or defects</a:t>
                      </a:r>
                    </a:p>
                    <a:p>
                      <a:endParaRPr lang="en-GB" dirty="0">
                        <a:latin typeface="Arial" panose="020B0604020202020204" pitchFamily="34" charset="0"/>
                        <a:cs typeface="Arial" panose="020B0604020202020204" pitchFamily="34" charset="0"/>
                      </a:endParaRPr>
                    </a:p>
                  </a:txBody>
                  <a:tcPr>
                    <a:lnL w="12700" cap="flat" cmpd="sng" algn="ctr">
                      <a:solidFill>
                        <a:srgbClr val="DDB56D"/>
                      </a:solidFill>
                      <a:prstDash val="solid"/>
                      <a:round/>
                      <a:headEnd type="none" w="med" len="med"/>
                      <a:tailEnd type="none" w="med" len="med"/>
                    </a:lnL>
                    <a:lnR w="12700" cap="flat" cmpd="sng" algn="ctr">
                      <a:solidFill>
                        <a:srgbClr val="DDB56D"/>
                      </a:solidFill>
                      <a:prstDash val="solid"/>
                      <a:round/>
                      <a:headEnd type="none" w="med" len="med"/>
                      <a:tailEnd type="none" w="med" len="med"/>
                    </a:lnR>
                    <a:lnT w="12700" cap="flat" cmpd="sng" algn="ctr">
                      <a:solidFill>
                        <a:srgbClr val="DDB56D"/>
                      </a:solidFill>
                      <a:prstDash val="solid"/>
                      <a:round/>
                      <a:headEnd type="none" w="med" len="med"/>
                      <a:tailEnd type="none" w="med" len="med"/>
                    </a:lnT>
                    <a:lnB w="12700" cap="flat" cmpd="sng" algn="ctr">
                      <a:solidFill>
                        <a:srgbClr val="DDB56D"/>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i="0" u="none" strike="noStrike" kern="1200" dirty="0">
                          <a:ln>
                            <a:noFill/>
                          </a:ln>
                          <a:latin typeface="Arial" panose="020B0604020202020204" pitchFamily="34" charset="0"/>
                          <a:ea typeface="Microsoft YaHei" pitchFamily="2"/>
                          <a:cs typeface="Arial" panose="020B0604020202020204" pitchFamily="34" charset="0"/>
                        </a:rPr>
                        <a:t>Adhesives used in manufacture can be hazardous when inhaled</a:t>
                      </a:r>
                    </a:p>
                  </a:txBody>
                  <a:tcPr>
                    <a:lnL w="12700" cap="flat" cmpd="sng" algn="ctr">
                      <a:solidFill>
                        <a:srgbClr val="DDB56D"/>
                      </a:solidFill>
                      <a:prstDash val="solid"/>
                      <a:round/>
                      <a:headEnd type="none" w="med" len="med"/>
                      <a:tailEnd type="none" w="med" len="med"/>
                    </a:lnL>
                    <a:lnR w="12700" cap="flat" cmpd="sng" algn="ctr">
                      <a:solidFill>
                        <a:srgbClr val="DDB56D"/>
                      </a:solidFill>
                      <a:prstDash val="solid"/>
                      <a:round/>
                      <a:headEnd type="none" w="med" len="med"/>
                      <a:tailEnd type="none" w="med" len="med"/>
                    </a:lnR>
                    <a:lnT w="12700" cap="flat" cmpd="sng" algn="ctr">
                      <a:solidFill>
                        <a:srgbClr val="DDB56D"/>
                      </a:solidFill>
                      <a:prstDash val="solid"/>
                      <a:round/>
                      <a:headEnd type="none" w="med" len="med"/>
                      <a:tailEnd type="none" w="med" len="med"/>
                    </a:lnT>
                    <a:lnB w="12700" cap="flat" cmpd="sng" algn="ctr">
                      <a:solidFill>
                        <a:srgbClr val="DDB56D"/>
                      </a:solidFill>
                      <a:prstDash val="solid"/>
                      <a:round/>
                      <a:headEnd type="none" w="med" len="med"/>
                      <a:tailEnd type="none" w="med" len="med"/>
                    </a:lnB>
                    <a:noFill/>
                  </a:tcPr>
                </a:tc>
                <a:extLst>
                  <a:ext uri="{0D108BD9-81ED-4DB2-BD59-A6C34878D82A}">
                    <a16:rowId xmlns:a16="http://schemas.microsoft.com/office/drawing/2014/main" val="394725375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i="0" u="none" strike="noStrike" kern="1200" dirty="0">
                          <a:ln>
                            <a:noFill/>
                          </a:ln>
                          <a:latin typeface="Arial" panose="020B0604020202020204" pitchFamily="34" charset="0"/>
                          <a:ea typeface="Microsoft YaHei" pitchFamily="2"/>
                          <a:cs typeface="Arial" panose="020B0604020202020204" pitchFamily="34" charset="0"/>
                        </a:rPr>
                        <a:t>Aesthetic flaws like knots can be eliminated, boards require very little finishing</a:t>
                      </a:r>
                    </a:p>
                    <a:p>
                      <a:endParaRPr lang="en-GB" dirty="0">
                        <a:latin typeface="Arial" panose="020B0604020202020204" pitchFamily="34" charset="0"/>
                        <a:cs typeface="Arial" panose="020B0604020202020204" pitchFamily="34" charset="0"/>
                      </a:endParaRPr>
                    </a:p>
                  </a:txBody>
                  <a:tcPr>
                    <a:lnL w="12700" cap="flat" cmpd="sng" algn="ctr">
                      <a:solidFill>
                        <a:srgbClr val="DDB56D"/>
                      </a:solidFill>
                      <a:prstDash val="solid"/>
                      <a:round/>
                      <a:headEnd type="none" w="med" len="med"/>
                      <a:tailEnd type="none" w="med" len="med"/>
                    </a:lnL>
                    <a:lnR w="12700" cap="flat" cmpd="sng" algn="ctr">
                      <a:solidFill>
                        <a:srgbClr val="DDB56D"/>
                      </a:solidFill>
                      <a:prstDash val="solid"/>
                      <a:round/>
                      <a:headEnd type="none" w="med" len="med"/>
                      <a:tailEnd type="none" w="med" len="med"/>
                    </a:lnR>
                    <a:lnT w="12700" cap="flat" cmpd="sng" algn="ctr">
                      <a:solidFill>
                        <a:srgbClr val="DDB56D"/>
                      </a:solidFill>
                      <a:prstDash val="solid"/>
                      <a:round/>
                      <a:headEnd type="none" w="med" len="med"/>
                      <a:tailEnd type="none" w="med" len="med"/>
                    </a:lnT>
                    <a:lnB w="12700" cap="flat" cmpd="sng" algn="ctr">
                      <a:solidFill>
                        <a:srgbClr val="DDB56D"/>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i="0" u="none" strike="noStrike" kern="1200" dirty="0">
                          <a:ln>
                            <a:noFill/>
                          </a:ln>
                          <a:latin typeface="Arial" panose="020B0604020202020204" pitchFamily="34" charset="0"/>
                          <a:ea typeface="Microsoft YaHei" pitchFamily="2"/>
                          <a:cs typeface="Arial" panose="020B0604020202020204" pitchFamily="34" charset="0"/>
                        </a:rPr>
                        <a:t>Adhesives used in manufacture can also blunt tools quickly</a:t>
                      </a:r>
                    </a:p>
                  </a:txBody>
                  <a:tcPr>
                    <a:lnL w="12700" cap="flat" cmpd="sng" algn="ctr">
                      <a:solidFill>
                        <a:srgbClr val="DDB56D"/>
                      </a:solidFill>
                      <a:prstDash val="solid"/>
                      <a:round/>
                      <a:headEnd type="none" w="med" len="med"/>
                      <a:tailEnd type="none" w="med" len="med"/>
                    </a:lnL>
                    <a:lnR w="12700" cap="flat" cmpd="sng" algn="ctr">
                      <a:solidFill>
                        <a:srgbClr val="DDB56D"/>
                      </a:solidFill>
                      <a:prstDash val="solid"/>
                      <a:round/>
                      <a:headEnd type="none" w="med" len="med"/>
                      <a:tailEnd type="none" w="med" len="med"/>
                    </a:lnR>
                    <a:lnT w="12700" cap="flat" cmpd="sng" algn="ctr">
                      <a:solidFill>
                        <a:srgbClr val="DDB56D"/>
                      </a:solidFill>
                      <a:prstDash val="solid"/>
                      <a:round/>
                      <a:headEnd type="none" w="med" len="med"/>
                      <a:tailEnd type="none" w="med" len="med"/>
                    </a:lnT>
                    <a:lnB w="12700" cap="flat" cmpd="sng" algn="ctr">
                      <a:solidFill>
                        <a:srgbClr val="DDB56D"/>
                      </a:solidFill>
                      <a:prstDash val="solid"/>
                      <a:round/>
                      <a:headEnd type="none" w="med" len="med"/>
                      <a:tailEnd type="none" w="med" len="med"/>
                    </a:lnB>
                    <a:noFill/>
                  </a:tcPr>
                </a:tc>
                <a:extLst>
                  <a:ext uri="{0D108BD9-81ED-4DB2-BD59-A6C34878D82A}">
                    <a16:rowId xmlns:a16="http://schemas.microsoft.com/office/drawing/2014/main" val="2911888084"/>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i="0" u="none" strike="noStrike" kern="1200" dirty="0">
                          <a:ln>
                            <a:noFill/>
                          </a:ln>
                          <a:latin typeface="Arial" panose="020B0604020202020204" pitchFamily="34" charset="0"/>
                          <a:ea typeface="Microsoft YaHei" pitchFamily="2"/>
                          <a:cs typeface="Arial" panose="020B0604020202020204" pitchFamily="34" charset="0"/>
                        </a:rPr>
                        <a:t>Made of wood that might otherwise go to landfill</a:t>
                      </a:r>
                    </a:p>
                    <a:p>
                      <a:endParaRPr lang="en-GB" dirty="0">
                        <a:latin typeface="Arial" panose="020B0604020202020204" pitchFamily="34" charset="0"/>
                        <a:cs typeface="Arial" panose="020B0604020202020204" pitchFamily="34" charset="0"/>
                      </a:endParaRPr>
                    </a:p>
                  </a:txBody>
                  <a:tcPr>
                    <a:lnL w="12700" cap="flat" cmpd="sng" algn="ctr">
                      <a:solidFill>
                        <a:srgbClr val="DDB56D"/>
                      </a:solidFill>
                      <a:prstDash val="solid"/>
                      <a:round/>
                      <a:headEnd type="none" w="med" len="med"/>
                      <a:tailEnd type="none" w="med" len="med"/>
                    </a:lnL>
                    <a:lnR w="12700" cap="flat" cmpd="sng" algn="ctr">
                      <a:solidFill>
                        <a:srgbClr val="DDB56D"/>
                      </a:solidFill>
                      <a:prstDash val="solid"/>
                      <a:round/>
                      <a:headEnd type="none" w="med" len="med"/>
                      <a:tailEnd type="none" w="med" len="med"/>
                    </a:lnR>
                    <a:lnT w="12700" cap="flat" cmpd="sng" algn="ctr">
                      <a:solidFill>
                        <a:srgbClr val="DDB56D"/>
                      </a:solidFill>
                      <a:prstDash val="solid"/>
                      <a:round/>
                      <a:headEnd type="none" w="med" len="med"/>
                      <a:tailEnd type="none" w="med" len="med"/>
                    </a:lnT>
                    <a:lnB w="12700" cap="flat" cmpd="sng" algn="ctr">
                      <a:solidFill>
                        <a:srgbClr val="DDB56D"/>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i="0" u="none" strike="noStrike" kern="1200" dirty="0">
                          <a:ln>
                            <a:noFill/>
                          </a:ln>
                          <a:latin typeface="Arial" panose="020B0604020202020204" pitchFamily="34" charset="0"/>
                          <a:ea typeface="Microsoft YaHei" pitchFamily="2"/>
                          <a:cs typeface="Arial" panose="020B0604020202020204" pitchFamily="34" charset="0"/>
                        </a:rPr>
                        <a:t>Many traditional woodworking joints cannot be used and the edges are hard to finish</a:t>
                      </a:r>
                    </a:p>
                  </a:txBody>
                  <a:tcPr>
                    <a:lnL w="12700" cap="flat" cmpd="sng" algn="ctr">
                      <a:solidFill>
                        <a:srgbClr val="DDB56D"/>
                      </a:solidFill>
                      <a:prstDash val="solid"/>
                      <a:round/>
                      <a:headEnd type="none" w="med" len="med"/>
                      <a:tailEnd type="none" w="med" len="med"/>
                    </a:lnL>
                    <a:lnR w="12700" cap="flat" cmpd="sng" algn="ctr">
                      <a:solidFill>
                        <a:srgbClr val="DDB56D"/>
                      </a:solidFill>
                      <a:prstDash val="solid"/>
                      <a:round/>
                      <a:headEnd type="none" w="med" len="med"/>
                      <a:tailEnd type="none" w="med" len="med"/>
                    </a:lnR>
                    <a:lnT w="12700" cap="flat" cmpd="sng" algn="ctr">
                      <a:solidFill>
                        <a:srgbClr val="DDB56D"/>
                      </a:solidFill>
                      <a:prstDash val="solid"/>
                      <a:round/>
                      <a:headEnd type="none" w="med" len="med"/>
                      <a:tailEnd type="none" w="med" len="med"/>
                    </a:lnT>
                    <a:lnB w="12700" cap="flat" cmpd="sng" algn="ctr">
                      <a:solidFill>
                        <a:srgbClr val="DDB56D"/>
                      </a:solidFill>
                      <a:prstDash val="solid"/>
                      <a:round/>
                      <a:headEnd type="none" w="med" len="med"/>
                      <a:tailEnd type="none" w="med" len="med"/>
                    </a:lnB>
                    <a:noFill/>
                  </a:tcPr>
                </a:tc>
                <a:extLst>
                  <a:ext uri="{0D108BD9-81ED-4DB2-BD59-A6C34878D82A}">
                    <a16:rowId xmlns:a16="http://schemas.microsoft.com/office/drawing/2014/main" val="104634512"/>
                  </a:ext>
                </a:extLst>
              </a:tr>
              <a:tr h="370840">
                <a:tc>
                  <a:txBody>
                    <a:bodyPr/>
                    <a:lstStyle/>
                    <a:p>
                      <a:r>
                        <a:rPr lang="en-GB" sz="1800" b="0" i="0" u="none" strike="noStrike" kern="1200" dirty="0">
                          <a:ln>
                            <a:noFill/>
                          </a:ln>
                          <a:latin typeface="Arial" panose="020B0604020202020204" pitchFamily="34" charset="0"/>
                          <a:ea typeface="Microsoft YaHei" pitchFamily="2"/>
                          <a:cs typeface="Arial" panose="020B0604020202020204" pitchFamily="34" charset="0"/>
                        </a:rPr>
                        <a:t>Available in a vast range of </a:t>
                      </a:r>
                      <a:br>
                        <a:rPr lang="en-GB" sz="1800" b="0" i="0" u="none" strike="noStrike" kern="1200" dirty="0">
                          <a:ln>
                            <a:noFill/>
                          </a:ln>
                          <a:latin typeface="Arial" panose="020B0604020202020204" pitchFamily="34" charset="0"/>
                          <a:ea typeface="Microsoft YaHei" pitchFamily="2"/>
                          <a:cs typeface="Arial" panose="020B0604020202020204" pitchFamily="34" charset="0"/>
                        </a:rPr>
                      </a:br>
                      <a:r>
                        <a:rPr lang="en-GB" sz="1800" b="0" i="0" u="none" strike="noStrike" kern="1200" dirty="0">
                          <a:ln>
                            <a:noFill/>
                          </a:ln>
                          <a:latin typeface="Arial" panose="020B0604020202020204" pitchFamily="34" charset="0"/>
                          <a:ea typeface="Microsoft YaHei" pitchFamily="2"/>
                          <a:cs typeface="Arial" panose="020B0604020202020204" pitchFamily="34" charset="0"/>
                        </a:rPr>
                        <a:t>surface finishes</a:t>
                      </a:r>
                      <a:br>
                        <a:rPr lang="en-GB" sz="1800" b="0" i="0" u="none" strike="noStrike" kern="1200" dirty="0">
                          <a:ln>
                            <a:noFill/>
                          </a:ln>
                          <a:latin typeface="Arial" panose="020B0604020202020204" pitchFamily="34" charset="0"/>
                          <a:ea typeface="Microsoft YaHei" pitchFamily="2"/>
                          <a:cs typeface="Arial" panose="020B0604020202020204" pitchFamily="34" charset="0"/>
                        </a:rPr>
                      </a:br>
                      <a:endParaRPr lang="en-GB" dirty="0">
                        <a:latin typeface="Arial" panose="020B0604020202020204" pitchFamily="34" charset="0"/>
                        <a:cs typeface="Arial" panose="020B0604020202020204" pitchFamily="34" charset="0"/>
                      </a:endParaRPr>
                    </a:p>
                  </a:txBody>
                  <a:tcPr>
                    <a:lnL w="12700" cap="flat" cmpd="sng" algn="ctr">
                      <a:solidFill>
                        <a:srgbClr val="DDB56D"/>
                      </a:solidFill>
                      <a:prstDash val="solid"/>
                      <a:round/>
                      <a:headEnd type="none" w="med" len="med"/>
                      <a:tailEnd type="none" w="med" len="med"/>
                    </a:lnL>
                    <a:lnR w="12700" cap="flat" cmpd="sng" algn="ctr">
                      <a:solidFill>
                        <a:srgbClr val="DDB56D"/>
                      </a:solidFill>
                      <a:prstDash val="solid"/>
                      <a:round/>
                      <a:headEnd type="none" w="med" len="med"/>
                      <a:tailEnd type="none" w="med" len="med"/>
                    </a:lnR>
                    <a:lnT w="12700" cap="flat" cmpd="sng" algn="ctr">
                      <a:solidFill>
                        <a:srgbClr val="DDB56D"/>
                      </a:solidFill>
                      <a:prstDash val="solid"/>
                      <a:round/>
                      <a:headEnd type="none" w="med" len="med"/>
                      <a:tailEnd type="none" w="med" len="med"/>
                    </a:lnT>
                    <a:lnB w="12700" cap="flat" cmpd="sng" algn="ctr">
                      <a:solidFill>
                        <a:srgbClr val="DDB56D"/>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i="0" u="none" strike="noStrike" kern="1200" dirty="0">
                          <a:ln>
                            <a:noFill/>
                          </a:ln>
                          <a:latin typeface="Arial" panose="020B0604020202020204" pitchFamily="34" charset="0"/>
                          <a:ea typeface="Microsoft YaHei" pitchFamily="2"/>
                          <a:cs typeface="Arial" panose="020B0604020202020204" pitchFamily="34" charset="0"/>
                        </a:rPr>
                        <a:t>Boards are prone to </a:t>
                      </a:r>
                      <a:br>
                        <a:rPr lang="en-GB" sz="1800" b="0" i="0" u="none" strike="noStrike" kern="1200" dirty="0">
                          <a:ln>
                            <a:noFill/>
                          </a:ln>
                          <a:latin typeface="Arial" panose="020B0604020202020204" pitchFamily="34" charset="0"/>
                          <a:ea typeface="Microsoft YaHei" pitchFamily="2"/>
                          <a:cs typeface="Arial" panose="020B0604020202020204" pitchFamily="34" charset="0"/>
                        </a:rPr>
                      </a:br>
                      <a:r>
                        <a:rPr lang="en-GB" sz="1800" b="0" i="0" u="none" strike="noStrike" kern="1200" dirty="0">
                          <a:ln>
                            <a:noFill/>
                          </a:ln>
                          <a:latin typeface="Arial" panose="020B0604020202020204" pitchFamily="34" charset="0"/>
                          <a:ea typeface="Microsoft YaHei" pitchFamily="2"/>
                          <a:cs typeface="Arial" panose="020B0604020202020204" pitchFamily="34" charset="0"/>
                        </a:rPr>
                        <a:t>absorbing moisture</a:t>
                      </a:r>
                    </a:p>
                  </a:txBody>
                  <a:tcPr>
                    <a:lnL w="12700" cap="flat" cmpd="sng" algn="ctr">
                      <a:solidFill>
                        <a:srgbClr val="DDB56D"/>
                      </a:solidFill>
                      <a:prstDash val="solid"/>
                      <a:round/>
                      <a:headEnd type="none" w="med" len="med"/>
                      <a:tailEnd type="none" w="med" len="med"/>
                    </a:lnL>
                    <a:lnR w="12700" cap="flat" cmpd="sng" algn="ctr">
                      <a:solidFill>
                        <a:srgbClr val="DDB56D"/>
                      </a:solidFill>
                      <a:prstDash val="solid"/>
                      <a:round/>
                      <a:headEnd type="none" w="med" len="med"/>
                      <a:tailEnd type="none" w="med" len="med"/>
                    </a:lnR>
                    <a:lnT w="12700" cap="flat" cmpd="sng" algn="ctr">
                      <a:solidFill>
                        <a:srgbClr val="DDB56D"/>
                      </a:solidFill>
                      <a:prstDash val="solid"/>
                      <a:round/>
                      <a:headEnd type="none" w="med" len="med"/>
                      <a:tailEnd type="none" w="med" len="med"/>
                    </a:lnT>
                    <a:lnB w="12700" cap="flat" cmpd="sng" algn="ctr">
                      <a:solidFill>
                        <a:srgbClr val="DDB56D"/>
                      </a:solidFill>
                      <a:prstDash val="solid"/>
                      <a:round/>
                      <a:headEnd type="none" w="med" len="med"/>
                      <a:tailEnd type="none" w="med" len="med"/>
                    </a:lnB>
                    <a:noFill/>
                  </a:tcPr>
                </a:tc>
                <a:extLst>
                  <a:ext uri="{0D108BD9-81ED-4DB2-BD59-A6C34878D82A}">
                    <a16:rowId xmlns:a16="http://schemas.microsoft.com/office/drawing/2014/main" val="4127229602"/>
                  </a:ext>
                </a:extLst>
              </a:tr>
            </a:tbl>
          </a:graphicData>
        </a:graphic>
      </p:graphicFrame>
    </p:spTree>
    <p:extLst>
      <p:ext uri="{BB962C8B-B14F-4D97-AF65-F5344CB8AC3E}">
        <p14:creationId xmlns:p14="http://schemas.microsoft.com/office/powerpoint/2010/main" val="5315453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en-GB" dirty="0">
                <a:latin typeface="Arial" panose="020B0604020202020204" pitchFamily="34" charset="0"/>
                <a:cs typeface="Arial" panose="020B0604020202020204" pitchFamily="34" charset="0"/>
              </a:rPr>
              <a:t>Worksheet 1</a:t>
            </a:r>
          </a:p>
        </p:txBody>
      </p:sp>
      <p:sp>
        <p:nvSpPr>
          <p:cNvPr id="3" name="Text Placeholder 2"/>
          <p:cNvSpPr>
            <a:spLocks noGrp="1"/>
          </p:cNvSpPr>
          <p:nvPr>
            <p:ph type="body" sz="quarter" idx="14"/>
          </p:nvPr>
        </p:nvSpPr>
        <p:spPr/>
        <p:txBody>
          <a:bodyPr/>
          <a:lstStyle/>
          <a:p>
            <a:r>
              <a:rPr lang="en-GB" dirty="0">
                <a:latin typeface="Arial" panose="020B0604020202020204" pitchFamily="34" charset="0"/>
                <a:cs typeface="Arial" panose="020B0604020202020204" pitchFamily="34" charset="0"/>
              </a:rPr>
              <a:t>Complete </a:t>
            </a:r>
            <a:r>
              <a:rPr lang="en-GB" b="1" dirty="0">
                <a:latin typeface="Arial" panose="020B0604020202020204" pitchFamily="34" charset="0"/>
                <a:cs typeface="Arial" panose="020B0604020202020204" pitchFamily="34" charset="0"/>
              </a:rPr>
              <a:t>Task 2 </a:t>
            </a:r>
            <a:r>
              <a:rPr lang="en-GB" dirty="0">
                <a:latin typeface="Arial" panose="020B0604020202020204" pitchFamily="34" charset="0"/>
                <a:cs typeface="Arial" panose="020B0604020202020204" pitchFamily="34" charset="0"/>
              </a:rPr>
              <a:t>on the worksheet</a:t>
            </a:r>
          </a:p>
        </p:txBody>
      </p:sp>
    </p:spTree>
    <p:extLst>
      <p:ext uri="{BB962C8B-B14F-4D97-AF65-F5344CB8AC3E}">
        <p14:creationId xmlns:p14="http://schemas.microsoft.com/office/powerpoint/2010/main" val="5342696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en-GB" dirty="0">
                <a:latin typeface="Arial" panose="020B0604020202020204" pitchFamily="34" charset="0"/>
                <a:cs typeface="Arial" panose="020B0604020202020204" pitchFamily="34" charset="0"/>
              </a:rPr>
              <a:t>Plenary</a:t>
            </a:r>
          </a:p>
        </p:txBody>
      </p:sp>
      <p:sp>
        <p:nvSpPr>
          <p:cNvPr id="7" name="Text Placeholder 6"/>
          <p:cNvSpPr>
            <a:spLocks noGrp="1"/>
          </p:cNvSpPr>
          <p:nvPr>
            <p:ph type="body" sz="quarter" idx="14"/>
          </p:nvPr>
        </p:nvSpPr>
        <p:spPr/>
        <p:txBody>
          <a:bodyPr/>
          <a:lstStyle/>
          <a:p>
            <a:r>
              <a:rPr lang="en-GB" dirty="0">
                <a:latin typeface="Arial" panose="020B0604020202020204" pitchFamily="34" charset="0"/>
                <a:cs typeface="Arial" panose="020B0604020202020204" pitchFamily="34" charset="0"/>
              </a:rPr>
              <a:t>Forestry is the managed growing of trees for the timber industry</a:t>
            </a:r>
          </a:p>
          <a:p>
            <a:r>
              <a:rPr lang="en-GB" dirty="0">
                <a:latin typeface="Arial" panose="020B0604020202020204" pitchFamily="34" charset="0"/>
                <a:cs typeface="Arial" panose="020B0604020202020204" pitchFamily="34" charset="0"/>
              </a:rPr>
              <a:t>When trees reach maturity they are felled using a chainsaw or industrial cutting machines</a:t>
            </a:r>
          </a:p>
          <a:p>
            <a:pPr lvl="1"/>
            <a:r>
              <a:rPr lang="en-GB" dirty="0">
                <a:latin typeface="Arial" panose="020B0604020202020204" pitchFamily="34" charset="0"/>
                <a:cs typeface="Arial" panose="020B0604020202020204" pitchFamily="34" charset="0"/>
              </a:rPr>
              <a:t>What happens next in the production process?</a:t>
            </a:r>
          </a:p>
          <a:p>
            <a:pPr lvl="1"/>
            <a:r>
              <a:rPr lang="en-GB" dirty="0">
                <a:latin typeface="Arial" panose="020B0604020202020204" pitchFamily="34" charset="0"/>
                <a:cs typeface="Arial" panose="020B0604020202020204" pitchFamily="34" charset="0"/>
              </a:rPr>
              <a:t>How do environmental and ethical factors play a part?</a:t>
            </a:r>
          </a:p>
        </p:txBody>
      </p:sp>
    </p:spTree>
    <p:extLst>
      <p:ext uri="{BB962C8B-B14F-4D97-AF65-F5344CB8AC3E}">
        <p14:creationId xmlns:p14="http://schemas.microsoft.com/office/powerpoint/2010/main" val="32770402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3310842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754546" y="1082447"/>
            <a:ext cx="4177063" cy="5775553"/>
          </a:xfrm>
          <a:prstGeom prst="rect">
            <a:avLst/>
          </a:prstGeom>
        </p:spPr>
      </p:pic>
      <p:sp>
        <p:nvSpPr>
          <p:cNvPr id="2" name="Text Placeholder 1"/>
          <p:cNvSpPr>
            <a:spLocks noGrp="1"/>
          </p:cNvSpPr>
          <p:nvPr>
            <p:ph type="body" sz="quarter" idx="13"/>
          </p:nvPr>
        </p:nvSpPr>
        <p:spPr/>
        <p:txBody>
          <a:bodyPr/>
          <a:lstStyle/>
          <a:p>
            <a:r>
              <a:rPr lang="en-GB" dirty="0">
                <a:latin typeface="Arial" panose="020B0604020202020204" pitchFamily="34" charset="0"/>
                <a:cs typeface="Arial" panose="020B0604020202020204" pitchFamily="34" charset="0"/>
              </a:rPr>
              <a:t>Trees</a:t>
            </a:r>
          </a:p>
          <a:p>
            <a:endParaRPr lang="en-GB" dirty="0">
              <a:latin typeface="Arial" panose="020B0604020202020204" pitchFamily="34" charset="0"/>
              <a:cs typeface="Arial" panose="020B0604020202020204" pitchFamily="34" charset="0"/>
            </a:endParaRPr>
          </a:p>
        </p:txBody>
      </p:sp>
      <p:sp>
        <p:nvSpPr>
          <p:cNvPr id="3" name="Text Placeholder 2"/>
          <p:cNvSpPr>
            <a:spLocks noGrp="1"/>
          </p:cNvSpPr>
          <p:nvPr>
            <p:ph type="body" sz="quarter" idx="14"/>
          </p:nvPr>
        </p:nvSpPr>
        <p:spPr>
          <a:xfrm>
            <a:off x="724280" y="1704179"/>
            <a:ext cx="4919138" cy="3453607"/>
          </a:xfrm>
        </p:spPr>
        <p:txBody>
          <a:bodyPr/>
          <a:lstStyle/>
          <a:p>
            <a:pPr lvl="0"/>
            <a:r>
              <a:rPr lang="en-GB" dirty="0">
                <a:latin typeface="Arial" panose="020B0604020202020204" pitchFamily="34" charset="0"/>
                <a:cs typeface="Arial" panose="020B0604020202020204" pitchFamily="34" charset="0"/>
              </a:rPr>
              <a:t>Wood has been used as a material and a fuel for thousands of years</a:t>
            </a:r>
          </a:p>
          <a:p>
            <a:pPr lvl="0"/>
            <a:r>
              <a:rPr lang="en-GB" dirty="0">
                <a:latin typeface="Arial" panose="020B0604020202020204" pitchFamily="34" charset="0"/>
                <a:cs typeface="Arial" panose="020B0604020202020204" pitchFamily="34" charset="0"/>
              </a:rPr>
              <a:t>Wood is a durable material, which should last a lifetime if well cared for</a:t>
            </a:r>
          </a:p>
          <a:p>
            <a:r>
              <a:rPr lang="en-GB" dirty="0">
                <a:latin typeface="Arial" panose="020B0604020202020204" pitchFamily="34" charset="0"/>
                <a:cs typeface="Arial" panose="020B0604020202020204" pitchFamily="34" charset="0"/>
              </a:rPr>
              <a:t>Our planet is home to over 23,000 different kinds of trees</a:t>
            </a:r>
          </a:p>
          <a:p>
            <a:pPr lvl="1"/>
            <a:r>
              <a:rPr lang="en-GB" dirty="0">
                <a:latin typeface="Arial" panose="020B0604020202020204" pitchFamily="34" charset="0"/>
                <a:cs typeface="Arial" panose="020B0604020202020204" pitchFamily="34" charset="0"/>
              </a:rPr>
              <a:t>What wooden products or objects have you encountered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this morning?</a:t>
            </a:r>
          </a:p>
          <a:p>
            <a:pPr lvl="0"/>
            <a:endParaRPr lang="en-GB" dirty="0">
              <a:latin typeface="Arial" panose="020B0604020202020204" pitchFamily="34" charset="0"/>
              <a:cs typeface="Arial" panose="020B0604020202020204" pitchFamily="34" charset="0"/>
            </a:endParaRPr>
          </a:p>
          <a:p>
            <a:pPr lvl="0"/>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p:txBody>
      </p:sp>
      <p:pic>
        <p:nvPicPr>
          <p:cNvPr id="7" name="Picture 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265468" y="6310632"/>
            <a:ext cx="1432859" cy="338521"/>
          </a:xfrm>
          <a:prstGeom prst="rect">
            <a:avLst/>
          </a:prstGeom>
        </p:spPr>
      </p:pic>
    </p:spTree>
    <p:extLst>
      <p:ext uri="{BB962C8B-B14F-4D97-AF65-F5344CB8AC3E}">
        <p14:creationId xmlns:p14="http://schemas.microsoft.com/office/powerpoint/2010/main" val="9084387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042276" y="1786241"/>
            <a:ext cx="4755955" cy="4258277"/>
          </a:xfrm>
          <a:prstGeom prst="rect">
            <a:avLst/>
          </a:prstGeom>
        </p:spPr>
      </p:pic>
      <p:sp>
        <p:nvSpPr>
          <p:cNvPr id="3" name="Text Placeholder 1"/>
          <p:cNvSpPr txBox="1">
            <a:spLocks noGrp="1"/>
          </p:cNvSpPr>
          <p:nvPr>
            <p:ph type="body" sz="quarter" idx="13"/>
          </p:nvPr>
        </p:nvSpPr>
        <p:spPr/>
        <p:txBody>
          <a:bodyPr lIns="0">
            <a:noAutofit/>
          </a:bodyPr>
          <a:lstStyle/>
          <a:p>
            <a:r>
              <a:rPr lang="en-US" dirty="0">
                <a:latin typeface="Arial" panose="020B0604020202020204" pitchFamily="34" charset="0"/>
                <a:cs typeface="Arial" panose="020B0604020202020204" pitchFamily="34" charset="0"/>
              </a:rPr>
              <a:t>Forestry management</a:t>
            </a:r>
          </a:p>
        </p:txBody>
      </p:sp>
      <p:sp>
        <p:nvSpPr>
          <p:cNvPr id="8" name="Text Placeholder 7"/>
          <p:cNvSpPr>
            <a:spLocks noGrp="1"/>
          </p:cNvSpPr>
          <p:nvPr>
            <p:ph type="body" sz="quarter" idx="14"/>
          </p:nvPr>
        </p:nvSpPr>
        <p:spPr>
          <a:xfrm>
            <a:off x="724280" y="1704179"/>
            <a:ext cx="3746120" cy="3453607"/>
          </a:xfrm>
        </p:spPr>
        <p:txBody>
          <a:bodyPr vert="horz" lIns="0" tIns="0"/>
          <a:lstStyle/>
          <a:p>
            <a:r>
              <a:rPr lang="en-GB" dirty="0">
                <a:latin typeface="Arial" panose="020B0604020202020204" pitchFamily="34" charset="0"/>
                <a:cs typeface="Arial" panose="020B0604020202020204" pitchFamily="34" charset="0"/>
              </a:rPr>
              <a:t>If managed properly, forestry is a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sustainable cycle</a:t>
            </a:r>
          </a:p>
          <a:p>
            <a:r>
              <a:rPr lang="en-GB" dirty="0">
                <a:latin typeface="Arial" panose="020B0604020202020204" pitchFamily="34" charset="0"/>
                <a:cs typeface="Arial" panose="020B0604020202020204" pitchFamily="34" charset="0"/>
              </a:rPr>
              <a:t>Well managed forests offer many benefits:</a:t>
            </a:r>
          </a:p>
          <a:p>
            <a:pPr lvl="1"/>
            <a:r>
              <a:rPr lang="en-GB" dirty="0">
                <a:latin typeface="Arial" panose="020B0604020202020204" pitchFamily="34" charset="0"/>
                <a:cs typeface="Arial" panose="020B0604020202020204" pitchFamily="34" charset="0"/>
              </a:rPr>
              <a:t>Provide an environment for leisure activities</a:t>
            </a:r>
          </a:p>
          <a:p>
            <a:pPr lvl="1"/>
            <a:r>
              <a:rPr lang="en-GB" dirty="0">
                <a:latin typeface="Arial" panose="020B0604020202020204" pitchFamily="34" charset="0"/>
                <a:cs typeface="Arial" panose="020B0604020202020204" pitchFamily="34" charset="0"/>
              </a:rPr>
              <a:t>Employment</a:t>
            </a:r>
          </a:p>
          <a:p>
            <a:pPr lvl="1"/>
            <a:r>
              <a:rPr lang="en-GB" dirty="0">
                <a:latin typeface="Arial" panose="020B0604020202020204" pitchFamily="34" charset="0"/>
                <a:cs typeface="Arial" panose="020B0604020202020204" pitchFamily="34" charset="0"/>
              </a:rPr>
              <a:t>What other benefits do you think managed forests offer?</a:t>
            </a:r>
          </a:p>
        </p:txBody>
      </p:sp>
    </p:spTree>
    <p:extLst>
      <p:ext uri="{BB962C8B-B14F-4D97-AF65-F5344CB8AC3E}">
        <p14:creationId xmlns:p14="http://schemas.microsoft.com/office/powerpoint/2010/main" val="19243761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DADCDB"/>
        </a:solidFill>
        <a:effectLst/>
      </p:bgPr>
    </p:bg>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2" cstate="screen">
            <a:extLst>
              <a:ext uri="{28A0092B-C50C-407E-A947-70E740481C1C}">
                <a14:useLocalDpi xmlns:a14="http://schemas.microsoft.com/office/drawing/2010/main"/>
              </a:ext>
            </a:extLst>
          </a:blip>
          <a:srcRect l="-367"/>
          <a:stretch/>
        </p:blipFill>
        <p:spPr>
          <a:xfrm>
            <a:off x="5436962" y="2041924"/>
            <a:ext cx="3522842" cy="4816076"/>
          </a:xfrm>
          <a:prstGeom prst="rect">
            <a:avLst/>
          </a:prstGeom>
        </p:spPr>
      </p:pic>
      <p:sp>
        <p:nvSpPr>
          <p:cNvPr id="4" name="Text Placeholder 3"/>
          <p:cNvSpPr>
            <a:spLocks noGrp="1"/>
          </p:cNvSpPr>
          <p:nvPr>
            <p:ph type="body" sz="quarter" idx="13"/>
          </p:nvPr>
        </p:nvSpPr>
        <p:spPr/>
        <p:txBody>
          <a:bodyPr/>
          <a:lstStyle/>
          <a:p>
            <a:r>
              <a:rPr lang="en-GB" dirty="0">
                <a:latin typeface="Arial" panose="020B0604020202020204" pitchFamily="34" charset="0"/>
                <a:cs typeface="Arial" panose="020B0604020202020204" pitchFamily="34" charset="0"/>
              </a:rPr>
              <a:t>Thinning forests</a:t>
            </a:r>
          </a:p>
        </p:txBody>
      </p:sp>
      <p:sp>
        <p:nvSpPr>
          <p:cNvPr id="5" name="Text Placeholder 4"/>
          <p:cNvSpPr>
            <a:spLocks noGrp="1"/>
          </p:cNvSpPr>
          <p:nvPr>
            <p:ph type="body" sz="quarter" idx="14"/>
          </p:nvPr>
        </p:nvSpPr>
        <p:spPr>
          <a:xfrm>
            <a:off x="724280" y="1704179"/>
            <a:ext cx="5002265" cy="3453607"/>
          </a:xfrm>
        </p:spPr>
        <p:txBody>
          <a:bodyPr/>
          <a:lstStyle/>
          <a:p>
            <a:pPr lvl="0"/>
            <a:r>
              <a:rPr lang="en-GB" dirty="0">
                <a:latin typeface="Arial" panose="020B0604020202020204" pitchFamily="34" charset="0"/>
                <a:cs typeface="Arial" panose="020B0604020202020204" pitchFamily="34" charset="0"/>
              </a:rPr>
              <a:t>Managed forests contain trees</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of different ages</a:t>
            </a:r>
          </a:p>
          <a:p>
            <a:pPr lvl="0"/>
            <a:r>
              <a:rPr lang="en-GB" dirty="0">
                <a:latin typeface="Arial" panose="020B0604020202020204" pitchFamily="34" charset="0"/>
                <a:cs typeface="Arial" panose="020B0604020202020204" pitchFamily="34" charset="0"/>
              </a:rPr>
              <a:t>When trees are finally felled they are replaced with new seedlings</a:t>
            </a:r>
          </a:p>
          <a:p>
            <a:pPr lvl="0"/>
            <a:r>
              <a:rPr lang="en-GB" dirty="0">
                <a:latin typeface="Arial" panose="020B0604020202020204" pitchFamily="34" charset="0"/>
                <a:cs typeface="Arial" panose="020B0604020202020204" pitchFamily="34" charset="0"/>
              </a:rPr>
              <a:t>Young trees are thinned at around five years old</a:t>
            </a:r>
          </a:p>
          <a:p>
            <a:pPr lvl="1"/>
            <a:r>
              <a:rPr lang="en-GB" dirty="0">
                <a:latin typeface="Arial" panose="020B0604020202020204" pitchFamily="34" charset="0"/>
                <a:cs typeface="Arial" panose="020B0604020202020204" pitchFamily="34" charset="0"/>
              </a:rPr>
              <a:t>Why do you think it is usual to 'thin' trees every five years?</a:t>
            </a:r>
          </a:p>
          <a:p>
            <a:pPr lvl="1"/>
            <a:r>
              <a:rPr lang="en-GB" dirty="0">
                <a:latin typeface="Arial" panose="020B0604020202020204" pitchFamily="34" charset="0"/>
                <a:cs typeface="Arial" panose="020B0604020202020204" pitchFamily="34" charset="0"/>
              </a:rPr>
              <a:t>What do you think the thinnings might be used for?</a:t>
            </a:r>
          </a:p>
        </p:txBody>
      </p:sp>
      <p:pic>
        <p:nvPicPr>
          <p:cNvPr id="11" name="Picture 10"/>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265468" y="6310632"/>
            <a:ext cx="1432859" cy="338521"/>
          </a:xfrm>
          <a:prstGeom prst="rect">
            <a:avLst/>
          </a:prstGeom>
        </p:spPr>
      </p:pic>
    </p:spTree>
    <p:extLst>
      <p:ext uri="{BB962C8B-B14F-4D97-AF65-F5344CB8AC3E}">
        <p14:creationId xmlns:p14="http://schemas.microsoft.com/office/powerpoint/2010/main" val="15228855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flipH="1">
            <a:off x="4975008" y="2850048"/>
            <a:ext cx="3854953" cy="3421443"/>
          </a:xfrm>
          <a:prstGeom prst="rect">
            <a:avLst/>
          </a:prstGeom>
        </p:spPr>
      </p:pic>
      <p:sp>
        <p:nvSpPr>
          <p:cNvPr id="5" name="Text Placeholder 1"/>
          <p:cNvSpPr txBox="1">
            <a:spLocks noGrp="1"/>
          </p:cNvSpPr>
          <p:nvPr>
            <p:ph type="body" sz="quarter" idx="13"/>
          </p:nvPr>
        </p:nvSpPr>
        <p:spPr/>
        <p:txBody>
          <a:bodyPr/>
          <a:lstStyle/>
          <a:p>
            <a:r>
              <a:rPr lang="en-US" dirty="0"/>
              <a:t>Felling</a:t>
            </a:r>
          </a:p>
        </p:txBody>
      </p:sp>
      <p:sp>
        <p:nvSpPr>
          <p:cNvPr id="9" name="Text Placeholder 8"/>
          <p:cNvSpPr>
            <a:spLocks noGrp="1"/>
          </p:cNvSpPr>
          <p:nvPr>
            <p:ph type="body" sz="quarter" idx="14"/>
          </p:nvPr>
        </p:nvSpPr>
        <p:spPr/>
        <p:txBody>
          <a:bodyPr/>
          <a:lstStyle/>
          <a:p>
            <a:r>
              <a:rPr lang="en-GB" dirty="0"/>
              <a:t>A tree is ‘felled’ when it is cut down</a:t>
            </a:r>
          </a:p>
          <a:p>
            <a:pPr lvl="1"/>
            <a:r>
              <a:rPr lang="en-GB" dirty="0"/>
              <a:t>Traditionally this was done using a hand axe or long saw</a:t>
            </a:r>
          </a:p>
          <a:p>
            <a:r>
              <a:rPr lang="en-GB" dirty="0"/>
              <a:t>Modern felling is done using a </a:t>
            </a:r>
            <a:br>
              <a:rPr lang="en-GB" dirty="0"/>
            </a:br>
            <a:r>
              <a:rPr lang="en-GB" dirty="0"/>
              <a:t>chainsaw or agricultural logging </a:t>
            </a:r>
            <a:br>
              <a:rPr lang="en-GB" dirty="0"/>
            </a:br>
            <a:r>
              <a:rPr lang="en-GB" dirty="0"/>
              <a:t>machinery that can fell a tree, </a:t>
            </a:r>
            <a:br>
              <a:rPr lang="en-GB" dirty="0"/>
            </a:br>
            <a:r>
              <a:rPr lang="en-GB" dirty="0"/>
              <a:t>de-branch it and cut it into equal </a:t>
            </a:r>
            <a:br>
              <a:rPr lang="en-GB" dirty="0"/>
            </a:br>
            <a:r>
              <a:rPr lang="en-GB" dirty="0"/>
              <a:t>length logs in one action</a:t>
            </a:r>
          </a:p>
          <a:p>
            <a:pPr lvl="1"/>
            <a:r>
              <a:rPr lang="en-GB" dirty="0"/>
              <a:t>What are the advantages and </a:t>
            </a:r>
            <a:br>
              <a:rPr lang="en-GB" dirty="0"/>
            </a:br>
            <a:r>
              <a:rPr lang="en-GB" dirty="0"/>
              <a:t>disadvantages of using </a:t>
            </a:r>
            <a:br>
              <a:rPr lang="en-GB" dirty="0"/>
            </a:br>
            <a:r>
              <a:rPr lang="en-GB" dirty="0"/>
              <a:t>mechanised felling methods </a:t>
            </a:r>
            <a:br>
              <a:rPr lang="en-GB" dirty="0"/>
            </a:br>
            <a:r>
              <a:rPr lang="en-GB" dirty="0"/>
              <a:t>over manual methods?</a:t>
            </a:r>
          </a:p>
          <a:p>
            <a:endParaRPr lang="en-GB" dirty="0"/>
          </a:p>
        </p:txBody>
      </p:sp>
    </p:spTree>
    <p:extLst>
      <p:ext uri="{BB962C8B-B14F-4D97-AF65-F5344CB8AC3E}">
        <p14:creationId xmlns:p14="http://schemas.microsoft.com/office/powerpoint/2010/main" val="15463857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644056"/>
            <a:ext cx="9144000" cy="6213944"/>
          </a:xfrm>
          <a:prstGeom prst="rect">
            <a:avLst/>
          </a:prstGeom>
        </p:spPr>
      </p:pic>
      <p:sp>
        <p:nvSpPr>
          <p:cNvPr id="2" name="Text Placeholder 1"/>
          <p:cNvSpPr>
            <a:spLocks noGrp="1"/>
          </p:cNvSpPr>
          <p:nvPr>
            <p:ph type="body" sz="quarter" idx="13"/>
          </p:nvPr>
        </p:nvSpPr>
        <p:spPr/>
        <p:txBody>
          <a:bodyPr/>
          <a:lstStyle/>
          <a:p>
            <a:r>
              <a:rPr lang="en-GB" dirty="0">
                <a:solidFill>
                  <a:schemeClr val="bg1"/>
                </a:solidFill>
                <a:latin typeface="Arial" panose="020B0604020202020204" pitchFamily="34" charset="0"/>
                <a:cs typeface="Arial" panose="020B0604020202020204" pitchFamily="34" charset="0"/>
              </a:rPr>
              <a:t>Product mileage</a:t>
            </a:r>
          </a:p>
        </p:txBody>
      </p:sp>
      <p:sp>
        <p:nvSpPr>
          <p:cNvPr id="3" name="Text Placeholder 2"/>
          <p:cNvSpPr>
            <a:spLocks noGrp="1"/>
          </p:cNvSpPr>
          <p:nvPr>
            <p:ph type="body" sz="quarter" idx="14"/>
          </p:nvPr>
        </p:nvSpPr>
        <p:spPr>
          <a:xfrm>
            <a:off x="724280" y="1704179"/>
            <a:ext cx="4341206" cy="3453607"/>
          </a:xfrm>
        </p:spPr>
        <p:txBody>
          <a:bodyPr/>
          <a:lstStyle/>
          <a:p>
            <a:r>
              <a:rPr lang="en-GB" dirty="0">
                <a:solidFill>
                  <a:schemeClr val="bg1"/>
                </a:solidFill>
                <a:latin typeface="Arial" panose="020B0604020202020204" pitchFamily="34" charset="0"/>
                <a:cs typeface="Arial" panose="020B0604020202020204" pitchFamily="34" charset="0"/>
              </a:rPr>
              <a:t>How much mileage </a:t>
            </a:r>
            <a:br>
              <a:rPr lang="en-GB" dirty="0">
                <a:solidFill>
                  <a:schemeClr val="bg1"/>
                </a:solidFill>
                <a:latin typeface="Arial" panose="020B0604020202020204" pitchFamily="34" charset="0"/>
                <a:cs typeface="Arial" panose="020B0604020202020204" pitchFamily="34" charset="0"/>
              </a:rPr>
            </a:br>
            <a:r>
              <a:rPr lang="en-GB" dirty="0">
                <a:solidFill>
                  <a:schemeClr val="bg1"/>
                </a:solidFill>
                <a:latin typeface="Arial" panose="020B0604020202020204" pitchFamily="34" charset="0"/>
                <a:cs typeface="Arial" panose="020B0604020202020204" pitchFamily="34" charset="0"/>
              </a:rPr>
              <a:t>might wood take from tree to end user?</a:t>
            </a:r>
          </a:p>
          <a:p>
            <a:pPr lvl="1"/>
            <a:r>
              <a:rPr lang="en-GB" dirty="0">
                <a:solidFill>
                  <a:schemeClr val="bg1"/>
                </a:solidFill>
                <a:latin typeface="Arial" panose="020B0604020202020204" pitchFamily="34" charset="0"/>
                <a:cs typeface="Arial" panose="020B0604020202020204" pitchFamily="34" charset="0"/>
              </a:rPr>
              <a:t>What stages might there be </a:t>
            </a:r>
            <a:br>
              <a:rPr lang="en-GB" dirty="0">
                <a:solidFill>
                  <a:schemeClr val="bg1"/>
                </a:solidFill>
                <a:latin typeface="Arial" panose="020B0604020202020204" pitchFamily="34" charset="0"/>
                <a:cs typeface="Arial" panose="020B0604020202020204" pitchFamily="34" charset="0"/>
              </a:rPr>
            </a:br>
            <a:r>
              <a:rPr lang="en-GB" dirty="0">
                <a:solidFill>
                  <a:schemeClr val="bg1"/>
                </a:solidFill>
                <a:latin typeface="Arial" panose="020B0604020202020204" pitchFamily="34" charset="0"/>
                <a:cs typeface="Arial" panose="020B0604020202020204" pitchFamily="34" charset="0"/>
              </a:rPr>
              <a:t>on its journey?</a:t>
            </a:r>
          </a:p>
        </p:txBody>
      </p:sp>
      <p:pic>
        <p:nvPicPr>
          <p:cNvPr id="6" name="Picture 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265468" y="6310632"/>
            <a:ext cx="1432859" cy="338521"/>
          </a:xfrm>
          <a:prstGeom prst="rect">
            <a:avLst/>
          </a:prstGeom>
        </p:spPr>
      </p:pic>
    </p:spTree>
    <p:extLst>
      <p:ext uri="{BB962C8B-B14F-4D97-AF65-F5344CB8AC3E}">
        <p14:creationId xmlns:p14="http://schemas.microsoft.com/office/powerpoint/2010/main" val="24215562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rotWithShape="1">
          <a:blip r:embed="rId3"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4673601" y="2456603"/>
            <a:ext cx="4470400" cy="4203805"/>
          </a:xfrm>
          <a:prstGeom prst="rect">
            <a:avLst/>
          </a:prstGeom>
        </p:spPr>
      </p:pic>
      <p:sp>
        <p:nvSpPr>
          <p:cNvPr id="2" name="Text Placeholder 1"/>
          <p:cNvSpPr txBox="1">
            <a:spLocks noGrp="1"/>
          </p:cNvSpPr>
          <p:nvPr>
            <p:ph type="body" sz="quarter" idx="13"/>
          </p:nvPr>
        </p:nvSpPr>
        <p:spPr/>
        <p:txBody>
          <a:bodyPr lIns="0">
            <a:noAutofit/>
          </a:bodyPr>
          <a:lstStyle/>
          <a:p>
            <a:r>
              <a:rPr lang="en-US" dirty="0">
                <a:latin typeface="Arial" panose="020B0604020202020204" pitchFamily="34" charset="0"/>
                <a:cs typeface="Arial" panose="020B0604020202020204" pitchFamily="34" charset="0"/>
              </a:rPr>
              <a:t>Timber conversion</a:t>
            </a:r>
          </a:p>
        </p:txBody>
      </p:sp>
      <p:sp>
        <p:nvSpPr>
          <p:cNvPr id="7" name="Text Placeholder 6"/>
          <p:cNvSpPr>
            <a:spLocks noGrp="1"/>
          </p:cNvSpPr>
          <p:nvPr>
            <p:ph type="body" sz="quarter" idx="14"/>
          </p:nvPr>
        </p:nvSpPr>
        <p:spPr/>
        <p:txBody>
          <a:bodyPr/>
          <a:lstStyle/>
          <a:p>
            <a:r>
              <a:rPr lang="en-GB" dirty="0">
                <a:latin typeface="Arial" panose="020B0604020202020204" pitchFamily="34" charset="0"/>
                <a:cs typeface="Arial" panose="020B0604020202020204" pitchFamily="34" charset="0"/>
              </a:rPr>
              <a:t>Felled trees are cut into manageable lengths to be converted into timber planks and boards</a:t>
            </a:r>
          </a:p>
          <a:p>
            <a:r>
              <a:rPr lang="en-GB" dirty="0">
                <a:latin typeface="Arial" panose="020B0604020202020204" pitchFamily="34" charset="0"/>
                <a:cs typeface="Arial" panose="020B0604020202020204" pitchFamily="34" charset="0"/>
              </a:rPr>
              <a:t>Timber is supplied in two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main finishes: rough sawn or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planed all round (PAR)</a:t>
            </a:r>
          </a:p>
          <a:p>
            <a:pPr lvl="1"/>
            <a:r>
              <a:rPr lang="en-GB" dirty="0">
                <a:latin typeface="Arial" panose="020B0604020202020204" pitchFamily="34" charset="0"/>
                <a:cs typeface="Arial" panose="020B0604020202020204" pitchFamily="34" charset="0"/>
              </a:rPr>
              <a:t>Rough sawn timber is often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used for exterior tasks</a:t>
            </a:r>
          </a:p>
          <a:p>
            <a:pPr lvl="1"/>
            <a:r>
              <a:rPr lang="en-GB" dirty="0">
                <a:latin typeface="Arial" panose="020B0604020202020204" pitchFamily="34" charset="0"/>
                <a:cs typeface="Arial" panose="020B0604020202020204" pitchFamily="34" charset="0"/>
              </a:rPr>
              <a:t>PAR is smoother and has been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planed down on all sides</a:t>
            </a:r>
          </a:p>
          <a:p>
            <a:pPr lvl="1"/>
            <a:r>
              <a:rPr lang="en-GB" dirty="0">
                <a:latin typeface="Arial" panose="020B0604020202020204" pitchFamily="34" charset="0"/>
                <a:cs typeface="Arial" panose="020B0604020202020204" pitchFamily="34" charset="0"/>
              </a:rPr>
              <a:t>Where might PAR timber be used?</a:t>
            </a:r>
          </a:p>
          <a:p>
            <a:pPr lvl="1"/>
            <a:r>
              <a:rPr lang="en-GB" dirty="0">
                <a:latin typeface="Arial" panose="020B0604020202020204" pitchFamily="34" charset="0"/>
                <a:cs typeface="Arial" panose="020B0604020202020204" pitchFamily="34" charset="0"/>
              </a:rPr>
              <a:t>What happens to off-cuts?</a:t>
            </a:r>
          </a:p>
          <a:p>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996276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430371" y="2062630"/>
            <a:ext cx="2264190" cy="3394588"/>
          </a:xfrm>
          <a:prstGeom prst="rect">
            <a:avLst/>
          </a:prstGeom>
        </p:spPr>
      </p:pic>
      <p:sp>
        <p:nvSpPr>
          <p:cNvPr id="7" name="Text Placeholder 6"/>
          <p:cNvSpPr>
            <a:spLocks noGrp="1"/>
          </p:cNvSpPr>
          <p:nvPr>
            <p:ph type="body" sz="quarter" idx="14"/>
          </p:nvPr>
        </p:nvSpPr>
        <p:spPr>
          <a:xfrm>
            <a:off x="724278" y="1704179"/>
            <a:ext cx="7695821" cy="3453607"/>
          </a:xfrm>
        </p:spPr>
        <p:txBody>
          <a:bodyPr vert="horz" lIns="0" tIns="0"/>
          <a:lstStyle/>
          <a:p>
            <a:r>
              <a:rPr lang="en-GB" dirty="0">
                <a:latin typeface="Arial" panose="020B0604020202020204" pitchFamily="34" charset="0"/>
                <a:cs typeface="Arial" panose="020B0604020202020204" pitchFamily="34" charset="0"/>
              </a:rPr>
              <a:t>Newly felled unseasoned trees are known as 'green'</a:t>
            </a:r>
          </a:p>
          <a:p>
            <a:pPr lvl="1"/>
            <a:r>
              <a:rPr lang="en-GB" dirty="0">
                <a:latin typeface="Arial" panose="020B0604020202020204" pitchFamily="34" charset="0"/>
                <a:cs typeface="Arial" panose="020B0604020202020204" pitchFamily="34" charset="0"/>
              </a:rPr>
              <a:t>Green timber is very wet, with more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than 50% moisture content</a:t>
            </a:r>
          </a:p>
          <a:p>
            <a:pPr lvl="1"/>
            <a:r>
              <a:rPr lang="en-GB" dirty="0">
                <a:latin typeface="Arial" panose="020B0604020202020204" pitchFamily="34" charset="0"/>
                <a:cs typeface="Arial" panose="020B0604020202020204" pitchFamily="34" charset="0"/>
              </a:rPr>
              <a:t>Green timber can be more difficult to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work with for interior applications</a:t>
            </a:r>
          </a:p>
          <a:p>
            <a:pPr lvl="1"/>
            <a:r>
              <a:rPr lang="en-GB" dirty="0">
                <a:latin typeface="Arial" panose="020B0604020202020204" pitchFamily="34" charset="0"/>
                <a:cs typeface="Arial" panose="020B0604020202020204" pitchFamily="34" charset="0"/>
              </a:rPr>
              <a:t>Timber for exterior applications should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have a moisture content of less than 20%</a:t>
            </a:r>
          </a:p>
          <a:p>
            <a:pPr lvl="1"/>
            <a:r>
              <a:rPr lang="en-GB" dirty="0">
                <a:latin typeface="Arial" panose="020B0604020202020204" pitchFamily="34" charset="0"/>
                <a:cs typeface="Arial" panose="020B0604020202020204" pitchFamily="34" charset="0"/>
              </a:rPr>
              <a:t>Timber for domestic furniture should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have a moisture content of less than 10%</a:t>
            </a:r>
          </a:p>
          <a:p>
            <a:r>
              <a:rPr lang="en-GB" dirty="0">
                <a:latin typeface="Arial" panose="020B0604020202020204" pitchFamily="34" charset="0"/>
                <a:cs typeface="Arial" panose="020B0604020202020204" pitchFamily="34" charset="0"/>
              </a:rPr>
              <a:t>Why is it necessary to remove the moisture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from timber?</a:t>
            </a:r>
          </a:p>
        </p:txBody>
      </p:sp>
      <p:sp>
        <p:nvSpPr>
          <p:cNvPr id="2" name="Text Placeholder 1"/>
          <p:cNvSpPr txBox="1">
            <a:spLocks noGrp="1"/>
          </p:cNvSpPr>
          <p:nvPr>
            <p:ph type="body" sz="quarter" idx="13"/>
          </p:nvPr>
        </p:nvSpPr>
        <p:spPr/>
        <p:txBody>
          <a:bodyPr lIns="0">
            <a:noAutofit/>
          </a:bodyPr>
          <a:lstStyle/>
          <a:p>
            <a:r>
              <a:rPr lang="en-US" dirty="0">
                <a:latin typeface="Arial" panose="020B0604020202020204" pitchFamily="34" charset="0"/>
                <a:cs typeface="Arial" panose="020B0604020202020204" pitchFamily="34" charset="0"/>
              </a:rPr>
              <a:t>Green timber</a:t>
            </a:r>
          </a:p>
        </p:txBody>
      </p:sp>
    </p:spTree>
    <p:extLst>
      <p:ext uri="{BB962C8B-B14F-4D97-AF65-F5344CB8AC3E}">
        <p14:creationId xmlns:p14="http://schemas.microsoft.com/office/powerpoint/2010/main" val="178181456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2217</TotalTime>
  <Words>711</Words>
  <Application>Microsoft Office PowerPoint</Application>
  <PresentationFormat>On-screen Show (4:3)</PresentationFormat>
  <Paragraphs>129</Paragraphs>
  <Slides>24</Slides>
  <Notes>4</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24</vt:i4>
      </vt:variant>
    </vt:vector>
  </HeadingPairs>
  <TitlesOfParts>
    <vt:vector size="33" baseType="lpstr">
      <vt:lpstr>Museo 100</vt:lpstr>
      <vt:lpstr>Calibri</vt:lpstr>
      <vt:lpstr>Museo900-Regular</vt:lpstr>
      <vt:lpstr>Museo 900</vt:lpstr>
      <vt:lpstr>Microsoft YaHei</vt:lpstr>
      <vt:lpstr>Arial</vt:lpstr>
      <vt:lpstr>Museo 500</vt:lpstr>
      <vt:lpstr>Museo 700</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PG Online Ltd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 Heathcote</dc:creator>
  <cp:lastModifiedBy>Rob Heathcote</cp:lastModifiedBy>
  <cp:revision>98</cp:revision>
  <dcterms:created xsi:type="dcterms:W3CDTF">2016-10-24T15:18:36Z</dcterms:created>
  <dcterms:modified xsi:type="dcterms:W3CDTF">2017-05-22T07:39:35Z</dcterms:modified>
</cp:coreProperties>
</file>