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56" r:id="rId2"/>
    <p:sldId id="257" r:id="rId3"/>
    <p:sldId id="258" r:id="rId4"/>
    <p:sldId id="262" r:id="rId5"/>
    <p:sldId id="261" r:id="rId6"/>
    <p:sldId id="263" r:id="rId7"/>
    <p:sldId id="269" r:id="rId8"/>
    <p:sldId id="264" r:id="rId9"/>
    <p:sldId id="265" r:id="rId10"/>
    <p:sldId id="280" r:id="rId11"/>
    <p:sldId id="267" r:id="rId12"/>
    <p:sldId id="268" r:id="rId13"/>
    <p:sldId id="281" r:id="rId14"/>
    <p:sldId id="271" r:id="rId15"/>
    <p:sldId id="272" r:id="rId16"/>
    <p:sldId id="259" r:id="rId17"/>
    <p:sldId id="273" r:id="rId18"/>
    <p:sldId id="274" r:id="rId19"/>
    <p:sldId id="275" r:id="rId20"/>
    <p:sldId id="279" r:id="rId21"/>
    <p:sldId id="282" r:id="rId22"/>
    <p:sldId id="277" r:id="rId23"/>
    <p:sldId id="278" r:id="rId24"/>
    <p:sldId id="260" r:id="rId25"/>
  </p:sldIdLst>
  <p:sldSz cx="9144000" cy="6858000" type="screen4x3"/>
  <p:notesSz cx="6858000" cy="9144000"/>
  <p:embeddedFontLst>
    <p:embeddedFont>
      <p:font typeface="Museo 100" panose="02000000000000000000" pitchFamily="2" charset="0"/>
      <p:regular r:id="rId28"/>
    </p:embeddedFont>
    <p:embeddedFont>
      <p:font typeface="Calibri" panose="020F0502020204030204" pitchFamily="34" charset="0"/>
      <p:regular r:id="rId29"/>
      <p:bold r:id="rId30"/>
      <p:italic r:id="rId31"/>
      <p:boldItalic r:id="rId32"/>
    </p:embeddedFont>
    <p:embeddedFont>
      <p:font typeface="Museo900-Regular" panose="02000000000000000000" pitchFamily="2" charset="0"/>
      <p:bold r:id="rId33"/>
    </p:embeddedFont>
    <p:embeddedFont>
      <p:font typeface="Museo 900" panose="02000000000000000000" pitchFamily="2" charset="0"/>
      <p:bold r:id="rId34"/>
    </p:embeddedFont>
    <p:embeddedFont>
      <p:font typeface="Microsoft YaHei" panose="020B0503020204020204" pitchFamily="34" charset="-122"/>
      <p:regular r:id="rId35"/>
      <p:bold r:id="rId36"/>
    </p:embeddedFont>
    <p:embeddedFont>
      <p:font typeface="Museo 500" panose="02000000000000000000" pitchFamily="2" charset="0"/>
      <p:regular r:id="rId37"/>
    </p:embeddedFont>
    <p:embeddedFont>
      <p:font typeface="Museo 700" panose="02000000000000000000" pitchFamily="2" charset="0"/>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FE5"/>
    <a:srgbClr val="DADCDB"/>
    <a:srgbClr val="DDB56D"/>
    <a:srgbClr val="633F31"/>
    <a:srgbClr val="D1D5D4"/>
    <a:srgbClr val="E9D58E"/>
    <a:srgbClr val="B12C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2" autoAdjust="0"/>
    <p:restoredTop sz="94614" autoAdjust="0"/>
  </p:normalViewPr>
  <p:slideViewPr>
    <p:cSldViewPr snapToGrid="0">
      <p:cViewPr varScale="1">
        <p:scale>
          <a:sx n="97" d="100"/>
          <a:sy n="97" d="100"/>
        </p:scale>
        <p:origin x="1572"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BD6A2D-C87C-484F-81D7-EAB3E47B5DB2}" type="datetimeFigureOut">
              <a:rPr lang="en-GB" smtClean="0"/>
              <a:t>22/05/2017</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E52DC8-BEC1-4F5C-8789-499977283208}" type="slidenum">
              <a:rPr lang="en-GB" smtClean="0"/>
              <a:t>‹#›</a:t>
            </a:fld>
            <a:endParaRPr lang="en-GB" dirty="0"/>
          </a:p>
        </p:txBody>
      </p:sp>
    </p:spTree>
    <p:extLst>
      <p:ext uri="{BB962C8B-B14F-4D97-AF65-F5344CB8AC3E}">
        <p14:creationId xmlns:p14="http://schemas.microsoft.com/office/powerpoint/2010/main" val="2745796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EF688A-C5CF-40A1-B213-B09CD0E8CF54}" type="datetimeFigureOut">
              <a:rPr lang="en-GB" smtClean="0"/>
              <a:t>22/05/2017</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76CDD-4C12-44FE-B335-4F00A83382A3}" type="slidenum">
              <a:rPr lang="en-GB" smtClean="0"/>
              <a:t>‹#›</a:t>
            </a:fld>
            <a:endParaRPr lang="en-GB" dirty="0"/>
          </a:p>
        </p:txBody>
      </p:sp>
    </p:spTree>
    <p:extLst>
      <p:ext uri="{BB962C8B-B14F-4D97-AF65-F5344CB8AC3E}">
        <p14:creationId xmlns:p14="http://schemas.microsoft.com/office/powerpoint/2010/main" val="311611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68353901-028D-4127-9437-BAE4469E7444}" type="slidenum">
              <a:t>4</a:t>
            </a:fld>
            <a:endParaRPr lang="en-GB" dirty="0"/>
          </a:p>
        </p:txBody>
      </p:sp>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GB" dirty="0"/>
          </a:p>
        </p:txBody>
      </p:sp>
    </p:spTree>
    <p:extLst>
      <p:ext uri="{BB962C8B-B14F-4D97-AF65-F5344CB8AC3E}">
        <p14:creationId xmlns:p14="http://schemas.microsoft.com/office/powerpoint/2010/main" val="185550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C6314E28-39E9-4162-BCFD-EF1E1E4E8098}" type="slidenum">
              <a:t>6</a:t>
            </a:fld>
            <a:endParaRPr lang="en-GB" dirty="0"/>
          </a:p>
        </p:txBody>
      </p:sp>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GB" dirty="0"/>
          </a:p>
        </p:txBody>
      </p:sp>
    </p:spTree>
    <p:extLst>
      <p:ext uri="{BB962C8B-B14F-4D97-AF65-F5344CB8AC3E}">
        <p14:creationId xmlns:p14="http://schemas.microsoft.com/office/powerpoint/2010/main" val="1999842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A3CF9A84-174E-4C4A-BAEE-484B0499DD3A}" type="slidenum">
              <a:t>8</a:t>
            </a:fld>
            <a:endParaRPr lang="en-GB" dirty="0"/>
          </a:p>
        </p:txBody>
      </p:sp>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GB" dirty="0"/>
          </a:p>
        </p:txBody>
      </p:sp>
    </p:spTree>
    <p:extLst>
      <p:ext uri="{BB962C8B-B14F-4D97-AF65-F5344CB8AC3E}">
        <p14:creationId xmlns:p14="http://schemas.microsoft.com/office/powerpoint/2010/main" val="282534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chorCtr="0">
            <a:noAutofit/>
          </a:bodyPr>
          <a:lstStyle/>
          <a:p>
            <a:pPr lvl="0"/>
            <a:fld id="{E0EB4539-E520-424D-9EB0-A50E412E2061}" type="slidenum">
              <a:t>9</a:t>
            </a:fld>
            <a:endParaRPr lang="en-GB" dirty="0"/>
          </a:p>
        </p:txBody>
      </p:sp>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p>
            <a:endParaRPr lang="en-GB" dirty="0"/>
          </a:p>
        </p:txBody>
      </p:sp>
    </p:spTree>
    <p:extLst>
      <p:ext uri="{BB962C8B-B14F-4D97-AF65-F5344CB8AC3E}">
        <p14:creationId xmlns:p14="http://schemas.microsoft.com/office/powerpoint/2010/main" val="4030234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E9D58E"/>
                </a:solidFill>
                <a:latin typeface="Arial"/>
                <a:cs typeface="Arial"/>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sp>
        <p:nvSpPr>
          <p:cNvPr id="24" name="Text Placeholder 23"/>
          <p:cNvSpPr>
            <a:spLocks noGrp="1"/>
          </p:cNvSpPr>
          <p:nvPr>
            <p:ph type="body" sz="quarter" idx="12" hasCustomPrompt="1"/>
          </p:nvPr>
        </p:nvSpPr>
        <p:spPr>
          <a:xfrm>
            <a:off x="1135884" y="4100382"/>
            <a:ext cx="972000" cy="972000"/>
          </a:xfrm>
          <a:prstGeom prst="rect">
            <a:avLst/>
          </a:prstGeom>
          <a:ln w="114300" cmpd="sng">
            <a:solidFill>
              <a:srgbClr val="E9D58E"/>
            </a:solidFill>
            <a:miter lim="800000"/>
          </a:ln>
        </p:spPr>
        <p:txBody>
          <a:bodyPr vert="horz" lIns="0" tIns="0" rIns="0" bIns="0" anchor="ctr" anchorCtr="0"/>
          <a:lstStyle>
            <a:lvl1pPr marL="0" indent="0" algn="ctr">
              <a:buNone/>
              <a:defRPr lang="en-US" sz="4500" b="1" kern="1200" dirty="0" smtClean="0">
                <a:solidFill>
                  <a:srgbClr val="E9D58E"/>
                </a:solidFill>
                <a:latin typeface="Arial"/>
                <a:ea typeface="+mn-ea"/>
                <a:cs typeface="Arial"/>
              </a:defRPr>
            </a:lvl1pPr>
          </a:lstStyle>
          <a:p>
            <a:pPr lvl="0"/>
            <a:r>
              <a:rPr lang="en-US" dirty="0"/>
              <a:t>1</a:t>
            </a:r>
          </a:p>
        </p:txBody>
      </p:sp>
    </p:spTree>
    <p:extLst>
      <p:ext uri="{BB962C8B-B14F-4D97-AF65-F5344CB8AC3E}">
        <p14:creationId xmlns:p14="http://schemas.microsoft.com/office/powerpoint/2010/main" val="4094693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9D58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086868"/>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688151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B12C1E"/>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23309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496566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B12C1E"/>
                </a:solidFill>
                <a:latin typeface="Arial"/>
                <a:cs typeface="Arial"/>
              </a:defRPr>
            </a:lvl2pPr>
            <a:lvl3pPr marL="723900" indent="-279400">
              <a:lnSpc>
                <a:spcPct val="100000"/>
              </a:lnSpc>
              <a:buFont typeface="Arial"/>
              <a:buChar char="•"/>
              <a:defRPr lang="en-US" sz="2000" kern="1200" baseline="0" dirty="0" smtClean="0">
                <a:solidFill>
                  <a:srgbClr val="DDB56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7" name="TextBox 6"/>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Sources, origins and properties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spTree>
    <p:extLst>
      <p:ext uri="{BB962C8B-B14F-4D97-AF65-F5344CB8AC3E}">
        <p14:creationId xmlns:p14="http://schemas.microsoft.com/office/powerpoint/2010/main" val="91866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B12C1E"/>
                </a:solidFill>
                <a:latin typeface="Arial"/>
                <a:ea typeface="+mn-ea"/>
                <a:cs typeface="Arial"/>
              </a:defRPr>
            </a:lvl2pPr>
            <a:lvl3pPr marL="723900" indent="-279400">
              <a:lnSpc>
                <a:spcPct val="100000"/>
              </a:lnSpc>
              <a:buFont typeface="Arial"/>
              <a:buChar char="•"/>
              <a:defRPr lang="en-US" sz="2000" kern="1200" baseline="0" dirty="0">
                <a:solidFill>
                  <a:srgbClr val="DDB56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Sources, origins and properties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22064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hasCustomPrompt="1"/>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B12C1E"/>
                </a:solidFill>
                <a:latin typeface="Arial"/>
                <a:ea typeface="+mn-ea"/>
                <a:cs typeface="Arial"/>
              </a:defRPr>
            </a:lvl2pPr>
            <a:lvl3pPr marL="723900" indent="-279400">
              <a:lnSpc>
                <a:spcPct val="100000"/>
              </a:lnSpc>
              <a:buFont typeface="Arial"/>
              <a:buChar char="•"/>
              <a:defRPr lang="en-US" sz="2000" kern="1200" baseline="0" dirty="0">
                <a:solidFill>
                  <a:srgbClr val="DDB56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1" name="TextBox 10"/>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Sources, origins and properties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spTree>
    <p:extLst>
      <p:ext uri="{BB962C8B-B14F-4D97-AF65-F5344CB8AC3E}">
        <p14:creationId xmlns:p14="http://schemas.microsoft.com/office/powerpoint/2010/main" val="354570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a:solidFill>
                  <a:srgbClr val="B12C1E"/>
                </a:solidFill>
                <a:latin typeface="Arial"/>
                <a:ea typeface="+mn-ea"/>
                <a:cs typeface="Arial"/>
              </a:defRPr>
            </a:lvl2pPr>
            <a:lvl3pPr marL="723900" indent="-279400">
              <a:lnSpc>
                <a:spcPct val="100000"/>
              </a:lnSpc>
              <a:buFont typeface="Arial"/>
              <a:buChar char="•"/>
              <a:defRPr lang="en-US" sz="2000" kern="1200" baseline="0" dirty="0">
                <a:solidFill>
                  <a:srgbClr val="DDB56D"/>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marL="723900" lvl="2" indent="-279400" algn="l" defTabSz="914400" rtl="0" eaLnBrk="1" latinLnBrk="0" hangingPunct="1">
              <a:lnSpc>
                <a:spcPct val="100000"/>
              </a:lnSpc>
              <a:spcBef>
                <a:spcPts val="500"/>
              </a:spcBef>
              <a:buFont typeface="Arial"/>
              <a:buChar char="•"/>
            </a:pPr>
            <a:r>
              <a:rPr lang="en-US" dirty="0"/>
              <a:t>Third level</a:t>
            </a:r>
          </a:p>
        </p:txBody>
      </p:sp>
      <p:sp>
        <p:nvSpPr>
          <p:cNvPr id="12" name="TextBox 11"/>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Sources, origins and properties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spTree>
    <p:extLst>
      <p:ext uri="{BB962C8B-B14F-4D97-AF65-F5344CB8AC3E}">
        <p14:creationId xmlns:p14="http://schemas.microsoft.com/office/powerpoint/2010/main" val="408441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GB" sz="1200" b="1" kern="1200" dirty="0">
                <a:solidFill>
                  <a:srgbClr val="FFFFFF"/>
                </a:solidFill>
                <a:effectLst>
                  <a:glow rad="228600">
                    <a:schemeClr val="tx1">
                      <a:alpha val="40000"/>
                    </a:schemeClr>
                  </a:glow>
                </a:effectLst>
                <a:latin typeface="Arial"/>
                <a:ea typeface="+mn-ea"/>
                <a:cs typeface="Arial"/>
              </a:rPr>
              <a:t>Sources, origins and properties</a:t>
            </a:r>
            <a:endParaRPr lang="en-US" sz="1200" b="1" kern="1200" dirty="0">
              <a:solidFill>
                <a:srgbClr val="FFFFFF"/>
              </a:solidFill>
              <a:effectLst>
                <a:glow rad="228600">
                  <a:schemeClr val="tx1">
                    <a:alpha val="40000"/>
                  </a:schemeClr>
                </a:glow>
              </a:effectLst>
              <a:latin typeface="Arial"/>
              <a:ea typeface="+mn-ea"/>
              <a:cs typeface="Arial"/>
            </a:endParaRP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40000"/>
                    </a:schemeClr>
                  </a:glow>
                </a:effectLst>
                <a:latin typeface="Arial"/>
                <a:ea typeface="+mn-ea"/>
                <a:cs typeface="Arial"/>
              </a:rPr>
              <a:t>Unit 5B Timber based materials</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33166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75560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GB" dirty="0"/>
              <a:t>1</a:t>
            </a:r>
          </a:p>
        </p:txBody>
      </p:sp>
      <p:sp>
        <p:nvSpPr>
          <p:cNvPr id="5" name="Text Placeholder 1"/>
          <p:cNvSpPr>
            <a:spLocks noGrp="1"/>
          </p:cNvSpPr>
          <p:nvPr>
            <p:ph type="body" sz="quarter" idx="10"/>
          </p:nvPr>
        </p:nvSpPr>
        <p:spPr>
          <a:xfrm>
            <a:off x="1803400" y="1841231"/>
            <a:ext cx="2629452"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GCSE</a:t>
            </a:r>
          </a:p>
          <a:p>
            <a:pPr lvl="3">
              <a:spcBef>
                <a:spcPts val="300"/>
              </a:spcBef>
            </a:pPr>
            <a:r>
              <a:rPr lang="en-US" sz="2500" dirty="0">
                <a:solidFill>
                  <a:schemeClr val="bg1"/>
                </a:solidFill>
                <a:latin typeface="Museo 100" panose="02000000000000000000" pitchFamily="50" charset="0"/>
              </a:rPr>
              <a:t>Design and Technology </a:t>
            </a:r>
            <a:r>
              <a:rPr lang="en-US" sz="2500" dirty="0">
                <a:latin typeface="Museo 100" panose="02000000000000000000" pitchFamily="50" charset="0"/>
              </a:rPr>
              <a:t>8552</a:t>
            </a:r>
            <a:endParaRPr lang="en-GB" dirty="0"/>
          </a:p>
          <a:p>
            <a:endParaRPr lang="en-GB" dirty="0"/>
          </a:p>
        </p:txBody>
      </p:sp>
      <p:sp>
        <p:nvSpPr>
          <p:cNvPr id="6" name="Text Placeholder 2"/>
          <p:cNvSpPr>
            <a:spLocks noGrp="1"/>
          </p:cNvSpPr>
          <p:nvPr>
            <p:ph type="body" sz="quarter" idx="11"/>
          </p:nvPr>
        </p:nvSpPr>
        <p:spPr>
          <a:xfrm>
            <a:off x="4800600" y="1841231"/>
            <a:ext cx="2768600" cy="2201863"/>
          </a:xfrm>
        </p:spPr>
        <p:txBody>
          <a:bodyPr/>
          <a:lstStyle/>
          <a:p>
            <a:r>
              <a:rPr lang="en-GB" dirty="0">
                <a:latin typeface="Museo 900" panose="02000000000000000000" pitchFamily="2" charset="0"/>
              </a:rPr>
              <a:t>Sources, origins and properties</a:t>
            </a:r>
          </a:p>
          <a:p>
            <a:endParaRPr lang="en-US" sz="2000" dirty="0">
              <a:latin typeface="Museo 100" panose="02000000000000000000" pitchFamily="50" charset="0"/>
            </a:endParaRPr>
          </a:p>
          <a:p>
            <a:endParaRPr lang="en-US" sz="2000" dirty="0">
              <a:latin typeface="Museo 100" panose="02000000000000000000" pitchFamily="50" charset="0"/>
            </a:endParaRPr>
          </a:p>
          <a:p>
            <a:r>
              <a:rPr lang="en-US" sz="2000" dirty="0">
                <a:latin typeface="Museo 100" panose="02000000000000000000" pitchFamily="50" charset="0"/>
              </a:rPr>
              <a:t>Unit 5B</a:t>
            </a:r>
          </a:p>
          <a:p>
            <a:pPr lvl="1">
              <a:spcBef>
                <a:spcPts val="0"/>
              </a:spcBef>
            </a:pPr>
            <a:r>
              <a:rPr lang="en-US" sz="2000" dirty="0">
                <a:latin typeface="Museo 100" panose="02000000000000000000" pitchFamily="50" charset="0"/>
              </a:rPr>
              <a:t>Timber based materials</a:t>
            </a:r>
          </a:p>
        </p:txBody>
      </p:sp>
    </p:spTree>
    <p:extLst>
      <p:ext uri="{BB962C8B-B14F-4D97-AF65-F5344CB8AC3E}">
        <p14:creationId xmlns:p14="http://schemas.microsoft.com/office/powerpoint/2010/main" val="87529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05806" y="3589469"/>
            <a:ext cx="5213978" cy="3247948"/>
          </a:xfrm>
          <a:prstGeom prst="rect">
            <a:avLst/>
          </a:prstGeom>
        </p:spPr>
      </p:pic>
      <p:sp>
        <p:nvSpPr>
          <p:cNvPr id="2" name="Text Placeholder 1"/>
          <p:cNvSpPr>
            <a:spLocks noGrp="1"/>
          </p:cNvSpPr>
          <p:nvPr>
            <p:ph type="body" sz="quarter" idx="13"/>
          </p:nvPr>
        </p:nvSpPr>
        <p:spPr/>
        <p:txBody>
          <a:bodyPr/>
          <a:lstStyle/>
          <a:p>
            <a:r>
              <a:rPr lang="en-GB" dirty="0"/>
              <a:t>Seasoning</a:t>
            </a:r>
          </a:p>
        </p:txBody>
      </p:sp>
      <p:sp>
        <p:nvSpPr>
          <p:cNvPr id="3" name="Text Placeholder 2"/>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Seasoning timber reduces its moisture content</a:t>
            </a:r>
          </a:p>
          <a:p>
            <a:r>
              <a:rPr lang="en-GB" dirty="0">
                <a:latin typeface="Arial" panose="020B0604020202020204" pitchFamily="34" charset="0"/>
                <a:cs typeface="Arial" panose="020B0604020202020204" pitchFamily="34" charset="0"/>
              </a:rPr>
              <a:t>The two methods of seasoning are </a:t>
            </a:r>
            <a:r>
              <a:rPr lang="en-GB" b="1" dirty="0">
                <a:latin typeface="Arial" panose="020B0604020202020204" pitchFamily="34" charset="0"/>
                <a:cs typeface="Arial" panose="020B0604020202020204" pitchFamily="34" charset="0"/>
              </a:rPr>
              <a:t>air</a:t>
            </a:r>
            <a:r>
              <a:rPr lang="en-GB" dirty="0">
                <a:latin typeface="Arial" panose="020B0604020202020204" pitchFamily="34" charset="0"/>
                <a:cs typeface="Arial" panose="020B0604020202020204" pitchFamily="34" charset="0"/>
              </a:rPr>
              <a:t> or </a:t>
            </a:r>
            <a:r>
              <a:rPr lang="en-GB" b="1" dirty="0">
                <a:latin typeface="Arial" panose="020B0604020202020204" pitchFamily="34" charset="0"/>
                <a:cs typeface="Arial" panose="020B0604020202020204" pitchFamily="34" charset="0"/>
              </a:rPr>
              <a:t>kiln</a:t>
            </a:r>
            <a:r>
              <a:rPr lang="en-GB" dirty="0">
                <a:latin typeface="Arial" panose="020B0604020202020204" pitchFamily="34" charset="0"/>
                <a:cs typeface="Arial" panose="020B0604020202020204" pitchFamily="34" charset="0"/>
              </a:rPr>
              <a:t> drying</a:t>
            </a:r>
          </a:p>
          <a:p>
            <a:pPr lvl="1"/>
            <a:r>
              <a:rPr lang="en-GB" dirty="0">
                <a:latin typeface="Arial" panose="020B0604020202020204" pitchFamily="34" charset="0"/>
                <a:cs typeface="Arial" panose="020B0604020202020204" pitchFamily="34" charset="0"/>
              </a:rPr>
              <a:t>What do you think the environmental advantages of air drying timber are?  </a:t>
            </a:r>
          </a:p>
          <a:p>
            <a:pPr lvl="1"/>
            <a:r>
              <a:rPr lang="en-GB" dirty="0">
                <a:latin typeface="Arial" panose="020B0604020202020204" pitchFamily="34" charset="0"/>
                <a:cs typeface="Arial" panose="020B0604020202020204" pitchFamily="34" charset="0"/>
              </a:rPr>
              <a:t>Aside from being faster, might there be any other advantages to kiln drying?</a:t>
            </a:r>
          </a:p>
          <a:p>
            <a:endParaRPr lang="en-GB" dirty="0"/>
          </a:p>
        </p:txBody>
      </p:sp>
    </p:spTree>
    <p:extLst>
      <p:ext uri="{BB962C8B-B14F-4D97-AF65-F5344CB8AC3E}">
        <p14:creationId xmlns:p14="http://schemas.microsoft.com/office/powerpoint/2010/main" val="151410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AppData\Roaming\PixelMetrics\CaptureWiz\Temp\1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93488" y="4286050"/>
            <a:ext cx="7557025" cy="184464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Faults</a:t>
            </a:r>
          </a:p>
        </p:txBody>
      </p:sp>
      <p:sp>
        <p:nvSpPr>
          <p:cNvPr id="3" name="Text Placeholder 2"/>
          <p:cNvSpPr>
            <a:spLocks noGrp="1"/>
          </p:cNvSpPr>
          <p:nvPr>
            <p:ph type="body" sz="quarter" idx="14"/>
          </p:nvPr>
        </p:nvSpPr>
        <p:spPr>
          <a:xfrm>
            <a:off x="724280" y="1704179"/>
            <a:ext cx="7797230" cy="4480721"/>
          </a:xfrm>
        </p:spPr>
        <p:txBody>
          <a:bodyPr/>
          <a:lstStyle/>
          <a:p>
            <a:r>
              <a:rPr lang="en-GB" dirty="0">
                <a:latin typeface="Arial" panose="020B0604020202020204" pitchFamily="34" charset="0"/>
                <a:cs typeface="Arial" panose="020B0604020202020204" pitchFamily="34" charset="0"/>
              </a:rPr>
              <a:t>Faults can occur as timber dries. These include:</a:t>
            </a:r>
          </a:p>
          <a:p>
            <a:pPr lvl="1"/>
            <a:r>
              <a:rPr lang="en-GB" dirty="0">
                <a:latin typeface="Arial" panose="020B0604020202020204" pitchFamily="34" charset="0"/>
                <a:cs typeface="Arial" panose="020B0604020202020204" pitchFamily="34" charset="0"/>
              </a:rPr>
              <a:t>Bowing</a:t>
            </a:r>
          </a:p>
          <a:p>
            <a:pPr lvl="1"/>
            <a:r>
              <a:rPr lang="en-GB" dirty="0">
                <a:latin typeface="Arial" panose="020B0604020202020204" pitchFamily="34" charset="0"/>
                <a:cs typeface="Arial" panose="020B0604020202020204" pitchFamily="34" charset="0"/>
              </a:rPr>
              <a:t>Splitting / cracking</a:t>
            </a:r>
          </a:p>
          <a:p>
            <a:pPr lvl="1"/>
            <a:r>
              <a:rPr lang="en-GB" dirty="0">
                <a:latin typeface="Arial" panose="020B0604020202020204" pitchFamily="34" charset="0"/>
                <a:cs typeface="Arial" panose="020B0604020202020204" pitchFamily="34" charset="0"/>
              </a:rPr>
              <a:t>Springing</a:t>
            </a:r>
          </a:p>
          <a:p>
            <a:pPr lvl="1"/>
            <a:r>
              <a:rPr lang="en-GB" dirty="0">
                <a:latin typeface="Arial" panose="020B0604020202020204" pitchFamily="34" charset="0"/>
                <a:cs typeface="Arial" panose="020B0604020202020204" pitchFamily="34" charset="0"/>
              </a:rPr>
              <a:t>Cupping</a:t>
            </a:r>
          </a:p>
          <a:p>
            <a:pPr lvl="1"/>
            <a:r>
              <a:rPr lang="en-GB" dirty="0">
                <a:latin typeface="Arial" panose="020B0604020202020204" pitchFamily="34" charset="0"/>
                <a:cs typeface="Arial" panose="020B0604020202020204" pitchFamily="34" charset="0"/>
              </a:rPr>
              <a:t>Twisting</a:t>
            </a:r>
          </a:p>
        </p:txBody>
      </p:sp>
    </p:spTree>
    <p:extLst>
      <p:ext uri="{BB962C8B-B14F-4D97-AF65-F5344CB8AC3E}">
        <p14:creationId xmlns:p14="http://schemas.microsoft.com/office/powerpoint/2010/main" val="721657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EFE5"/>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990427" y="645952"/>
            <a:ext cx="4087528" cy="6212048"/>
          </a:xfrm>
          <a:prstGeom prst="rect">
            <a:avLst/>
          </a:prstGeom>
        </p:spPr>
      </p:pic>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Reducing faults</a:t>
            </a:r>
          </a:p>
        </p:txBody>
      </p:sp>
      <p:sp>
        <p:nvSpPr>
          <p:cNvPr id="3" name="Text Placeholder 2"/>
          <p:cNvSpPr>
            <a:spLocks noGrp="1"/>
          </p:cNvSpPr>
          <p:nvPr>
            <p:ph type="body" sz="quarter" idx="14"/>
          </p:nvPr>
        </p:nvSpPr>
        <p:spPr>
          <a:xfrm>
            <a:off x="724280" y="1704179"/>
            <a:ext cx="4812920" cy="3453607"/>
          </a:xfrm>
        </p:spPr>
        <p:txBody>
          <a:bodyPr/>
          <a:lstStyle/>
          <a:p>
            <a:r>
              <a:rPr lang="en-GB" dirty="0">
                <a:latin typeface="Arial" panose="020B0604020202020204" pitchFamily="34" charset="0"/>
                <a:cs typeface="Arial" panose="020B0604020202020204" pitchFamily="34" charset="0"/>
              </a:rPr>
              <a:t>Faults can make the timber unusable and increase the amount of wastage</a:t>
            </a:r>
          </a:p>
          <a:p>
            <a:pPr lvl="1"/>
            <a:r>
              <a:rPr lang="en-GB" dirty="0">
                <a:latin typeface="Arial" panose="020B0604020202020204" pitchFamily="34" charset="0"/>
                <a:cs typeface="Arial" panose="020B0604020202020204" pitchFamily="34" charset="0"/>
              </a:rPr>
              <a:t>Why is kiln dried timber less prone to faults than air drying?</a:t>
            </a:r>
          </a:p>
          <a:p>
            <a:pPr lvl="1"/>
            <a:r>
              <a:rPr lang="en-GB" dirty="0">
                <a:latin typeface="Arial" panose="020B0604020202020204" pitchFamily="34" charset="0"/>
                <a:cs typeface="Arial" panose="020B0604020202020204" pitchFamily="34" charset="0"/>
              </a:rPr>
              <a:t>Why do you think the end grain of timber planks is often covered with a special sealant?</a:t>
            </a:r>
          </a:p>
          <a:p>
            <a:endParaRPr lang="en-GB"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230687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47572" y="3774500"/>
            <a:ext cx="4150645" cy="2768480"/>
          </a:xfrm>
          <a:prstGeom prst="rect">
            <a:avLst/>
          </a:prstGeom>
        </p:spPr>
      </p:pic>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Sustainability</a:t>
            </a:r>
            <a:endParaRPr lang="en-GB" dirty="0"/>
          </a:p>
        </p:txBody>
      </p:sp>
      <p:sp>
        <p:nvSpPr>
          <p:cNvPr id="3" name="Text Placeholder 2"/>
          <p:cNvSpPr>
            <a:spLocks noGrp="1"/>
          </p:cNvSpPr>
          <p:nvPr>
            <p:ph type="body" sz="quarter" idx="14"/>
          </p:nvPr>
        </p:nvSpPr>
        <p:spPr/>
        <p:txBody>
          <a:bodyPr/>
          <a:lstStyle/>
          <a:p>
            <a:pPr lvl="0"/>
            <a:r>
              <a:rPr lang="en-GB" dirty="0">
                <a:latin typeface="Arial" panose="020B0604020202020204" pitchFamily="34" charset="0"/>
                <a:cs typeface="Arial" panose="020B0604020202020204" pitchFamily="34" charset="0"/>
              </a:rPr>
              <a:t>Trees are one of our most valuable resources and yet we have not always treated them as such</a:t>
            </a:r>
          </a:p>
          <a:p>
            <a:pPr lvl="1"/>
            <a:r>
              <a:rPr lang="en-GB" dirty="0">
                <a:latin typeface="Arial" panose="020B0604020202020204" pitchFamily="34" charset="0"/>
                <a:cs typeface="Arial" panose="020B0604020202020204" pitchFamily="34" charset="0"/>
              </a:rPr>
              <a:t>For a long time the rate of use has exceeded trees' rate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of growth</a:t>
            </a:r>
          </a:p>
          <a:p>
            <a:pPr lvl="1"/>
            <a:r>
              <a:rPr lang="en-GB" dirty="0">
                <a:latin typeface="Arial" panose="020B0604020202020204" pitchFamily="34" charset="0"/>
                <a:cs typeface="Arial" panose="020B0604020202020204" pitchFamily="34" charset="0"/>
              </a:rPr>
              <a:t>Demand for more exotic timbers like teak and mahogany has created a huge illegal logging industry</a:t>
            </a:r>
          </a:p>
        </p:txBody>
      </p:sp>
    </p:spTree>
    <p:extLst>
      <p:ext uri="{BB962C8B-B14F-4D97-AF65-F5344CB8AC3E}">
        <p14:creationId xmlns:p14="http://schemas.microsoft.com/office/powerpoint/2010/main" val="24436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36105"/>
            <a:ext cx="9144000" cy="6221896"/>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2" y="636104"/>
            <a:ext cx="9144001" cy="6221897"/>
          </a:xfrm>
          <a:prstGeom prst="rect">
            <a:avLst/>
          </a:prstGeom>
        </p:spPr>
      </p:pic>
      <p:sp>
        <p:nvSpPr>
          <p:cNvPr id="2" name="Text Placeholder 1"/>
          <p:cNvSpPr>
            <a:spLocks noGrp="1"/>
          </p:cNvSpPr>
          <p:nvPr>
            <p:ph type="body" sz="quarter" idx="13"/>
          </p:nvPr>
        </p:nvSpPr>
        <p:spPr>
          <a:xfrm>
            <a:off x="724280" y="906233"/>
            <a:ext cx="7926234" cy="670772"/>
          </a:xfrm>
        </p:spPr>
        <p:txBody>
          <a:bodyPr/>
          <a:lstStyle/>
          <a:p>
            <a:r>
              <a:rPr lang="en-GB" dirty="0">
                <a:latin typeface="Arial" panose="020B0604020202020204" pitchFamily="34" charset="0"/>
                <a:cs typeface="Arial" panose="020B0604020202020204" pitchFamily="34" charset="0"/>
              </a:rPr>
              <a:t>Consequences of illegal logging</a:t>
            </a:r>
          </a:p>
        </p:txBody>
      </p:sp>
      <p:sp>
        <p:nvSpPr>
          <p:cNvPr id="3" name="Text Placeholder 2"/>
          <p:cNvSpPr>
            <a:spLocks noGrp="1"/>
          </p:cNvSpPr>
          <p:nvPr>
            <p:ph type="body" sz="quarter" idx="14"/>
          </p:nvPr>
        </p:nvSpPr>
        <p:spPr>
          <a:xfrm>
            <a:off x="724280" y="1704179"/>
            <a:ext cx="3702577" cy="3453607"/>
          </a:xfrm>
        </p:spPr>
        <p:txBody>
          <a:bodyPr/>
          <a:lstStyle/>
          <a:p>
            <a:r>
              <a:rPr lang="en-GB" dirty="0">
                <a:latin typeface="Arial" panose="020B0604020202020204" pitchFamily="34" charset="0"/>
                <a:cs typeface="Arial" panose="020B0604020202020204" pitchFamily="34" charset="0"/>
              </a:rPr>
              <a:t>Illegal logging destroys vast areas of rainforest and causes desertification, deforestation and ultimately plays a role in global warming</a:t>
            </a:r>
          </a:p>
          <a:p>
            <a:pPr lvl="1"/>
            <a:r>
              <a:rPr lang="en-GB" dirty="0">
                <a:latin typeface="Arial" panose="020B0604020202020204" pitchFamily="34" charset="0"/>
                <a:cs typeface="Arial" panose="020B0604020202020204" pitchFamily="34" charset="0"/>
              </a:rPr>
              <a:t>What do you consider to be the possible consequences of desertification, deforestation and global warming?</a:t>
            </a:r>
          </a:p>
          <a:p>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69137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Timber provenance</a:t>
            </a:r>
          </a:p>
        </p:txBody>
      </p:sp>
      <p:sp>
        <p:nvSpPr>
          <p:cNvPr id="3" name="Text Placeholder 2"/>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Timber provenance is regulated by bodies such as:</a:t>
            </a:r>
          </a:p>
          <a:p>
            <a:pPr lvl="1"/>
            <a:r>
              <a:rPr lang="en-GB" dirty="0">
                <a:latin typeface="Arial" panose="020B0604020202020204" pitchFamily="34" charset="0"/>
                <a:cs typeface="Arial" panose="020B0604020202020204" pitchFamily="34" charset="0"/>
              </a:rPr>
              <a:t>FSC</a:t>
            </a:r>
            <a:r>
              <a:rPr lang="en-GB" baseline="3000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 (Forest Stewardship Council</a:t>
            </a:r>
            <a:r>
              <a:rPr lang="en-GB" baseline="30000" dirty="0">
                <a:latin typeface="Arial" panose="020B0604020202020204" pitchFamily="34" charset="0"/>
                <a:cs typeface="Arial" panose="020B0604020202020204" pitchFamily="34" charset="0"/>
              </a:rPr>
              <a:t>®</a:t>
            </a:r>
            <a:r>
              <a:rPr lang="en-GB" dirty="0">
                <a:latin typeface="Arial" panose="020B0604020202020204" pitchFamily="34" charset="0"/>
                <a:cs typeface="Arial" panose="020B0604020202020204" pitchFamily="34" charset="0"/>
              </a:rPr>
              <a:t>)</a:t>
            </a:r>
          </a:p>
          <a:p>
            <a:pPr lvl="1"/>
            <a:r>
              <a:rPr lang="en-GB" dirty="0">
                <a:latin typeface="Arial" panose="020B0604020202020204" pitchFamily="34" charset="0"/>
                <a:cs typeface="Arial" panose="020B0604020202020204" pitchFamily="34" charset="0"/>
              </a:rPr>
              <a:t>PEFC</a:t>
            </a:r>
            <a:r>
              <a:rPr lang="en-GB" baseline="30000" dirty="0">
                <a:latin typeface="Arial" panose="020B0604020202020204" pitchFamily="34" charset="0"/>
                <a:cs typeface="Arial" panose="020B0604020202020204" pitchFamily="34" charset="0"/>
              </a:rPr>
              <a:t>TM</a:t>
            </a:r>
            <a:r>
              <a:rPr lang="en-GB" dirty="0">
                <a:latin typeface="Arial" panose="020B0604020202020204" pitchFamily="34" charset="0"/>
                <a:cs typeface="Arial" panose="020B0604020202020204" pitchFamily="34" charset="0"/>
              </a:rPr>
              <a:t> (Programme for the Endorsement of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Forest Certification)</a:t>
            </a:r>
          </a:p>
          <a:p>
            <a:r>
              <a:rPr lang="en-GB" dirty="0">
                <a:latin typeface="Arial" panose="020B0604020202020204" pitchFamily="34" charset="0"/>
                <a:cs typeface="Arial" panose="020B0604020202020204" pitchFamily="34" charset="0"/>
              </a:rPr>
              <a:t>In the UK, sustainably managed forests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must be FSC or PEFC accredited</a:t>
            </a:r>
          </a:p>
          <a:p>
            <a:pPr lvl="1"/>
            <a:r>
              <a:rPr lang="en-GB" dirty="0">
                <a:latin typeface="Arial" panose="020B0604020202020204" pitchFamily="34" charset="0"/>
                <a:cs typeface="Arial" panose="020B0604020202020204" pitchFamily="34" charset="0"/>
              </a:rPr>
              <a:t>How do you think the FSC and PEFC</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regulate the industry?</a:t>
            </a:r>
          </a:p>
          <a:p>
            <a:pPr lvl="1"/>
            <a:endParaRPr lang="en-GB"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124068" y="2278454"/>
            <a:ext cx="1217399" cy="1217399"/>
          </a:xfrm>
          <a:prstGeom prst="rect">
            <a:avLst/>
          </a:prstGeom>
        </p:spPr>
      </p:pic>
      <p:pic>
        <p:nvPicPr>
          <p:cNvPr id="11" name="Picture 10"/>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80532" y="3821414"/>
            <a:ext cx="1206218" cy="2073256"/>
          </a:xfrm>
          <a:prstGeom prst="rect">
            <a:avLst/>
          </a:prstGeom>
        </p:spPr>
      </p:pic>
    </p:spTree>
    <p:extLst>
      <p:ext uri="{BB962C8B-B14F-4D97-AF65-F5344CB8AC3E}">
        <p14:creationId xmlns:p14="http://schemas.microsoft.com/office/powerpoint/2010/main" val="1541313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Kit house construction</a:t>
            </a:r>
          </a:p>
        </p:txBody>
      </p:sp>
      <p:sp>
        <p:nvSpPr>
          <p:cNvPr id="3" name="Text Placeholder 2"/>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Complete </a:t>
            </a:r>
            <a:r>
              <a:rPr lang="en-GB" b="1" dirty="0">
                <a:latin typeface="Arial" panose="020B0604020202020204" pitchFamily="34" charset="0"/>
                <a:cs typeface="Arial" panose="020B0604020202020204" pitchFamily="34" charset="0"/>
              </a:rPr>
              <a:t>Task 1</a:t>
            </a:r>
            <a:r>
              <a:rPr lang="en-GB" dirty="0">
                <a:latin typeface="Arial" panose="020B0604020202020204" pitchFamily="34" charset="0"/>
                <a:cs typeface="Arial" panose="020B0604020202020204" pitchFamily="34" charset="0"/>
              </a:rPr>
              <a:t> of </a:t>
            </a:r>
            <a:r>
              <a:rPr lang="en-GB" b="1" dirty="0">
                <a:latin typeface="Arial" panose="020B0604020202020204" pitchFamily="34" charset="0"/>
                <a:cs typeface="Arial" panose="020B0604020202020204" pitchFamily="34" charset="0"/>
              </a:rPr>
              <a:t>Worksheet 1</a:t>
            </a:r>
          </a:p>
        </p:txBody>
      </p:sp>
    </p:spTree>
    <p:extLst>
      <p:ext uri="{BB962C8B-B14F-4D97-AF65-F5344CB8AC3E}">
        <p14:creationId xmlns:p14="http://schemas.microsoft.com/office/powerpoint/2010/main" val="419053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098351"/>
            <a:ext cx="9144000" cy="3759649"/>
          </a:xfrm>
          <a:prstGeom prst="rect">
            <a:avLst/>
          </a:prstGeom>
        </p:spPr>
      </p:pic>
      <p:sp>
        <p:nvSpPr>
          <p:cNvPr id="4" name="Text Placeholder 3"/>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Manufactured boards</a:t>
            </a:r>
          </a:p>
        </p:txBody>
      </p:sp>
      <p:sp>
        <p:nvSpPr>
          <p:cNvPr id="5" name="Text Placeholder 4"/>
          <p:cNvSpPr>
            <a:spLocks noGrp="1"/>
          </p:cNvSpPr>
          <p:nvPr>
            <p:ph type="body" sz="quarter" idx="14"/>
          </p:nvPr>
        </p:nvSpPr>
        <p:spPr>
          <a:xfrm>
            <a:off x="724280" y="1704179"/>
            <a:ext cx="7797230" cy="3453607"/>
          </a:xfrm>
        </p:spPr>
        <p:txBody>
          <a:bodyPr/>
          <a:lstStyle/>
          <a:p>
            <a:r>
              <a:rPr lang="en-GB" dirty="0">
                <a:latin typeface="Arial" panose="020B0604020202020204" pitchFamily="34" charset="0"/>
                <a:cs typeface="Arial" panose="020B0604020202020204" pitchFamily="34" charset="0"/>
              </a:rPr>
              <a:t>Manufactured boards come in large sheets, often made from waste or recycled wood and adhesives</a:t>
            </a:r>
          </a:p>
          <a:p>
            <a:pPr lvl="1"/>
            <a:r>
              <a:rPr lang="en-GB" dirty="0">
                <a:latin typeface="Arial" panose="020B0604020202020204" pitchFamily="34" charset="0"/>
                <a:cs typeface="Arial" panose="020B0604020202020204" pitchFamily="34" charset="0"/>
              </a:rPr>
              <a:t>Manufactured boards are usually produced using lamination or compression techniques</a:t>
            </a:r>
          </a:p>
          <a:p>
            <a:pPr lvl="1"/>
            <a:r>
              <a:rPr lang="en-GB" dirty="0">
                <a:latin typeface="Arial" panose="020B0604020202020204" pitchFamily="34" charset="0"/>
                <a:cs typeface="Arial" panose="020B0604020202020204" pitchFamily="34" charset="0"/>
              </a:rPr>
              <a:t>Manufactured boards are often covered with veneers of higher quality timber</a:t>
            </a:r>
          </a:p>
          <a:p>
            <a:pPr lvl="1"/>
            <a:r>
              <a:rPr lang="en-GB" dirty="0">
                <a:latin typeface="Arial" panose="020B0604020202020204" pitchFamily="34" charset="0"/>
                <a:cs typeface="Arial" panose="020B0604020202020204" pitchFamily="34" charset="0"/>
              </a:rPr>
              <a:t>Why do you think we can class manufactured boards as 'composite materials'?</a:t>
            </a:r>
          </a:p>
          <a:p>
            <a:pPr lvl="1"/>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3362285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Laminated boards</a:t>
            </a:r>
          </a:p>
        </p:txBody>
      </p:sp>
      <p:sp>
        <p:nvSpPr>
          <p:cNvPr id="3" name="Text Placeholder 2"/>
          <p:cNvSpPr>
            <a:spLocks noGrp="1"/>
          </p:cNvSpPr>
          <p:nvPr>
            <p:ph type="body" sz="quarter" idx="14"/>
          </p:nvPr>
        </p:nvSpPr>
        <p:spPr/>
        <p:txBody>
          <a:bodyPr/>
          <a:lstStyle/>
          <a:p>
            <a:pPr lvl="0"/>
            <a:r>
              <a:rPr lang="en-GB" dirty="0">
                <a:latin typeface="Arial" panose="020B0604020202020204" pitchFamily="34" charset="0"/>
                <a:cs typeface="Arial" panose="020B0604020202020204" pitchFamily="34" charset="0"/>
              </a:rPr>
              <a:t>Lamination is the technique of layering materials using heat, pressure and adhesives</a:t>
            </a:r>
          </a:p>
          <a:p>
            <a:pPr lvl="0"/>
            <a:r>
              <a:rPr lang="en-GB" dirty="0">
                <a:latin typeface="Arial" panose="020B0604020202020204" pitchFamily="34" charset="0"/>
                <a:cs typeface="Arial" panose="020B0604020202020204" pitchFamily="34" charset="0"/>
              </a:rPr>
              <a:t>Veneers (thin layers) are layered with the grain direction of each layer at 90° to each other</a:t>
            </a:r>
          </a:p>
          <a:p>
            <a:pPr lvl="1"/>
            <a:r>
              <a:rPr lang="en-GB" dirty="0">
                <a:latin typeface="Arial" panose="020B0604020202020204" pitchFamily="34" charset="0"/>
                <a:cs typeface="Arial" panose="020B0604020202020204" pitchFamily="34" charset="0"/>
              </a:rPr>
              <a:t>Why are an odd number of layers always used? </a:t>
            </a:r>
          </a:p>
          <a:p>
            <a:pPr lvl="1"/>
            <a:r>
              <a:rPr lang="en-GB" dirty="0">
                <a:latin typeface="Arial" panose="020B0604020202020204" pitchFamily="34" charset="0"/>
                <a:cs typeface="Arial" panose="020B0604020202020204" pitchFamily="34" charset="0"/>
              </a:rPr>
              <a:t>How does lamination improve the material properties?</a:t>
            </a:r>
          </a:p>
          <a:p>
            <a:pPr lvl="1"/>
            <a:r>
              <a:rPr lang="en-GB" dirty="0">
                <a:latin typeface="Arial" panose="020B0604020202020204" pitchFamily="34" charset="0"/>
                <a:cs typeface="Arial" panose="020B0604020202020204" pitchFamily="34" charset="0"/>
              </a:rPr>
              <a:t>Are there are any aesthetic advantages of laminated manufactured boards?</a:t>
            </a:r>
          </a:p>
          <a:p>
            <a:pPr lvl="0"/>
            <a:endParaRPr lang="en-GB" dirty="0">
              <a:latin typeface="Arial" panose="020B0604020202020204" pitchFamily="34" charset="0"/>
              <a:cs typeface="Arial" panose="020B0604020202020204" pitchFamily="34" charset="0"/>
            </a:endParaRPr>
          </a:p>
        </p:txBody>
      </p:sp>
      <p:pic>
        <p:nvPicPr>
          <p:cNvPr id="1026" name="Picture 2" descr="C:\Users\Rob\AppData\Roaming\PixelMetrics\CaptureWiz\Temp\1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566" y="5186763"/>
            <a:ext cx="6734656" cy="104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732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26213"/>
            <a:ext cx="9144000" cy="6237560"/>
          </a:xfrm>
          <a:prstGeom prst="rect">
            <a:avLst/>
          </a:prstGeom>
        </p:spPr>
      </p:pic>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Compression</a:t>
            </a:r>
          </a:p>
        </p:txBody>
      </p:sp>
      <p:sp>
        <p:nvSpPr>
          <p:cNvPr id="3" name="Text Placeholder 2"/>
          <p:cNvSpPr>
            <a:spLocks noGrp="1"/>
          </p:cNvSpPr>
          <p:nvPr>
            <p:ph type="body" sz="quarter" idx="14"/>
          </p:nvPr>
        </p:nvSpPr>
        <p:spPr>
          <a:xfrm>
            <a:off x="724280" y="1704179"/>
            <a:ext cx="7797230" cy="3994657"/>
          </a:xfrm>
        </p:spPr>
        <p:txBody>
          <a:bodyPr/>
          <a:lstStyle/>
          <a:p>
            <a:pPr lvl="0"/>
            <a:r>
              <a:rPr lang="en-GB" dirty="0">
                <a:latin typeface="Arial" panose="020B0604020202020204" pitchFamily="34" charset="0"/>
                <a:cs typeface="Arial" panose="020B0604020202020204" pitchFamily="34" charset="0"/>
              </a:rPr>
              <a:t>Compression uses adhesives, heat and pressure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to combine shreds, chips or pulp to produce a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larger board</a:t>
            </a:r>
          </a:p>
          <a:p>
            <a:pPr lvl="1"/>
            <a:r>
              <a:rPr lang="en-GB" dirty="0">
                <a:latin typeface="Arial" panose="020B0604020202020204" pitchFamily="34" charset="0"/>
                <a:cs typeface="Arial" panose="020B0604020202020204" pitchFamily="34" charset="0"/>
              </a:rPr>
              <a:t>Oriented strand board comprises compressed shreds of wood</a:t>
            </a:r>
          </a:p>
          <a:p>
            <a:pPr lvl="1"/>
            <a:r>
              <a:rPr lang="en-GB" dirty="0">
                <a:latin typeface="Arial" panose="020B0604020202020204" pitchFamily="34" charset="0"/>
                <a:cs typeface="Arial" panose="020B0604020202020204" pitchFamily="34" charset="0"/>
              </a:rPr>
              <a:t>Chipboard and MDF are often covered with a melamine or Formica</a:t>
            </a:r>
            <a:r>
              <a:rPr lang="en-GB" baseline="30000" dirty="0"/>
              <a:t>®</a:t>
            </a:r>
            <a:r>
              <a:rPr lang="en-GB" dirty="0">
                <a:latin typeface="Arial" panose="020B0604020202020204" pitchFamily="34" charset="0"/>
                <a:cs typeface="Arial" panose="020B0604020202020204" pitchFamily="34" charset="0"/>
              </a:rPr>
              <a:t> laminate</a:t>
            </a:r>
          </a:p>
          <a:p>
            <a:pPr lvl="1"/>
            <a:r>
              <a:rPr lang="en-GB" dirty="0">
                <a:latin typeface="Arial" panose="020B0604020202020204" pitchFamily="34" charset="0"/>
                <a:cs typeface="Arial" panose="020B0604020202020204" pitchFamily="34" charset="0"/>
              </a:rPr>
              <a:t>Where might we obtain the raw materials for making compressed manufactured boards?</a:t>
            </a:r>
          </a:p>
          <a:p>
            <a:pPr lvl="1"/>
            <a:r>
              <a:rPr lang="en-GB" dirty="0">
                <a:latin typeface="Arial" panose="020B0604020202020204" pitchFamily="34" charset="0"/>
                <a:cs typeface="Arial" panose="020B0604020202020204" pitchFamily="34" charset="0"/>
              </a:rPr>
              <a:t>Why are compressed boards weaker than laminated boards?</a:t>
            </a:r>
          </a:p>
          <a:p>
            <a:pPr lvl="1"/>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504044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Objectives</a:t>
            </a:r>
          </a:p>
        </p:txBody>
      </p:sp>
      <p:sp>
        <p:nvSpPr>
          <p:cNvPr id="2" name="Text Placeholder 1"/>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Understand the main processes involved in producing workable forms of timber including: </a:t>
            </a:r>
          </a:p>
          <a:p>
            <a:pPr marL="534988">
              <a:tabLst>
                <a:tab pos="628650" algn="l"/>
              </a:tabLst>
            </a:pPr>
            <a:r>
              <a:rPr lang="en-GB" sz="2000" dirty="0">
                <a:latin typeface="Arial" panose="020B0604020202020204" pitchFamily="34" charset="0"/>
                <a:cs typeface="Arial" panose="020B0604020202020204" pitchFamily="34" charset="0"/>
              </a:rPr>
              <a:t>conversion, </a:t>
            </a:r>
          </a:p>
          <a:p>
            <a:pPr marL="534988">
              <a:tabLst>
                <a:tab pos="628650" algn="l"/>
              </a:tabLst>
            </a:pPr>
            <a:r>
              <a:rPr lang="en-GB" sz="2000" dirty="0">
                <a:latin typeface="Arial" panose="020B0604020202020204" pitchFamily="34" charset="0"/>
                <a:cs typeface="Arial" panose="020B0604020202020204" pitchFamily="34" charset="0"/>
              </a:rPr>
              <a:t>seasoning and </a:t>
            </a:r>
          </a:p>
          <a:p>
            <a:pPr marL="534988">
              <a:tabLst>
                <a:tab pos="628650" algn="l"/>
              </a:tabLst>
            </a:pPr>
            <a:r>
              <a:rPr lang="en-GB" sz="2000" dirty="0">
                <a:latin typeface="Arial" panose="020B0604020202020204" pitchFamily="34" charset="0"/>
                <a:cs typeface="Arial" panose="020B0604020202020204" pitchFamily="34" charset="0"/>
              </a:rPr>
              <a:t>the creation of manufactured timbers</a:t>
            </a:r>
          </a:p>
          <a:p>
            <a:r>
              <a:rPr lang="en-GB" dirty="0">
                <a:latin typeface="Arial" panose="020B0604020202020204" pitchFamily="34" charset="0"/>
                <a:cs typeface="Arial" panose="020B0604020202020204" pitchFamily="34" charset="0"/>
              </a:rPr>
              <a:t>Be aware of sustainability and ethical factors in timber production and use</a:t>
            </a:r>
          </a:p>
          <a:p>
            <a:r>
              <a:rPr lang="en-GB" dirty="0">
                <a:latin typeface="Arial" panose="020B0604020202020204" pitchFamily="34" charset="0"/>
                <a:cs typeface="Arial" panose="020B0604020202020204" pitchFamily="34" charset="0"/>
              </a:rPr>
              <a:t>Understand the advantages and disadvantages of manufactured board compared with natural wood</a:t>
            </a:r>
          </a:p>
        </p:txBody>
      </p:sp>
    </p:spTree>
    <p:extLst>
      <p:ext uri="{BB962C8B-B14F-4D97-AF65-F5344CB8AC3E}">
        <p14:creationId xmlns:p14="http://schemas.microsoft.com/office/powerpoint/2010/main" val="947913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Rotational veneer production</a:t>
            </a:r>
          </a:p>
        </p:txBody>
      </p:sp>
      <p:sp>
        <p:nvSpPr>
          <p:cNvPr id="3" name="Text Placeholder 2"/>
          <p:cNvSpPr>
            <a:spLocks noGrp="1"/>
          </p:cNvSpPr>
          <p:nvPr>
            <p:ph type="body" sz="quarter" idx="14"/>
          </p:nvPr>
        </p:nvSpPr>
        <p:spPr/>
        <p:txBody>
          <a:bodyPr/>
          <a:lstStyle/>
          <a:p>
            <a:r>
              <a:rPr lang="en-GB" dirty="0"/>
              <a:t>Veneer can be made by rotating a tree trunk on a large industrial machine similar to a wood lathe</a:t>
            </a:r>
          </a:p>
          <a:p>
            <a:pPr lvl="1"/>
            <a:r>
              <a:rPr lang="en-GB" dirty="0"/>
              <a:t>This creates a long ribbon of veneer that can be cut to length</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04248" y="3270579"/>
            <a:ext cx="6870023" cy="2565366"/>
          </a:xfrm>
          <a:prstGeom prst="rect">
            <a:avLst/>
          </a:prstGeom>
        </p:spPr>
      </p:pic>
    </p:spTree>
    <p:extLst>
      <p:ext uri="{BB962C8B-B14F-4D97-AF65-F5344CB8AC3E}">
        <p14:creationId xmlns:p14="http://schemas.microsoft.com/office/powerpoint/2010/main" val="1209576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Using manufactured board</a:t>
            </a: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431352180"/>
              </p:ext>
            </p:extLst>
          </p:nvPr>
        </p:nvGraphicFramePr>
        <p:xfrm>
          <a:off x="724280" y="1704179"/>
          <a:ext cx="7797230" cy="4302760"/>
        </p:xfrm>
        <a:graphic>
          <a:graphicData uri="http://schemas.openxmlformats.org/drawingml/2006/table">
            <a:tbl>
              <a:tblPr firstRow="1" bandRow="1">
                <a:tableStyleId>{5C22544A-7EE6-4342-B048-85BDC9FD1C3A}</a:tableStyleId>
              </a:tblPr>
              <a:tblGrid>
                <a:gridCol w="3898615">
                  <a:extLst>
                    <a:ext uri="{9D8B030D-6E8A-4147-A177-3AD203B41FA5}">
                      <a16:colId xmlns:a16="http://schemas.microsoft.com/office/drawing/2014/main" val="525694376"/>
                    </a:ext>
                  </a:extLst>
                </a:gridCol>
                <a:gridCol w="3898615">
                  <a:extLst>
                    <a:ext uri="{9D8B030D-6E8A-4147-A177-3AD203B41FA5}">
                      <a16:colId xmlns:a16="http://schemas.microsoft.com/office/drawing/2014/main" val="4042573801"/>
                    </a:ext>
                  </a:extLst>
                </a:gridCol>
              </a:tblGrid>
              <a:tr h="370840">
                <a:tc>
                  <a:txBody>
                    <a:bodyPr/>
                    <a:lstStyle/>
                    <a:p>
                      <a:r>
                        <a:rPr lang="en-GB" dirty="0">
                          <a:latin typeface="Arial" panose="020B0604020202020204" pitchFamily="34" charset="0"/>
                          <a:cs typeface="Arial" panose="020B0604020202020204" pitchFamily="34" charset="0"/>
                        </a:rPr>
                        <a:t>Advantages</a:t>
                      </a: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solidFill>
                      <a:srgbClr val="DDB56D"/>
                    </a:solidFill>
                  </a:tcPr>
                </a:tc>
                <a:tc>
                  <a:txBody>
                    <a:bodyPr/>
                    <a:lstStyle/>
                    <a:p>
                      <a:r>
                        <a:rPr lang="en-GB" dirty="0">
                          <a:latin typeface="Arial" panose="020B0604020202020204" pitchFamily="34" charset="0"/>
                          <a:cs typeface="Arial" panose="020B0604020202020204" pitchFamily="34" charset="0"/>
                        </a:rPr>
                        <a:t>Disadvantages</a:t>
                      </a: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solidFill>
                      <a:srgbClr val="DDB56D"/>
                    </a:solidFill>
                  </a:tcPr>
                </a:tc>
                <a:extLst>
                  <a:ext uri="{0D108BD9-81ED-4DB2-BD59-A6C34878D82A}">
                    <a16:rowId xmlns:a16="http://schemas.microsoft.com/office/drawing/2014/main" val="308659891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ln>
                            <a:noFill/>
                          </a:ln>
                          <a:latin typeface="Arial" panose="020B0604020202020204" pitchFamily="34" charset="0"/>
                          <a:ea typeface="Microsoft YaHei" pitchFamily="2"/>
                          <a:cs typeface="Arial" panose="020B0604020202020204" pitchFamily="34" charset="0"/>
                        </a:rPr>
                        <a:t>Available in large sheets with few faults or defects</a:t>
                      </a:r>
                    </a:p>
                    <a:p>
                      <a:endParaRPr lang="en-GB" dirty="0">
                        <a:latin typeface="Arial" panose="020B0604020202020204" pitchFamily="34" charset="0"/>
                        <a:cs typeface="Arial" panose="020B0604020202020204" pitchFamily="34" charset="0"/>
                      </a:endParaRP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ln>
                            <a:noFill/>
                          </a:ln>
                          <a:latin typeface="Arial" panose="020B0604020202020204" pitchFamily="34" charset="0"/>
                          <a:ea typeface="Microsoft YaHei" pitchFamily="2"/>
                          <a:cs typeface="Arial" panose="020B0604020202020204" pitchFamily="34" charset="0"/>
                        </a:rPr>
                        <a:t>Adhesives used in manufacture can be hazardous when inhaled</a:t>
                      </a: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extLst>
                  <a:ext uri="{0D108BD9-81ED-4DB2-BD59-A6C34878D82A}">
                    <a16:rowId xmlns:a16="http://schemas.microsoft.com/office/drawing/2014/main" val="39472537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ln>
                            <a:noFill/>
                          </a:ln>
                          <a:latin typeface="Arial" panose="020B0604020202020204" pitchFamily="34" charset="0"/>
                          <a:ea typeface="Microsoft YaHei" pitchFamily="2"/>
                          <a:cs typeface="Arial" panose="020B0604020202020204" pitchFamily="34" charset="0"/>
                        </a:rPr>
                        <a:t>Aesthetic flaws like knots can be eliminated, boards require very little finishing</a:t>
                      </a:r>
                    </a:p>
                    <a:p>
                      <a:endParaRPr lang="en-GB" dirty="0">
                        <a:latin typeface="Arial" panose="020B0604020202020204" pitchFamily="34" charset="0"/>
                        <a:cs typeface="Arial" panose="020B0604020202020204" pitchFamily="34" charset="0"/>
                      </a:endParaRP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ln>
                            <a:noFill/>
                          </a:ln>
                          <a:latin typeface="Arial" panose="020B0604020202020204" pitchFamily="34" charset="0"/>
                          <a:ea typeface="Microsoft YaHei" pitchFamily="2"/>
                          <a:cs typeface="Arial" panose="020B0604020202020204" pitchFamily="34" charset="0"/>
                        </a:rPr>
                        <a:t>Adhesives used in manufacture can also blunt tools quickly</a:t>
                      </a: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extLst>
                  <a:ext uri="{0D108BD9-81ED-4DB2-BD59-A6C34878D82A}">
                    <a16:rowId xmlns:a16="http://schemas.microsoft.com/office/drawing/2014/main" val="29118880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ln>
                            <a:noFill/>
                          </a:ln>
                          <a:latin typeface="Arial" panose="020B0604020202020204" pitchFamily="34" charset="0"/>
                          <a:ea typeface="Microsoft YaHei" pitchFamily="2"/>
                          <a:cs typeface="Arial" panose="020B0604020202020204" pitchFamily="34" charset="0"/>
                        </a:rPr>
                        <a:t>Made of wood that might otherwise go to landfill</a:t>
                      </a:r>
                    </a:p>
                    <a:p>
                      <a:endParaRPr lang="en-GB" dirty="0">
                        <a:latin typeface="Arial" panose="020B0604020202020204" pitchFamily="34" charset="0"/>
                        <a:cs typeface="Arial" panose="020B0604020202020204" pitchFamily="34" charset="0"/>
                      </a:endParaRP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ln>
                            <a:noFill/>
                          </a:ln>
                          <a:latin typeface="Arial" panose="020B0604020202020204" pitchFamily="34" charset="0"/>
                          <a:ea typeface="Microsoft YaHei" pitchFamily="2"/>
                          <a:cs typeface="Arial" panose="020B0604020202020204" pitchFamily="34" charset="0"/>
                        </a:rPr>
                        <a:t>Many traditional woodworking joints cannot be used and the edges are hard to finish</a:t>
                      </a: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extLst>
                  <a:ext uri="{0D108BD9-81ED-4DB2-BD59-A6C34878D82A}">
                    <a16:rowId xmlns:a16="http://schemas.microsoft.com/office/drawing/2014/main" val="104634512"/>
                  </a:ext>
                </a:extLst>
              </a:tr>
              <a:tr h="370840">
                <a:tc>
                  <a:txBody>
                    <a:bodyPr/>
                    <a:lstStyle/>
                    <a:p>
                      <a:r>
                        <a:rPr lang="en-GB" sz="1800" b="0" i="0" u="none" strike="noStrike" kern="1200" dirty="0">
                          <a:ln>
                            <a:noFill/>
                          </a:ln>
                          <a:latin typeface="Arial" panose="020B0604020202020204" pitchFamily="34" charset="0"/>
                          <a:ea typeface="Microsoft YaHei" pitchFamily="2"/>
                          <a:cs typeface="Arial" panose="020B0604020202020204" pitchFamily="34" charset="0"/>
                        </a:rPr>
                        <a:t>Available in a vast range of </a:t>
                      </a:r>
                      <a:br>
                        <a:rPr lang="en-GB" sz="1800" b="0" i="0" u="none" strike="noStrike" kern="1200" dirty="0">
                          <a:ln>
                            <a:noFill/>
                          </a:ln>
                          <a:latin typeface="Arial" panose="020B0604020202020204" pitchFamily="34" charset="0"/>
                          <a:ea typeface="Microsoft YaHei" pitchFamily="2"/>
                          <a:cs typeface="Arial" panose="020B0604020202020204" pitchFamily="34" charset="0"/>
                        </a:rPr>
                      </a:br>
                      <a:r>
                        <a:rPr lang="en-GB" sz="1800" b="0" i="0" u="none" strike="noStrike" kern="1200" dirty="0">
                          <a:ln>
                            <a:noFill/>
                          </a:ln>
                          <a:latin typeface="Arial" panose="020B0604020202020204" pitchFamily="34" charset="0"/>
                          <a:ea typeface="Microsoft YaHei" pitchFamily="2"/>
                          <a:cs typeface="Arial" panose="020B0604020202020204" pitchFamily="34" charset="0"/>
                        </a:rPr>
                        <a:t>surface finishes</a:t>
                      </a:r>
                      <a:br>
                        <a:rPr lang="en-GB" sz="1800" b="0" i="0" u="none" strike="noStrike" kern="1200" dirty="0">
                          <a:ln>
                            <a:noFill/>
                          </a:ln>
                          <a:latin typeface="Arial" panose="020B0604020202020204" pitchFamily="34" charset="0"/>
                          <a:ea typeface="Microsoft YaHei" pitchFamily="2"/>
                          <a:cs typeface="Arial" panose="020B0604020202020204" pitchFamily="34" charset="0"/>
                        </a:rPr>
                      </a:br>
                      <a:endParaRPr lang="en-GB" dirty="0">
                        <a:latin typeface="Arial" panose="020B0604020202020204" pitchFamily="34" charset="0"/>
                        <a:cs typeface="Arial" panose="020B0604020202020204" pitchFamily="34" charset="0"/>
                      </a:endParaRP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dirty="0">
                          <a:ln>
                            <a:noFill/>
                          </a:ln>
                          <a:latin typeface="Arial" panose="020B0604020202020204" pitchFamily="34" charset="0"/>
                          <a:ea typeface="Microsoft YaHei" pitchFamily="2"/>
                          <a:cs typeface="Arial" panose="020B0604020202020204" pitchFamily="34" charset="0"/>
                        </a:rPr>
                        <a:t>Boards are prone to </a:t>
                      </a:r>
                      <a:br>
                        <a:rPr lang="en-GB" sz="1800" b="0" i="0" u="none" strike="noStrike" kern="1200" dirty="0">
                          <a:ln>
                            <a:noFill/>
                          </a:ln>
                          <a:latin typeface="Arial" panose="020B0604020202020204" pitchFamily="34" charset="0"/>
                          <a:ea typeface="Microsoft YaHei" pitchFamily="2"/>
                          <a:cs typeface="Arial" panose="020B0604020202020204" pitchFamily="34" charset="0"/>
                        </a:rPr>
                      </a:br>
                      <a:r>
                        <a:rPr lang="en-GB" sz="1800" b="0" i="0" u="none" strike="noStrike" kern="1200" dirty="0">
                          <a:ln>
                            <a:noFill/>
                          </a:ln>
                          <a:latin typeface="Arial" panose="020B0604020202020204" pitchFamily="34" charset="0"/>
                          <a:ea typeface="Microsoft YaHei" pitchFamily="2"/>
                          <a:cs typeface="Arial" panose="020B0604020202020204" pitchFamily="34" charset="0"/>
                        </a:rPr>
                        <a:t>absorbing moisture</a:t>
                      </a:r>
                    </a:p>
                  </a:txBody>
                  <a:tcPr>
                    <a:lnL w="12700" cap="flat" cmpd="sng" algn="ctr">
                      <a:solidFill>
                        <a:srgbClr val="DDB56D"/>
                      </a:solidFill>
                      <a:prstDash val="solid"/>
                      <a:round/>
                      <a:headEnd type="none" w="med" len="med"/>
                      <a:tailEnd type="none" w="med" len="med"/>
                    </a:lnL>
                    <a:lnR w="12700" cap="flat" cmpd="sng" algn="ctr">
                      <a:solidFill>
                        <a:srgbClr val="DDB56D"/>
                      </a:solidFill>
                      <a:prstDash val="solid"/>
                      <a:round/>
                      <a:headEnd type="none" w="med" len="med"/>
                      <a:tailEnd type="none" w="med" len="med"/>
                    </a:lnR>
                    <a:lnT w="12700" cap="flat" cmpd="sng" algn="ctr">
                      <a:solidFill>
                        <a:srgbClr val="DDB56D"/>
                      </a:solidFill>
                      <a:prstDash val="solid"/>
                      <a:round/>
                      <a:headEnd type="none" w="med" len="med"/>
                      <a:tailEnd type="none" w="med" len="med"/>
                    </a:lnT>
                    <a:lnB w="12700" cap="flat" cmpd="sng" algn="ctr">
                      <a:solidFill>
                        <a:srgbClr val="DDB56D"/>
                      </a:solidFill>
                      <a:prstDash val="solid"/>
                      <a:round/>
                      <a:headEnd type="none" w="med" len="med"/>
                      <a:tailEnd type="none" w="med" len="med"/>
                    </a:lnB>
                    <a:noFill/>
                  </a:tcPr>
                </a:tc>
                <a:extLst>
                  <a:ext uri="{0D108BD9-81ED-4DB2-BD59-A6C34878D82A}">
                    <a16:rowId xmlns:a16="http://schemas.microsoft.com/office/drawing/2014/main" val="4127229602"/>
                  </a:ext>
                </a:extLst>
              </a:tr>
            </a:tbl>
          </a:graphicData>
        </a:graphic>
      </p:graphicFrame>
    </p:spTree>
    <p:extLst>
      <p:ext uri="{BB962C8B-B14F-4D97-AF65-F5344CB8AC3E}">
        <p14:creationId xmlns:p14="http://schemas.microsoft.com/office/powerpoint/2010/main" val="531545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Worksheet 1</a:t>
            </a:r>
          </a:p>
        </p:txBody>
      </p:sp>
      <p:sp>
        <p:nvSpPr>
          <p:cNvPr id="3" name="Text Placeholder 2"/>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Complete </a:t>
            </a:r>
            <a:r>
              <a:rPr lang="en-GB" b="1" dirty="0">
                <a:latin typeface="Arial" panose="020B0604020202020204" pitchFamily="34" charset="0"/>
                <a:cs typeface="Arial" panose="020B0604020202020204" pitchFamily="34" charset="0"/>
              </a:rPr>
              <a:t>Task 2 </a:t>
            </a:r>
            <a:r>
              <a:rPr lang="en-GB" dirty="0">
                <a:latin typeface="Arial" panose="020B0604020202020204" pitchFamily="34" charset="0"/>
                <a:cs typeface="Arial" panose="020B0604020202020204" pitchFamily="34" charset="0"/>
              </a:rPr>
              <a:t>on the worksheet</a:t>
            </a:r>
          </a:p>
        </p:txBody>
      </p:sp>
    </p:spTree>
    <p:extLst>
      <p:ext uri="{BB962C8B-B14F-4D97-AF65-F5344CB8AC3E}">
        <p14:creationId xmlns:p14="http://schemas.microsoft.com/office/powerpoint/2010/main" val="534269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Plenary</a:t>
            </a:r>
          </a:p>
        </p:txBody>
      </p:sp>
      <p:sp>
        <p:nvSpPr>
          <p:cNvPr id="7" name="Text Placeholder 6"/>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Forestry is the managed growing of trees for the timber industry</a:t>
            </a:r>
          </a:p>
          <a:p>
            <a:r>
              <a:rPr lang="en-GB" dirty="0">
                <a:latin typeface="Arial" panose="020B0604020202020204" pitchFamily="34" charset="0"/>
                <a:cs typeface="Arial" panose="020B0604020202020204" pitchFamily="34" charset="0"/>
              </a:rPr>
              <a:t>When trees reach maturity they are felled using a chainsaw or industrial cutting machines</a:t>
            </a:r>
          </a:p>
          <a:p>
            <a:pPr lvl="1"/>
            <a:r>
              <a:rPr lang="en-GB" dirty="0">
                <a:latin typeface="Arial" panose="020B0604020202020204" pitchFamily="34" charset="0"/>
                <a:cs typeface="Arial" panose="020B0604020202020204" pitchFamily="34" charset="0"/>
              </a:rPr>
              <a:t>What happens next in the production process?</a:t>
            </a:r>
          </a:p>
          <a:p>
            <a:pPr lvl="1"/>
            <a:r>
              <a:rPr lang="en-GB" dirty="0">
                <a:latin typeface="Arial" panose="020B0604020202020204" pitchFamily="34" charset="0"/>
                <a:cs typeface="Arial" panose="020B0604020202020204" pitchFamily="34" charset="0"/>
              </a:rPr>
              <a:t>How do environmental and ethical factors play a part?</a:t>
            </a:r>
          </a:p>
        </p:txBody>
      </p:sp>
    </p:spTree>
    <p:extLst>
      <p:ext uri="{BB962C8B-B14F-4D97-AF65-F5344CB8AC3E}">
        <p14:creationId xmlns:p14="http://schemas.microsoft.com/office/powerpoint/2010/main" val="3277040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1084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54546" y="1082447"/>
            <a:ext cx="4177063" cy="5775553"/>
          </a:xfrm>
          <a:prstGeom prst="rect">
            <a:avLst/>
          </a:prstGeom>
        </p:spPr>
      </p:pic>
      <p:sp>
        <p:nvSpPr>
          <p:cNvPr id="2" name="Text Placeholder 1"/>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Trees</a:t>
            </a:r>
          </a:p>
          <a:p>
            <a:endParaRPr lang="en-GB" dirty="0">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4"/>
          </p:nvPr>
        </p:nvSpPr>
        <p:spPr>
          <a:xfrm>
            <a:off x="724280" y="1704179"/>
            <a:ext cx="4919138" cy="3453607"/>
          </a:xfrm>
        </p:spPr>
        <p:txBody>
          <a:bodyPr/>
          <a:lstStyle/>
          <a:p>
            <a:pPr lvl="0"/>
            <a:r>
              <a:rPr lang="en-GB" dirty="0">
                <a:latin typeface="Arial" panose="020B0604020202020204" pitchFamily="34" charset="0"/>
                <a:cs typeface="Arial" panose="020B0604020202020204" pitchFamily="34" charset="0"/>
              </a:rPr>
              <a:t>Wood has been used as a material and a fuel for thousands of years</a:t>
            </a:r>
          </a:p>
          <a:p>
            <a:pPr lvl="0"/>
            <a:r>
              <a:rPr lang="en-GB" dirty="0">
                <a:latin typeface="Arial" panose="020B0604020202020204" pitchFamily="34" charset="0"/>
                <a:cs typeface="Arial" panose="020B0604020202020204" pitchFamily="34" charset="0"/>
              </a:rPr>
              <a:t>Wood is a durable material, which should last a lifetime if well cared for</a:t>
            </a:r>
          </a:p>
          <a:p>
            <a:r>
              <a:rPr lang="en-GB" dirty="0">
                <a:latin typeface="Arial" panose="020B0604020202020204" pitchFamily="34" charset="0"/>
                <a:cs typeface="Arial" panose="020B0604020202020204" pitchFamily="34" charset="0"/>
              </a:rPr>
              <a:t>Our planet is home to over 23,000 different kinds of trees</a:t>
            </a:r>
          </a:p>
          <a:p>
            <a:pPr lvl="1"/>
            <a:r>
              <a:rPr lang="en-GB" dirty="0">
                <a:latin typeface="Arial" panose="020B0604020202020204" pitchFamily="34" charset="0"/>
                <a:cs typeface="Arial" panose="020B0604020202020204" pitchFamily="34" charset="0"/>
              </a:rPr>
              <a:t>What wooden products or objects have you encountered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this morning?</a:t>
            </a:r>
          </a:p>
          <a:p>
            <a:pPr lvl="0"/>
            <a:endParaRPr lang="en-GB" dirty="0">
              <a:latin typeface="Arial" panose="020B0604020202020204" pitchFamily="34" charset="0"/>
              <a:cs typeface="Arial" panose="020B0604020202020204" pitchFamily="34" charset="0"/>
            </a:endParaRPr>
          </a:p>
          <a:p>
            <a:pPr lvl="0"/>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90843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42276" y="1786241"/>
            <a:ext cx="4755955" cy="4258277"/>
          </a:xfrm>
          <a:prstGeom prst="rect">
            <a:avLst/>
          </a:prstGeom>
        </p:spPr>
      </p:pic>
      <p:sp>
        <p:nvSpPr>
          <p:cNvPr id="3" name="Text Placeholder 1"/>
          <p:cNvSpPr txBox="1">
            <a:spLocks noGrp="1"/>
          </p:cNvSpPr>
          <p:nvPr>
            <p:ph type="body" sz="quarter" idx="13"/>
          </p:nvPr>
        </p:nvSpPr>
        <p:spPr/>
        <p:txBody>
          <a:bodyPr lIns="0">
            <a:noAutofit/>
          </a:bodyPr>
          <a:lstStyle/>
          <a:p>
            <a:r>
              <a:rPr lang="en-US" dirty="0">
                <a:latin typeface="Arial" panose="020B0604020202020204" pitchFamily="34" charset="0"/>
                <a:cs typeface="Arial" panose="020B0604020202020204" pitchFamily="34" charset="0"/>
              </a:rPr>
              <a:t>Forestry management</a:t>
            </a:r>
          </a:p>
        </p:txBody>
      </p:sp>
      <p:sp>
        <p:nvSpPr>
          <p:cNvPr id="8" name="Text Placeholder 7"/>
          <p:cNvSpPr>
            <a:spLocks noGrp="1"/>
          </p:cNvSpPr>
          <p:nvPr>
            <p:ph type="body" sz="quarter" idx="14"/>
          </p:nvPr>
        </p:nvSpPr>
        <p:spPr>
          <a:xfrm>
            <a:off x="724280" y="1704179"/>
            <a:ext cx="3746120" cy="3453607"/>
          </a:xfrm>
        </p:spPr>
        <p:txBody>
          <a:bodyPr vert="horz" lIns="0" tIns="0"/>
          <a:lstStyle/>
          <a:p>
            <a:r>
              <a:rPr lang="en-GB" dirty="0">
                <a:latin typeface="Arial" panose="020B0604020202020204" pitchFamily="34" charset="0"/>
                <a:cs typeface="Arial" panose="020B0604020202020204" pitchFamily="34" charset="0"/>
              </a:rPr>
              <a:t>If managed properly, forestry is a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sustainable cycle</a:t>
            </a:r>
          </a:p>
          <a:p>
            <a:r>
              <a:rPr lang="en-GB" dirty="0">
                <a:latin typeface="Arial" panose="020B0604020202020204" pitchFamily="34" charset="0"/>
                <a:cs typeface="Arial" panose="020B0604020202020204" pitchFamily="34" charset="0"/>
              </a:rPr>
              <a:t>Well managed forests offer many benefits:</a:t>
            </a:r>
          </a:p>
          <a:p>
            <a:pPr lvl="1"/>
            <a:r>
              <a:rPr lang="en-GB" dirty="0">
                <a:latin typeface="Arial" panose="020B0604020202020204" pitchFamily="34" charset="0"/>
                <a:cs typeface="Arial" panose="020B0604020202020204" pitchFamily="34" charset="0"/>
              </a:rPr>
              <a:t>Provide an environment for leisure activities</a:t>
            </a:r>
          </a:p>
          <a:p>
            <a:pPr lvl="1"/>
            <a:r>
              <a:rPr lang="en-GB" dirty="0">
                <a:latin typeface="Arial" panose="020B0604020202020204" pitchFamily="34" charset="0"/>
                <a:cs typeface="Arial" panose="020B0604020202020204" pitchFamily="34" charset="0"/>
              </a:rPr>
              <a:t>Employment</a:t>
            </a:r>
          </a:p>
          <a:p>
            <a:pPr lvl="1"/>
            <a:r>
              <a:rPr lang="en-GB" dirty="0">
                <a:latin typeface="Arial" panose="020B0604020202020204" pitchFamily="34" charset="0"/>
                <a:cs typeface="Arial" panose="020B0604020202020204" pitchFamily="34" charset="0"/>
              </a:rPr>
              <a:t>What other benefits do you think managed forests offer?</a:t>
            </a:r>
          </a:p>
        </p:txBody>
      </p:sp>
    </p:spTree>
    <p:extLst>
      <p:ext uri="{BB962C8B-B14F-4D97-AF65-F5344CB8AC3E}">
        <p14:creationId xmlns:p14="http://schemas.microsoft.com/office/powerpoint/2010/main" val="1924376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DCDB"/>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l="-367"/>
          <a:stretch/>
        </p:blipFill>
        <p:spPr>
          <a:xfrm>
            <a:off x="5436962" y="2041924"/>
            <a:ext cx="3522842" cy="4816076"/>
          </a:xfrm>
          <a:prstGeom prst="rect">
            <a:avLst/>
          </a:prstGeom>
        </p:spPr>
      </p:pic>
      <p:sp>
        <p:nvSpPr>
          <p:cNvPr id="4" name="Text Placeholder 3"/>
          <p:cNvSpPr>
            <a:spLocks noGrp="1"/>
          </p:cNvSpPr>
          <p:nvPr>
            <p:ph type="body" sz="quarter" idx="13"/>
          </p:nvPr>
        </p:nvSpPr>
        <p:spPr/>
        <p:txBody>
          <a:bodyPr/>
          <a:lstStyle/>
          <a:p>
            <a:r>
              <a:rPr lang="en-GB" dirty="0">
                <a:latin typeface="Arial" panose="020B0604020202020204" pitchFamily="34" charset="0"/>
                <a:cs typeface="Arial" panose="020B0604020202020204" pitchFamily="34" charset="0"/>
              </a:rPr>
              <a:t>Thinning forests</a:t>
            </a:r>
          </a:p>
        </p:txBody>
      </p:sp>
      <p:sp>
        <p:nvSpPr>
          <p:cNvPr id="5" name="Text Placeholder 4"/>
          <p:cNvSpPr>
            <a:spLocks noGrp="1"/>
          </p:cNvSpPr>
          <p:nvPr>
            <p:ph type="body" sz="quarter" idx="14"/>
          </p:nvPr>
        </p:nvSpPr>
        <p:spPr>
          <a:xfrm>
            <a:off x="724280" y="1704179"/>
            <a:ext cx="5002265" cy="3453607"/>
          </a:xfrm>
        </p:spPr>
        <p:txBody>
          <a:bodyPr/>
          <a:lstStyle/>
          <a:p>
            <a:pPr lvl="0"/>
            <a:r>
              <a:rPr lang="en-GB" dirty="0">
                <a:latin typeface="Arial" panose="020B0604020202020204" pitchFamily="34" charset="0"/>
                <a:cs typeface="Arial" panose="020B0604020202020204" pitchFamily="34" charset="0"/>
              </a:rPr>
              <a:t>Managed forests contain trees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of different ages</a:t>
            </a:r>
          </a:p>
          <a:p>
            <a:pPr lvl="0"/>
            <a:r>
              <a:rPr lang="en-GB" dirty="0">
                <a:latin typeface="Arial" panose="020B0604020202020204" pitchFamily="34" charset="0"/>
                <a:cs typeface="Arial" panose="020B0604020202020204" pitchFamily="34" charset="0"/>
              </a:rPr>
              <a:t>When trees are finally felled they are replaced with new seedlings</a:t>
            </a:r>
          </a:p>
          <a:p>
            <a:pPr lvl="0"/>
            <a:r>
              <a:rPr lang="en-GB" dirty="0">
                <a:latin typeface="Arial" panose="020B0604020202020204" pitchFamily="34" charset="0"/>
                <a:cs typeface="Arial" panose="020B0604020202020204" pitchFamily="34" charset="0"/>
              </a:rPr>
              <a:t>Young trees are thinned at around five years old</a:t>
            </a:r>
          </a:p>
          <a:p>
            <a:pPr lvl="1"/>
            <a:r>
              <a:rPr lang="en-GB" dirty="0">
                <a:latin typeface="Arial" panose="020B0604020202020204" pitchFamily="34" charset="0"/>
                <a:cs typeface="Arial" panose="020B0604020202020204" pitchFamily="34" charset="0"/>
              </a:rPr>
              <a:t>Why do you think it is usual to 'thin' trees every five years?</a:t>
            </a:r>
          </a:p>
          <a:p>
            <a:pPr lvl="1"/>
            <a:r>
              <a:rPr lang="en-GB" dirty="0">
                <a:latin typeface="Arial" panose="020B0604020202020204" pitchFamily="34" charset="0"/>
                <a:cs typeface="Arial" panose="020B0604020202020204" pitchFamily="34" charset="0"/>
              </a:rPr>
              <a:t>What do you think the thinnings might be used for?</a:t>
            </a:r>
          </a:p>
        </p:txBody>
      </p:sp>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152288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975008" y="2850048"/>
            <a:ext cx="3854953" cy="3421443"/>
          </a:xfrm>
          <a:prstGeom prst="rect">
            <a:avLst/>
          </a:prstGeom>
        </p:spPr>
      </p:pic>
      <p:sp>
        <p:nvSpPr>
          <p:cNvPr id="5" name="Text Placeholder 1"/>
          <p:cNvSpPr txBox="1">
            <a:spLocks noGrp="1"/>
          </p:cNvSpPr>
          <p:nvPr>
            <p:ph type="body" sz="quarter" idx="13"/>
          </p:nvPr>
        </p:nvSpPr>
        <p:spPr/>
        <p:txBody>
          <a:bodyPr/>
          <a:lstStyle/>
          <a:p>
            <a:r>
              <a:rPr lang="en-US" dirty="0"/>
              <a:t>Felling</a:t>
            </a:r>
          </a:p>
        </p:txBody>
      </p:sp>
      <p:sp>
        <p:nvSpPr>
          <p:cNvPr id="9" name="Text Placeholder 8"/>
          <p:cNvSpPr>
            <a:spLocks noGrp="1"/>
          </p:cNvSpPr>
          <p:nvPr>
            <p:ph type="body" sz="quarter" idx="14"/>
          </p:nvPr>
        </p:nvSpPr>
        <p:spPr/>
        <p:txBody>
          <a:bodyPr/>
          <a:lstStyle/>
          <a:p>
            <a:r>
              <a:rPr lang="en-GB" dirty="0"/>
              <a:t>A tree is ‘felled’ when it is cut down</a:t>
            </a:r>
          </a:p>
          <a:p>
            <a:pPr lvl="1"/>
            <a:r>
              <a:rPr lang="en-GB" dirty="0"/>
              <a:t>Traditionally this was done using a hand axe or long saw</a:t>
            </a:r>
          </a:p>
          <a:p>
            <a:r>
              <a:rPr lang="en-GB" dirty="0"/>
              <a:t>Modern felling is done using a </a:t>
            </a:r>
            <a:br>
              <a:rPr lang="en-GB" dirty="0"/>
            </a:br>
            <a:r>
              <a:rPr lang="en-GB" dirty="0"/>
              <a:t>chainsaw or agricultural logging </a:t>
            </a:r>
            <a:br>
              <a:rPr lang="en-GB" dirty="0"/>
            </a:br>
            <a:r>
              <a:rPr lang="en-GB" dirty="0"/>
              <a:t>machinery that can fell a tree, </a:t>
            </a:r>
            <a:br>
              <a:rPr lang="en-GB" dirty="0"/>
            </a:br>
            <a:r>
              <a:rPr lang="en-GB" dirty="0"/>
              <a:t>de-branch it and cut it into equal </a:t>
            </a:r>
            <a:br>
              <a:rPr lang="en-GB" dirty="0"/>
            </a:br>
            <a:r>
              <a:rPr lang="en-GB" dirty="0"/>
              <a:t>length logs in one action</a:t>
            </a:r>
          </a:p>
          <a:p>
            <a:pPr lvl="1"/>
            <a:r>
              <a:rPr lang="en-GB" dirty="0"/>
              <a:t>What are the advantages and </a:t>
            </a:r>
            <a:br>
              <a:rPr lang="en-GB" dirty="0"/>
            </a:br>
            <a:r>
              <a:rPr lang="en-GB" dirty="0"/>
              <a:t>disadvantages of using </a:t>
            </a:r>
            <a:br>
              <a:rPr lang="en-GB" dirty="0"/>
            </a:br>
            <a:r>
              <a:rPr lang="en-GB" dirty="0"/>
              <a:t>mechanised felling methods </a:t>
            </a:r>
            <a:br>
              <a:rPr lang="en-GB" dirty="0"/>
            </a:br>
            <a:r>
              <a:rPr lang="en-GB" dirty="0"/>
              <a:t>over manual methods?</a:t>
            </a:r>
          </a:p>
          <a:p>
            <a:endParaRPr lang="en-GB" dirty="0"/>
          </a:p>
        </p:txBody>
      </p:sp>
    </p:spTree>
    <p:extLst>
      <p:ext uri="{BB962C8B-B14F-4D97-AF65-F5344CB8AC3E}">
        <p14:creationId xmlns:p14="http://schemas.microsoft.com/office/powerpoint/2010/main" val="154638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4056"/>
            <a:ext cx="9144000" cy="6213944"/>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latin typeface="Arial" panose="020B0604020202020204" pitchFamily="34" charset="0"/>
                <a:cs typeface="Arial" panose="020B0604020202020204" pitchFamily="34" charset="0"/>
              </a:rPr>
              <a:t>Product mileage</a:t>
            </a:r>
          </a:p>
        </p:txBody>
      </p:sp>
      <p:sp>
        <p:nvSpPr>
          <p:cNvPr id="3" name="Text Placeholder 2"/>
          <p:cNvSpPr>
            <a:spLocks noGrp="1"/>
          </p:cNvSpPr>
          <p:nvPr>
            <p:ph type="body" sz="quarter" idx="14"/>
          </p:nvPr>
        </p:nvSpPr>
        <p:spPr>
          <a:xfrm>
            <a:off x="724280" y="1704179"/>
            <a:ext cx="4341206" cy="3453607"/>
          </a:xfrm>
        </p:spPr>
        <p:txBody>
          <a:bodyPr/>
          <a:lstStyle/>
          <a:p>
            <a:r>
              <a:rPr lang="en-GB" dirty="0">
                <a:solidFill>
                  <a:schemeClr val="bg1"/>
                </a:solidFill>
                <a:latin typeface="Arial" panose="020B0604020202020204" pitchFamily="34" charset="0"/>
                <a:cs typeface="Arial" panose="020B0604020202020204" pitchFamily="34" charset="0"/>
              </a:rPr>
              <a:t>How much mileage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might wood take from tree to end user?</a:t>
            </a:r>
          </a:p>
          <a:p>
            <a:pPr lvl="1"/>
            <a:r>
              <a:rPr lang="en-GB" dirty="0">
                <a:solidFill>
                  <a:schemeClr val="bg1"/>
                </a:solidFill>
                <a:latin typeface="Arial" panose="020B0604020202020204" pitchFamily="34" charset="0"/>
                <a:cs typeface="Arial" panose="020B0604020202020204" pitchFamily="34" charset="0"/>
              </a:rPr>
              <a:t>What stages might there be </a:t>
            </a:r>
            <a:br>
              <a:rPr lang="en-GB"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on its journey?</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42155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673601" y="2456603"/>
            <a:ext cx="4470400" cy="4203805"/>
          </a:xfrm>
          <a:prstGeom prst="rect">
            <a:avLst/>
          </a:prstGeom>
        </p:spPr>
      </p:pic>
      <p:sp>
        <p:nvSpPr>
          <p:cNvPr id="2" name="Text Placeholder 1"/>
          <p:cNvSpPr txBox="1">
            <a:spLocks noGrp="1"/>
          </p:cNvSpPr>
          <p:nvPr>
            <p:ph type="body" sz="quarter" idx="13"/>
          </p:nvPr>
        </p:nvSpPr>
        <p:spPr/>
        <p:txBody>
          <a:bodyPr lIns="0">
            <a:noAutofit/>
          </a:bodyPr>
          <a:lstStyle/>
          <a:p>
            <a:r>
              <a:rPr lang="en-US" dirty="0">
                <a:latin typeface="Arial" panose="020B0604020202020204" pitchFamily="34" charset="0"/>
                <a:cs typeface="Arial" panose="020B0604020202020204" pitchFamily="34" charset="0"/>
              </a:rPr>
              <a:t>Timber conversion</a:t>
            </a:r>
          </a:p>
        </p:txBody>
      </p:sp>
      <p:sp>
        <p:nvSpPr>
          <p:cNvPr id="7" name="Text Placeholder 6"/>
          <p:cNvSpPr>
            <a:spLocks noGrp="1"/>
          </p:cNvSpPr>
          <p:nvPr>
            <p:ph type="body" sz="quarter" idx="14"/>
          </p:nvPr>
        </p:nvSpPr>
        <p:spPr/>
        <p:txBody>
          <a:bodyPr/>
          <a:lstStyle/>
          <a:p>
            <a:r>
              <a:rPr lang="en-GB" dirty="0">
                <a:latin typeface="Arial" panose="020B0604020202020204" pitchFamily="34" charset="0"/>
                <a:cs typeface="Arial" panose="020B0604020202020204" pitchFamily="34" charset="0"/>
              </a:rPr>
              <a:t>Felled trees are cut into manageable lengths to be converted into timber planks and boards</a:t>
            </a:r>
          </a:p>
          <a:p>
            <a:r>
              <a:rPr lang="en-GB" dirty="0">
                <a:latin typeface="Arial" panose="020B0604020202020204" pitchFamily="34" charset="0"/>
                <a:cs typeface="Arial" panose="020B0604020202020204" pitchFamily="34" charset="0"/>
              </a:rPr>
              <a:t>Timber is supplied in two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main finishes: rough sawn or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planed all round (PAR)</a:t>
            </a:r>
          </a:p>
          <a:p>
            <a:pPr lvl="1"/>
            <a:r>
              <a:rPr lang="en-GB" dirty="0">
                <a:latin typeface="Arial" panose="020B0604020202020204" pitchFamily="34" charset="0"/>
                <a:cs typeface="Arial" panose="020B0604020202020204" pitchFamily="34" charset="0"/>
              </a:rPr>
              <a:t>Rough sawn timber is often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used for exterior tasks</a:t>
            </a:r>
          </a:p>
          <a:p>
            <a:pPr lvl="1"/>
            <a:r>
              <a:rPr lang="en-GB" dirty="0">
                <a:latin typeface="Arial" panose="020B0604020202020204" pitchFamily="34" charset="0"/>
                <a:cs typeface="Arial" panose="020B0604020202020204" pitchFamily="34" charset="0"/>
              </a:rPr>
              <a:t>PAR is smoother and has been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planed down on all sides</a:t>
            </a:r>
          </a:p>
          <a:p>
            <a:pPr lvl="1"/>
            <a:r>
              <a:rPr lang="en-GB" dirty="0">
                <a:latin typeface="Arial" panose="020B0604020202020204" pitchFamily="34" charset="0"/>
                <a:cs typeface="Arial" panose="020B0604020202020204" pitchFamily="34" charset="0"/>
              </a:rPr>
              <a:t>Where might PAR timber be used?</a:t>
            </a:r>
          </a:p>
          <a:p>
            <a:pPr lvl="1"/>
            <a:r>
              <a:rPr lang="en-GB" dirty="0">
                <a:latin typeface="Arial" panose="020B0604020202020204" pitchFamily="34" charset="0"/>
                <a:cs typeface="Arial" panose="020B0604020202020204" pitchFamily="34" charset="0"/>
              </a:rPr>
              <a:t>What happens to off-cuts?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962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30371" y="2062630"/>
            <a:ext cx="2264190" cy="3394588"/>
          </a:xfrm>
          <a:prstGeom prst="rect">
            <a:avLst/>
          </a:prstGeom>
        </p:spPr>
      </p:pic>
      <p:sp>
        <p:nvSpPr>
          <p:cNvPr id="7" name="Text Placeholder 6"/>
          <p:cNvSpPr>
            <a:spLocks noGrp="1"/>
          </p:cNvSpPr>
          <p:nvPr>
            <p:ph type="body" sz="quarter" idx="14"/>
          </p:nvPr>
        </p:nvSpPr>
        <p:spPr>
          <a:xfrm>
            <a:off x="724278" y="1704179"/>
            <a:ext cx="7695821" cy="3453607"/>
          </a:xfrm>
        </p:spPr>
        <p:txBody>
          <a:bodyPr vert="horz" lIns="0" tIns="0"/>
          <a:lstStyle/>
          <a:p>
            <a:r>
              <a:rPr lang="en-GB" dirty="0">
                <a:latin typeface="Arial" panose="020B0604020202020204" pitchFamily="34" charset="0"/>
                <a:cs typeface="Arial" panose="020B0604020202020204" pitchFamily="34" charset="0"/>
              </a:rPr>
              <a:t>Newly felled unseasoned trees are known as 'green'</a:t>
            </a:r>
          </a:p>
          <a:p>
            <a:pPr lvl="1"/>
            <a:r>
              <a:rPr lang="en-GB" dirty="0">
                <a:latin typeface="Arial" panose="020B0604020202020204" pitchFamily="34" charset="0"/>
                <a:cs typeface="Arial" panose="020B0604020202020204" pitchFamily="34" charset="0"/>
              </a:rPr>
              <a:t>Green timber is very wet, with more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than 50% moisture content</a:t>
            </a:r>
          </a:p>
          <a:p>
            <a:pPr lvl="1"/>
            <a:r>
              <a:rPr lang="en-GB" dirty="0">
                <a:latin typeface="Arial" panose="020B0604020202020204" pitchFamily="34" charset="0"/>
                <a:cs typeface="Arial" panose="020B0604020202020204" pitchFamily="34" charset="0"/>
              </a:rPr>
              <a:t>Green timber can be more difficult to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work with for interior applications</a:t>
            </a:r>
          </a:p>
          <a:p>
            <a:pPr lvl="1"/>
            <a:r>
              <a:rPr lang="en-GB" dirty="0">
                <a:latin typeface="Arial" panose="020B0604020202020204" pitchFamily="34" charset="0"/>
                <a:cs typeface="Arial" panose="020B0604020202020204" pitchFamily="34" charset="0"/>
              </a:rPr>
              <a:t>Timber for exterior applications should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have a moisture content of less than 20%</a:t>
            </a:r>
          </a:p>
          <a:p>
            <a:pPr lvl="1"/>
            <a:r>
              <a:rPr lang="en-GB" dirty="0">
                <a:latin typeface="Arial" panose="020B0604020202020204" pitchFamily="34" charset="0"/>
                <a:cs typeface="Arial" panose="020B0604020202020204" pitchFamily="34" charset="0"/>
              </a:rPr>
              <a:t>Timber for domestic furniture should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have a moisture content of less than 10%</a:t>
            </a:r>
          </a:p>
          <a:p>
            <a:r>
              <a:rPr lang="en-GB" dirty="0">
                <a:latin typeface="Arial" panose="020B0604020202020204" pitchFamily="34" charset="0"/>
                <a:cs typeface="Arial" panose="020B0604020202020204" pitchFamily="34" charset="0"/>
              </a:rPr>
              <a:t>Why is it necessary to remove the moisture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from timber?</a:t>
            </a:r>
          </a:p>
        </p:txBody>
      </p:sp>
      <p:sp>
        <p:nvSpPr>
          <p:cNvPr id="2" name="Text Placeholder 1"/>
          <p:cNvSpPr txBox="1">
            <a:spLocks noGrp="1"/>
          </p:cNvSpPr>
          <p:nvPr>
            <p:ph type="body" sz="quarter" idx="13"/>
          </p:nvPr>
        </p:nvSpPr>
        <p:spPr/>
        <p:txBody>
          <a:bodyPr lIns="0">
            <a:noAutofit/>
          </a:bodyPr>
          <a:lstStyle/>
          <a:p>
            <a:r>
              <a:rPr lang="en-US" dirty="0">
                <a:latin typeface="Arial" panose="020B0604020202020204" pitchFamily="34" charset="0"/>
                <a:cs typeface="Arial" panose="020B0604020202020204" pitchFamily="34" charset="0"/>
              </a:rPr>
              <a:t>Green timber</a:t>
            </a:r>
          </a:p>
        </p:txBody>
      </p:sp>
    </p:spTree>
    <p:extLst>
      <p:ext uri="{BB962C8B-B14F-4D97-AF65-F5344CB8AC3E}">
        <p14:creationId xmlns:p14="http://schemas.microsoft.com/office/powerpoint/2010/main" val="17818145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2217</TotalTime>
  <Words>711</Words>
  <Application>Microsoft Office PowerPoint</Application>
  <PresentationFormat>On-screen Show (4:3)</PresentationFormat>
  <Paragraphs>129</Paragraphs>
  <Slides>24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Museo 100</vt:lpstr>
      <vt:lpstr>Calibri</vt:lpstr>
      <vt:lpstr>Museo900-Regular</vt:lpstr>
      <vt:lpstr>Museo 900</vt:lpstr>
      <vt:lpstr>Microsoft YaHei</vt:lpstr>
      <vt:lpstr>Arial</vt:lpstr>
      <vt:lpstr>Museo 500</vt:lpstr>
      <vt:lpstr>Museo 700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 Heathcote</cp:lastModifiedBy>
  <cp:revision>98</cp:revision>
  <dcterms:created xsi:type="dcterms:W3CDTF">2016-10-24T15:18:36Z</dcterms:created>
  <dcterms:modified xsi:type="dcterms:W3CDTF">2017-05-22T07:39:35Z</dcterms:modified>
</cp:coreProperties>
</file>