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75" r:id="rId5"/>
    <p:sldId id="273" r:id="rId6"/>
    <p:sldId id="259" r:id="rId7"/>
    <p:sldId id="260" r:id="rId8"/>
    <p:sldId id="261" r:id="rId9"/>
    <p:sldId id="262" r:id="rId10"/>
    <p:sldId id="263" r:id="rId11"/>
    <p:sldId id="264" r:id="rId12"/>
    <p:sldId id="274" r:id="rId13"/>
    <p:sldId id="265" r:id="rId14"/>
    <p:sldId id="266" r:id="rId15"/>
    <p:sldId id="267" r:id="rId16"/>
    <p:sldId id="268" r:id="rId17"/>
    <p:sldId id="269" r:id="rId18"/>
    <p:sldId id="270" r:id="rId19"/>
    <p:sldId id="271" r:id="rId20"/>
    <p:sldId id="272" r:id="rId21"/>
  </p:sldIdLst>
  <p:sldSz cx="9144000" cy="6858000" type="screen4x3"/>
  <p:notesSz cx="6858000" cy="9144000"/>
  <p:embeddedFontLst>
    <p:embeddedFont>
      <p:font typeface="Museo 100" panose="02000000000000000000" pitchFamily="2" charset="0"/>
      <p:regular r:id="rId24"/>
    </p:embeddedFont>
    <p:embeddedFont>
      <p:font typeface="Calibri" panose="020F0502020204030204" pitchFamily="34" charset="0"/>
      <p:regular r:id="rId25"/>
      <p:bold r:id="rId26"/>
      <p:italic r:id="rId27"/>
      <p:boldItalic r:id="rId28"/>
    </p:embeddedFont>
    <p:embeddedFont>
      <p:font typeface="Museo900-Regular" panose="02000000000000000000" pitchFamily="2" charset="0"/>
      <p:bold r:id="rId29"/>
    </p:embeddedFont>
    <p:embeddedFont>
      <p:font typeface="Museo 900" panose="02000000000000000000" pitchFamily="2" charset="0"/>
      <p:bold r:id="rId30"/>
    </p:embeddedFont>
    <p:embeddedFont>
      <p:font typeface="Microsoft YaHei" panose="020B0503020204020204" pitchFamily="34" charset="-122"/>
      <p:regular r:id="rId31"/>
      <p:bold r:id="rId32"/>
    </p:embeddedFont>
    <p:embeddedFont>
      <p:font typeface="Museo 500" panose="02000000000000000000" pitchFamily="2" charset="0"/>
      <p:regular r:id="rId33"/>
    </p:embeddedFont>
    <p:embeddedFont>
      <p:font typeface="Museo 700" panose="02000000000000000000" pitchFamily="2"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58E"/>
    <a:srgbClr val="EEEDE8"/>
    <a:srgbClr val="633F31"/>
    <a:srgbClr val="100E0F"/>
    <a:srgbClr val="F7F6F2"/>
    <a:srgbClr val="E8D8B6"/>
    <a:srgbClr val="DDB56D"/>
    <a:srgbClr val="F6EFE5"/>
    <a:srgbClr val="D1D5D4"/>
    <a:srgbClr val="B12C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p:cViewPr varScale="1">
        <p:scale>
          <a:sx n="97" d="100"/>
          <a:sy n="97" d="100"/>
        </p:scale>
        <p:origin x="148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1830"/>
    </p:cViewPr>
  </p:sorterViewPr>
  <p:notesViewPr>
    <p:cSldViewPr snapToGrid="0">
      <p:cViewPr varScale="1">
        <p:scale>
          <a:sx n="81" d="100"/>
          <a:sy n="81"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D6A2D-C87C-484F-81D7-EAB3E47B5DB2}" type="datetimeFigureOut">
              <a:rPr lang="en-GB" smtClean="0"/>
              <a:t>22/05/2017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52DC8-BEC1-4F5C-8789-499977283208}" type="slidenum">
              <a:rPr lang="en-GB" smtClean="0"/>
              <a:t>‹#›</a:t>
            </a:fld>
            <a:endParaRPr lang="en-GB" dirty="0"/>
          </a:p>
        </p:txBody>
      </p:sp>
    </p:spTree>
    <p:extLst>
      <p:ext uri="{BB962C8B-B14F-4D97-AF65-F5344CB8AC3E}">
        <p14:creationId xmlns:p14="http://schemas.microsoft.com/office/powerpoint/2010/main" val="2745796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688A-C5CF-40A1-B213-B09CD0E8CF54}" type="datetimeFigureOut">
              <a:rPr lang="en-GB" smtClean="0"/>
              <a:t>22/05/2017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76CDD-4C12-44FE-B335-4F00A83382A3}" type="slidenum">
              <a:rPr lang="en-GB" smtClean="0"/>
              <a:t>‹#›</a:t>
            </a:fld>
            <a:endParaRPr lang="en-GB" dirty="0"/>
          </a:p>
        </p:txBody>
      </p:sp>
    </p:spTree>
    <p:extLst>
      <p:ext uri="{BB962C8B-B14F-4D97-AF65-F5344CB8AC3E}">
        <p14:creationId xmlns:p14="http://schemas.microsoft.com/office/powerpoint/2010/main" val="311611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9D58E"/>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E9D58E"/>
            </a:solidFill>
            <a:miter lim="800000"/>
          </a:ln>
        </p:spPr>
        <p:txBody>
          <a:bodyPr vert="horz" lIns="0" tIns="0" rIns="0" bIns="0" anchor="ctr" anchorCtr="0"/>
          <a:lstStyle>
            <a:lvl1pPr marL="0" indent="0" algn="ctr">
              <a:buNone/>
              <a:defRPr lang="en-US" sz="4500" b="1" kern="1200" dirty="0" smtClean="0">
                <a:solidFill>
                  <a:srgbClr val="E9D58E"/>
                </a:solidFill>
                <a:latin typeface="Arial"/>
                <a:ea typeface="+mn-ea"/>
                <a:cs typeface="Arial"/>
              </a:defRPr>
            </a:lvl1pPr>
          </a:lstStyle>
          <a:p>
            <a:pPr lvl="0"/>
            <a:r>
              <a:rPr lang="en-US" dirty="0"/>
              <a:t>1</a:t>
            </a:r>
          </a:p>
        </p:txBody>
      </p:sp>
    </p:spTree>
    <p:extLst>
      <p:ext uri="{BB962C8B-B14F-4D97-AF65-F5344CB8AC3E}">
        <p14:creationId xmlns:p14="http://schemas.microsoft.com/office/powerpoint/2010/main" val="409469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9D58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2259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68815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12C1E"/>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49656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B12C1E"/>
                </a:solidFill>
                <a:latin typeface="Arial"/>
                <a:cs typeface="Arial"/>
              </a:defRPr>
            </a:lvl2pPr>
            <a:lvl3pPr marL="723900" indent="-279400">
              <a:lnSpc>
                <a:spcPct val="100000"/>
              </a:lnSpc>
              <a:buFont typeface="Arial"/>
              <a:buChar char="•"/>
              <a:defRPr lang="en-US" sz="2000" kern="1200" baseline="0" dirty="0" smtClean="0">
                <a:solidFill>
                  <a:srgbClr val="DDB56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Working with timber based materials and fixings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91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Working with timber based materials and fixings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206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Working with timber based materials and fixings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35457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Working with timber based materials and fixings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408441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Working with timber based materials and fixings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3166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556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2</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768600" cy="2201863"/>
          </a:xfrm>
        </p:spPr>
        <p:txBody>
          <a:bodyPr/>
          <a:lstStyle/>
          <a:p>
            <a:r>
              <a:rPr lang="en-GB" dirty="0">
                <a:latin typeface="Museo 900" panose="02000000000000000000" pitchFamily="2" charset="0"/>
              </a:rPr>
              <a:t>Working with timber based materials and fixings</a:t>
            </a:r>
            <a:endParaRPr lang="en-US" sz="2000" dirty="0">
              <a:latin typeface="Museo 100" panose="02000000000000000000" pitchFamily="50" charset="0"/>
            </a:endParaRPr>
          </a:p>
          <a:p>
            <a:r>
              <a:rPr lang="en-US" sz="2000" dirty="0">
                <a:latin typeface="Museo 100" panose="02000000000000000000" pitchFamily="50" charset="0"/>
              </a:rPr>
              <a:t>Unit 5B</a:t>
            </a:r>
          </a:p>
          <a:p>
            <a:pPr lvl="1">
              <a:spcBef>
                <a:spcPts val="0"/>
              </a:spcBef>
            </a:pPr>
            <a:r>
              <a:rPr lang="en-US" sz="2000" dirty="0">
                <a:latin typeface="Museo 100" panose="02000000000000000000" pitchFamily="50" charset="0"/>
              </a:rPr>
              <a:t>Timber based materials</a:t>
            </a:r>
          </a:p>
        </p:txBody>
      </p:sp>
    </p:spTree>
    <p:extLst>
      <p:ext uri="{BB962C8B-B14F-4D97-AF65-F5344CB8AC3E}">
        <p14:creationId xmlns:p14="http://schemas.microsoft.com/office/powerpoint/2010/main" val="1196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Knock-down fittings</a:t>
            </a:r>
          </a:p>
        </p:txBody>
      </p:sp>
      <p:sp>
        <p:nvSpPr>
          <p:cNvPr id="3" name="Text Placeholder 2"/>
          <p:cNvSpPr>
            <a:spLocks noGrp="1"/>
          </p:cNvSpPr>
          <p:nvPr>
            <p:ph type="body" sz="quarter" idx="14"/>
          </p:nvPr>
        </p:nvSpPr>
        <p:spPr>
          <a:xfrm>
            <a:off x="724280" y="1704179"/>
            <a:ext cx="7816470" cy="3453607"/>
          </a:xfrm>
        </p:spPr>
        <p:txBody>
          <a:bodyPr/>
          <a:lstStyle/>
          <a:p>
            <a:r>
              <a:rPr lang="en-GB" dirty="0">
                <a:latin typeface="Arial" panose="020B0604020202020204" pitchFamily="34" charset="0"/>
                <a:cs typeface="Arial" panose="020B0604020202020204" pitchFamily="34" charset="0"/>
              </a:rPr>
              <a:t>Knock down fittings (KDF) are often used for self-assembly furniture and kitchen carcasses</a:t>
            </a:r>
          </a:p>
          <a:p>
            <a:pPr lvl="1"/>
            <a:r>
              <a:rPr lang="en-GB" dirty="0">
                <a:latin typeface="Arial" panose="020B0604020202020204" pitchFamily="34" charset="0"/>
                <a:ea typeface="Microsoft YaHei" pitchFamily="2"/>
                <a:cs typeface="Arial" panose="020B0604020202020204" pitchFamily="34" charset="0"/>
              </a:rPr>
              <a:t>Why do many people favour flat-pack furniture over ready assembled pieces?</a:t>
            </a:r>
          </a:p>
          <a:p>
            <a:pPr lvl="1"/>
            <a:r>
              <a:rPr lang="en-GB" dirty="0">
                <a:latin typeface="Arial" panose="020B0604020202020204" pitchFamily="34" charset="0"/>
                <a:ea typeface="Microsoft YaHei" pitchFamily="2"/>
                <a:cs typeface="Arial" panose="020B0604020202020204" pitchFamily="34" charset="0"/>
              </a:rPr>
              <a:t>What tools may be required to assemble flat-pack furniture?</a:t>
            </a:r>
          </a:p>
          <a:p>
            <a:pPr lvl="1"/>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909580" y="5877384"/>
            <a:ext cx="281252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Connecting or block fitting</a:t>
            </a:r>
          </a:p>
        </p:txBody>
      </p:sp>
      <p:pic>
        <p:nvPicPr>
          <p:cNvPr id="7" name="Picture 2" descr="C:\Users\desig\AppData\Roaming\PixelMetrics\CaptureWiz\Temp\1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3310" y="4039738"/>
            <a:ext cx="7290881" cy="1698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60719" y="5877384"/>
            <a:ext cx="193668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Cross dowel fitting</a:t>
            </a:r>
          </a:p>
        </p:txBody>
      </p:sp>
      <p:sp>
        <p:nvSpPr>
          <p:cNvPr id="12" name="TextBox 11"/>
          <p:cNvSpPr txBox="1"/>
          <p:nvPr/>
        </p:nvSpPr>
        <p:spPr>
          <a:xfrm>
            <a:off x="6645032" y="5839428"/>
            <a:ext cx="165858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Cam lock fitting</a:t>
            </a:r>
          </a:p>
        </p:txBody>
      </p:sp>
    </p:spTree>
    <p:extLst>
      <p:ext uri="{BB962C8B-B14F-4D97-AF65-F5344CB8AC3E}">
        <p14:creationId xmlns:p14="http://schemas.microsoft.com/office/powerpoint/2010/main" val="798317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Flat-pack furniture</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of </a:t>
            </a:r>
            <a:r>
              <a:rPr lang="en-GB" b="1" dirty="0"/>
              <a:t>Worksheet 2</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2342" y="3993099"/>
            <a:ext cx="6920345" cy="2059045"/>
          </a:xfrm>
          <a:prstGeom prst="rect">
            <a:avLst/>
          </a:prstGeom>
        </p:spPr>
      </p:pic>
    </p:spTree>
    <p:extLst>
      <p:ext uri="{BB962C8B-B14F-4D97-AF65-F5344CB8AC3E}">
        <p14:creationId xmlns:p14="http://schemas.microsoft.com/office/powerpoint/2010/main" val="2001747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flipV="1">
            <a:off x="3676296" y="4137229"/>
            <a:ext cx="3896392" cy="1537513"/>
          </a:xfrm>
          <a:prstGeom prst="rect">
            <a:avLst/>
          </a:prstGeom>
        </p:spPr>
      </p:pic>
      <p:sp>
        <p:nvSpPr>
          <p:cNvPr id="2" name="Text Placeholder 1"/>
          <p:cNvSpPr>
            <a:spLocks noGrp="1"/>
          </p:cNvSpPr>
          <p:nvPr>
            <p:ph type="body" sz="quarter" idx="13"/>
          </p:nvPr>
        </p:nvSpPr>
        <p:spPr/>
        <p:txBody>
          <a:bodyPr/>
          <a:lstStyle/>
          <a:p>
            <a:r>
              <a:rPr lang="en-GB" dirty="0"/>
              <a:t>Specialist tools and equipment</a:t>
            </a:r>
          </a:p>
        </p:txBody>
      </p:sp>
      <p:sp>
        <p:nvSpPr>
          <p:cNvPr id="3" name="Text Placeholder 2"/>
          <p:cNvSpPr>
            <a:spLocks noGrp="1"/>
          </p:cNvSpPr>
          <p:nvPr>
            <p:ph type="body" sz="quarter" idx="14"/>
          </p:nvPr>
        </p:nvSpPr>
        <p:spPr/>
        <p:txBody>
          <a:bodyPr/>
          <a:lstStyle/>
          <a:p>
            <a:r>
              <a:rPr lang="en-GB" dirty="0"/>
              <a:t>Specialist hand tools can be used to accurately remove and shape wood</a:t>
            </a:r>
          </a:p>
          <a:p>
            <a:pPr lvl="1"/>
            <a:r>
              <a:rPr lang="en-GB" dirty="0"/>
              <a:t>How many are you familiar with?</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801184" y="3158535"/>
            <a:ext cx="628137" cy="2674577"/>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463844" y="3625402"/>
            <a:ext cx="3011268" cy="1743524"/>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50140" y="2991530"/>
            <a:ext cx="816058" cy="2750311"/>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388523" y="4070437"/>
            <a:ext cx="2847850" cy="697723"/>
          </a:xfrm>
          <a:prstGeom prst="rect">
            <a:avLst/>
          </a:prstGeom>
        </p:spPr>
      </p:pic>
    </p:spTree>
    <p:extLst>
      <p:ext uri="{BB962C8B-B14F-4D97-AF65-F5344CB8AC3E}">
        <p14:creationId xmlns:p14="http://schemas.microsoft.com/office/powerpoint/2010/main" val="360660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dirty="0">
                <a:solidFill>
                  <a:srgbClr val="000000"/>
                </a:solidFill>
                <a:latin typeface="Arial" panose="020B0604020202020204" pitchFamily="34" charset="0"/>
                <a:ea typeface="Microsoft YaHei" pitchFamily="2"/>
                <a:cs typeface="Arial" panose="020B0604020202020204" pitchFamily="34" charset="0"/>
              </a:rPr>
              <a:t>Wasting and abrading</a:t>
            </a:r>
          </a:p>
          <a:p>
            <a:endParaRPr lang="en-GB"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4"/>
          </p:nvPr>
        </p:nvSpPr>
        <p:spPr>
          <a:xfrm>
            <a:off x="724280" y="1704179"/>
            <a:ext cx="7797230" cy="4290221"/>
          </a:xfrm>
        </p:spPr>
        <p:txBody>
          <a:bodyPr/>
          <a:lstStyle/>
          <a:p>
            <a:r>
              <a:rPr lang="en-GB" sz="2800" dirty="0">
                <a:solidFill>
                  <a:srgbClr val="000000"/>
                </a:solidFill>
                <a:latin typeface="Arial" panose="020B0604020202020204" pitchFamily="34" charset="0"/>
                <a:ea typeface="Microsoft YaHei" pitchFamily="2"/>
                <a:cs typeface="Arial" panose="020B0604020202020204" pitchFamily="34" charset="0"/>
              </a:rPr>
              <a:t>Specialist tools include:</a:t>
            </a:r>
          </a:p>
          <a:p>
            <a:pPr lvl="1"/>
            <a:r>
              <a:rPr lang="en-GB" dirty="0">
                <a:latin typeface="Arial" panose="020B0604020202020204" pitchFamily="34" charset="0"/>
                <a:cs typeface="Arial" panose="020B0604020202020204" pitchFamily="34" charset="0"/>
              </a:rPr>
              <a:t>Planes, chisels, saws, surforms and rasps</a:t>
            </a:r>
          </a:p>
          <a:p>
            <a:pPr lvl="1"/>
            <a:r>
              <a:rPr lang="en-GB" dirty="0">
                <a:latin typeface="Arial" panose="020B0604020202020204" pitchFamily="34" charset="0"/>
                <a:cs typeface="Arial" panose="020B0604020202020204" pitchFamily="34" charset="0"/>
              </a:rPr>
              <a:t>Abrasive paper and sanding tools are also used to prepare a surface for finishing</a:t>
            </a:r>
          </a:p>
          <a:p>
            <a:pPr lvl="1"/>
            <a:r>
              <a:rPr lang="en-GB" dirty="0">
                <a:latin typeface="Arial" panose="020B0604020202020204" pitchFamily="34" charset="0"/>
                <a:cs typeface="Arial" panose="020B0604020202020204" pitchFamily="34" charset="0"/>
              </a:rPr>
              <a:t>The phrase '</a:t>
            </a:r>
            <a:r>
              <a:rPr lang="en-GB" i="1" dirty="0">
                <a:latin typeface="Arial" panose="020B0604020202020204" pitchFamily="34" charset="0"/>
                <a:cs typeface="Arial" panose="020B0604020202020204" pitchFamily="34" charset="0"/>
              </a:rPr>
              <a:t>measure twice cut once</a:t>
            </a:r>
            <a:r>
              <a:rPr lang="en-GB" dirty="0">
                <a:latin typeface="Arial" panose="020B0604020202020204" pitchFamily="34" charset="0"/>
                <a:cs typeface="Arial" panose="020B0604020202020204" pitchFamily="34" charset="0"/>
              </a:rPr>
              <a:t>' is often used by crafts people.  What do you think this means?</a:t>
            </a:r>
          </a:p>
          <a:p>
            <a:pPr lvl="1"/>
            <a:r>
              <a:rPr lang="en-GB" dirty="0">
                <a:latin typeface="Arial" panose="020B0604020202020204" pitchFamily="34" charset="0"/>
                <a:ea typeface="Microsoft YaHei" pitchFamily="2"/>
                <a:cs typeface="Arial" panose="020B0604020202020204" pitchFamily="34" charset="0"/>
              </a:rPr>
              <a:t>If you had three grades of glass paper – 80 grit, 120 grit and 200 grit, which one would you use first, which one second and which one would you use last?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00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0E0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366488" y="647823"/>
            <a:ext cx="5777512" cy="6210177"/>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Wood turning</a:t>
            </a:r>
          </a:p>
        </p:txBody>
      </p:sp>
      <p:sp>
        <p:nvSpPr>
          <p:cNvPr id="3" name="Text Placeholder 2"/>
          <p:cNvSpPr>
            <a:spLocks noGrp="1"/>
          </p:cNvSpPr>
          <p:nvPr>
            <p:ph type="body" sz="quarter" idx="14"/>
          </p:nvPr>
        </p:nvSpPr>
        <p:spPr>
          <a:xfrm>
            <a:off x="724280" y="1704179"/>
            <a:ext cx="4983793" cy="3453607"/>
          </a:xfrm>
        </p:spPr>
        <p:txBody>
          <a:bodyPr/>
          <a:lstStyle/>
          <a:p>
            <a:r>
              <a:rPr lang="en-GB" dirty="0">
                <a:solidFill>
                  <a:schemeClr val="bg1"/>
                </a:solidFill>
              </a:rPr>
              <a:t>Lathes are used to 'turn' wood on a plate or between two points whilst it is shaped with tools</a:t>
            </a:r>
          </a:p>
          <a:p>
            <a:pPr lvl="1"/>
            <a:r>
              <a:rPr lang="en-GB" dirty="0">
                <a:solidFill>
                  <a:srgbClr val="E9D58E"/>
                </a:solidFill>
              </a:rPr>
              <a:t>The speed of the lathe is adjusted depending on the size of the wood being turned</a:t>
            </a:r>
          </a:p>
          <a:p>
            <a:pPr lvl="1"/>
            <a:r>
              <a:rPr lang="en-GB" dirty="0">
                <a:solidFill>
                  <a:srgbClr val="E9D58E"/>
                </a:solidFill>
              </a:rPr>
              <a:t>Why would it be wise to select</a:t>
            </a:r>
            <a:br>
              <a:rPr lang="en-GB" dirty="0">
                <a:solidFill>
                  <a:srgbClr val="E9D58E"/>
                </a:solidFill>
              </a:rPr>
            </a:br>
            <a:r>
              <a:rPr lang="en-GB" dirty="0">
                <a:solidFill>
                  <a:srgbClr val="E9D58E"/>
                </a:solidFill>
              </a:rPr>
              <a:t>a lower speed if turning a</a:t>
            </a:r>
            <a:br>
              <a:rPr lang="en-GB" dirty="0">
                <a:solidFill>
                  <a:srgbClr val="E9D58E"/>
                </a:solidFill>
              </a:rPr>
            </a:br>
            <a:r>
              <a:rPr lang="en-GB" dirty="0">
                <a:solidFill>
                  <a:srgbClr val="E9D58E"/>
                </a:solidFill>
              </a:rPr>
              <a:t>large bowl or dish?</a:t>
            </a:r>
          </a:p>
          <a:p>
            <a:pPr lvl="1"/>
            <a:r>
              <a:rPr lang="en-GB" dirty="0">
                <a:solidFill>
                  <a:srgbClr val="E9D58E"/>
                </a:solidFill>
              </a:rPr>
              <a:t>When might you require </a:t>
            </a:r>
            <a:br>
              <a:rPr lang="en-GB" dirty="0">
                <a:solidFill>
                  <a:srgbClr val="E9D58E"/>
                </a:solidFill>
              </a:rPr>
            </a:br>
            <a:r>
              <a:rPr lang="en-GB" dirty="0">
                <a:solidFill>
                  <a:srgbClr val="E9D58E"/>
                </a:solidFill>
              </a:rPr>
              <a:t>a higher speed setting?</a:t>
            </a:r>
          </a:p>
          <a:p>
            <a:endParaRPr lang="en-GB" dirty="0">
              <a:solidFill>
                <a:schemeClr val="bg1"/>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7668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Wood joints</a:t>
            </a:r>
          </a:p>
        </p:txBody>
      </p:sp>
      <p:sp>
        <p:nvSpPr>
          <p:cNvPr id="3" name="Text Placeholder 2"/>
          <p:cNvSpPr>
            <a:spLocks noGrp="1"/>
          </p:cNvSpPr>
          <p:nvPr>
            <p:ph type="body" sz="quarter" idx="14"/>
          </p:nvPr>
        </p:nvSpPr>
        <p:spPr>
          <a:xfrm>
            <a:off x="724279" y="1704179"/>
            <a:ext cx="7986087" cy="3453607"/>
          </a:xfrm>
        </p:spPr>
        <p:txBody>
          <a:bodyPr/>
          <a:lstStyle/>
          <a:p>
            <a:r>
              <a:rPr lang="en-GB" dirty="0"/>
              <a:t>Wood joints are widely used where a strong join </a:t>
            </a:r>
            <a:br>
              <a:rPr lang="en-GB" dirty="0"/>
            </a:br>
            <a:r>
              <a:rPr lang="en-GB" dirty="0"/>
              <a:t>is needed</a:t>
            </a:r>
          </a:p>
          <a:p>
            <a:pPr lvl="1"/>
            <a:r>
              <a:rPr lang="en-GB" dirty="0"/>
              <a:t>What are the advantages of using a dowelled joint over a simple butt joint?</a:t>
            </a:r>
          </a:p>
          <a:p>
            <a:pPr lvl="1"/>
            <a:r>
              <a:rPr lang="en-GB" dirty="0"/>
              <a:t>How could you protect work from marking when using clamps?</a:t>
            </a:r>
          </a:p>
          <a:p>
            <a:endParaRPr lang="en-GB" dirty="0"/>
          </a:p>
        </p:txBody>
      </p:sp>
      <p:pic>
        <p:nvPicPr>
          <p:cNvPr id="1026" name="Picture 2" descr="C:\Users\Rob\AppData\Roaming\PixelMetrics\CaptureWiz\Temp\1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71632" y="3899366"/>
            <a:ext cx="2091708" cy="22340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ob\AppData\Roaming\PixelMetrics\CaptureWiz\Temp\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94408" y="3889843"/>
            <a:ext cx="2182113" cy="2253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82684" y="4181275"/>
            <a:ext cx="1340191" cy="369332"/>
          </a:xfrm>
          <a:prstGeom prst="rect">
            <a:avLst/>
          </a:prstGeom>
          <a:noFill/>
        </p:spPr>
        <p:txBody>
          <a:bodyPr wrap="square" rtlCol="0">
            <a:spAutoFit/>
          </a:bodyPr>
          <a:lstStyle/>
          <a:p>
            <a:pPr algn="r"/>
            <a:r>
              <a:rPr lang="en-GB" dirty="0">
                <a:solidFill>
                  <a:srgbClr val="633F31"/>
                </a:solidFill>
                <a:latin typeface="Arial" panose="020B0604020202020204" pitchFamily="34" charset="0"/>
                <a:cs typeface="Arial" panose="020B0604020202020204" pitchFamily="34" charset="0"/>
              </a:rPr>
              <a:t>Butt joint</a:t>
            </a:r>
          </a:p>
        </p:txBody>
      </p:sp>
      <p:sp>
        <p:nvSpPr>
          <p:cNvPr id="11" name="TextBox 10"/>
          <p:cNvSpPr txBox="1"/>
          <p:nvPr/>
        </p:nvSpPr>
        <p:spPr>
          <a:xfrm>
            <a:off x="582322" y="4958889"/>
            <a:ext cx="1740554" cy="369332"/>
          </a:xfrm>
          <a:prstGeom prst="rect">
            <a:avLst/>
          </a:prstGeom>
          <a:noFill/>
        </p:spPr>
        <p:txBody>
          <a:bodyPr wrap="square" rtlCol="0">
            <a:spAutoFit/>
          </a:bodyPr>
          <a:lstStyle/>
          <a:p>
            <a:pPr algn="r"/>
            <a:r>
              <a:rPr lang="en-GB" dirty="0">
                <a:solidFill>
                  <a:srgbClr val="633F31"/>
                </a:solidFill>
                <a:latin typeface="Arial" panose="020B0604020202020204" pitchFamily="34" charset="0"/>
                <a:cs typeface="Arial" panose="020B0604020202020204" pitchFamily="34" charset="0"/>
              </a:rPr>
              <a:t>Dowelled joint</a:t>
            </a:r>
          </a:p>
        </p:txBody>
      </p:sp>
      <p:sp>
        <p:nvSpPr>
          <p:cNvPr id="12" name="TextBox 11"/>
          <p:cNvSpPr txBox="1"/>
          <p:nvPr/>
        </p:nvSpPr>
        <p:spPr>
          <a:xfrm>
            <a:off x="982684" y="5647046"/>
            <a:ext cx="1340191" cy="369332"/>
          </a:xfrm>
          <a:prstGeom prst="rect">
            <a:avLst/>
          </a:prstGeom>
          <a:noFill/>
        </p:spPr>
        <p:txBody>
          <a:bodyPr wrap="square" rtlCol="0">
            <a:spAutoFit/>
          </a:bodyPr>
          <a:lstStyle/>
          <a:p>
            <a:pPr algn="r"/>
            <a:r>
              <a:rPr lang="en-GB" dirty="0">
                <a:solidFill>
                  <a:srgbClr val="633F31"/>
                </a:solidFill>
                <a:latin typeface="Arial" panose="020B0604020202020204" pitchFamily="34" charset="0"/>
                <a:cs typeface="Arial" panose="020B0604020202020204" pitchFamily="34" charset="0"/>
              </a:rPr>
              <a:t>Mitre joint</a:t>
            </a:r>
          </a:p>
        </p:txBody>
      </p:sp>
      <p:sp>
        <p:nvSpPr>
          <p:cNvPr id="13" name="TextBox 12"/>
          <p:cNvSpPr txBox="1"/>
          <p:nvPr/>
        </p:nvSpPr>
        <p:spPr>
          <a:xfrm>
            <a:off x="6955341" y="5508546"/>
            <a:ext cx="1887001" cy="646331"/>
          </a:xfrm>
          <a:prstGeom prst="rect">
            <a:avLst/>
          </a:prstGeom>
          <a:noFill/>
        </p:spPr>
        <p:txBody>
          <a:bodyPr wrap="square" rtlCol="0">
            <a:spAutoFit/>
          </a:bodyPr>
          <a:lstStyle/>
          <a:p>
            <a:r>
              <a:rPr lang="en-GB" dirty="0">
                <a:solidFill>
                  <a:srgbClr val="633F31"/>
                </a:solidFill>
                <a:latin typeface="Arial" panose="020B0604020202020204" pitchFamily="34" charset="0"/>
                <a:cs typeface="Arial" panose="020B0604020202020204" pitchFamily="34" charset="0"/>
              </a:rPr>
              <a:t>Mortise and tenon joint</a:t>
            </a:r>
          </a:p>
        </p:txBody>
      </p:sp>
      <p:sp>
        <p:nvSpPr>
          <p:cNvPr id="14" name="TextBox 13"/>
          <p:cNvSpPr txBox="1"/>
          <p:nvPr/>
        </p:nvSpPr>
        <p:spPr>
          <a:xfrm>
            <a:off x="6955341" y="4077237"/>
            <a:ext cx="1340191" cy="646331"/>
          </a:xfrm>
          <a:prstGeom prst="rect">
            <a:avLst/>
          </a:prstGeom>
          <a:noFill/>
        </p:spPr>
        <p:txBody>
          <a:bodyPr wrap="square" rtlCol="0">
            <a:spAutoFit/>
          </a:bodyPr>
          <a:lstStyle/>
          <a:p>
            <a:r>
              <a:rPr lang="en-GB" dirty="0">
                <a:solidFill>
                  <a:srgbClr val="633F31"/>
                </a:solidFill>
                <a:latin typeface="Arial" panose="020B0604020202020204" pitchFamily="34" charset="0"/>
                <a:cs typeface="Arial" panose="020B0604020202020204" pitchFamily="34" charset="0"/>
              </a:rPr>
              <a:t>Housing joint</a:t>
            </a:r>
          </a:p>
        </p:txBody>
      </p:sp>
    </p:spTree>
    <p:extLst>
      <p:ext uri="{BB962C8B-B14F-4D97-AF65-F5344CB8AC3E}">
        <p14:creationId xmlns:p14="http://schemas.microsoft.com/office/powerpoint/2010/main" val="348808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b\AppData\Roaming\PixelMetrics\CaptureWiz\Temp\1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25273" y="4292148"/>
            <a:ext cx="5814485" cy="2006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Lamination</a:t>
            </a:r>
          </a:p>
        </p:txBody>
      </p:sp>
      <p:sp>
        <p:nvSpPr>
          <p:cNvPr id="3" name="Text Placeholder 2"/>
          <p:cNvSpPr>
            <a:spLocks noGrp="1"/>
          </p:cNvSpPr>
          <p:nvPr>
            <p:ph type="body" sz="quarter" idx="14"/>
          </p:nvPr>
        </p:nvSpPr>
        <p:spPr/>
        <p:txBody>
          <a:bodyPr/>
          <a:lstStyle/>
          <a:p>
            <a:r>
              <a:rPr lang="en-GB" dirty="0"/>
              <a:t>Laminating means layering. It is often used to create curved components</a:t>
            </a:r>
          </a:p>
          <a:p>
            <a:pPr lvl="1"/>
            <a:r>
              <a:rPr lang="en-GB" dirty="0"/>
              <a:t>Strips of timber are glued and placed over a jig or former</a:t>
            </a:r>
          </a:p>
          <a:p>
            <a:pPr lvl="1"/>
            <a:r>
              <a:rPr lang="en-GB" dirty="0"/>
              <a:t>Either clamps or a vacuum press are used to exert pressure on the lamination while the adhesive dries or cures</a:t>
            </a:r>
          </a:p>
          <a:p>
            <a:pPr lvl="1"/>
            <a:r>
              <a:rPr lang="en-GB" dirty="0"/>
              <a:t>Why is a laminated structure stronger than regular timber?</a:t>
            </a:r>
          </a:p>
          <a:p>
            <a:endParaRPr lang="en-GB" dirty="0"/>
          </a:p>
          <a:p>
            <a:endParaRPr lang="en-GB" dirty="0"/>
          </a:p>
        </p:txBody>
      </p:sp>
    </p:spTree>
    <p:extLst>
      <p:ext uri="{BB962C8B-B14F-4D97-AF65-F5344CB8AC3E}">
        <p14:creationId xmlns:p14="http://schemas.microsoft.com/office/powerpoint/2010/main" val="371655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01691" y="2525895"/>
            <a:ext cx="4742309" cy="3522004"/>
          </a:xfrm>
          <a:prstGeom prst="rect">
            <a:avLst/>
          </a:prstGeom>
        </p:spPr>
      </p:pic>
      <p:sp>
        <p:nvSpPr>
          <p:cNvPr id="2" name="Text Placeholder 1"/>
          <p:cNvSpPr>
            <a:spLocks noGrp="1"/>
          </p:cNvSpPr>
          <p:nvPr>
            <p:ph type="body" sz="quarter" idx="13"/>
          </p:nvPr>
        </p:nvSpPr>
        <p:spPr/>
        <p:txBody>
          <a:bodyPr/>
          <a:lstStyle/>
          <a:p>
            <a:r>
              <a:rPr lang="en-GB" dirty="0"/>
              <a:t>Bending</a:t>
            </a:r>
          </a:p>
        </p:txBody>
      </p:sp>
      <p:sp>
        <p:nvSpPr>
          <p:cNvPr id="3" name="Text Placeholder 2"/>
          <p:cNvSpPr>
            <a:spLocks noGrp="1"/>
          </p:cNvSpPr>
          <p:nvPr>
            <p:ph type="body" sz="quarter" idx="14"/>
          </p:nvPr>
        </p:nvSpPr>
        <p:spPr/>
        <p:txBody>
          <a:bodyPr/>
          <a:lstStyle/>
          <a:p>
            <a:r>
              <a:rPr lang="en-GB" dirty="0"/>
              <a:t>Solid wood can be bent into various shapes by increasing its moisture content</a:t>
            </a:r>
          </a:p>
          <a:p>
            <a:pPr lvl="1"/>
            <a:r>
              <a:rPr lang="en-GB" dirty="0"/>
              <a:t>Wood can be soaked in water </a:t>
            </a:r>
            <a:br>
              <a:rPr lang="en-GB" dirty="0"/>
            </a:br>
            <a:r>
              <a:rPr lang="en-GB" dirty="0"/>
              <a:t>to make it more malleable</a:t>
            </a:r>
          </a:p>
          <a:p>
            <a:pPr lvl="1"/>
            <a:r>
              <a:rPr lang="en-GB" dirty="0"/>
              <a:t>Using a hot steam box will </a:t>
            </a:r>
            <a:br>
              <a:rPr lang="en-GB" dirty="0"/>
            </a:br>
            <a:r>
              <a:rPr lang="en-GB" dirty="0"/>
              <a:t>speed up the process</a:t>
            </a:r>
          </a:p>
          <a:p>
            <a:pPr lvl="1"/>
            <a:r>
              <a:rPr lang="en-GB" dirty="0"/>
              <a:t>The pre-softened timber is</a:t>
            </a:r>
            <a:br>
              <a:rPr lang="en-GB" dirty="0"/>
            </a:br>
            <a:r>
              <a:rPr lang="en-GB" dirty="0"/>
              <a:t>forced around a former or jig</a:t>
            </a:r>
            <a:br>
              <a:rPr lang="en-GB" dirty="0"/>
            </a:br>
            <a:r>
              <a:rPr lang="en-GB" dirty="0"/>
              <a:t>using a strap</a:t>
            </a:r>
          </a:p>
          <a:p>
            <a:pPr lvl="1"/>
            <a:r>
              <a:rPr lang="en-GB" dirty="0"/>
              <a:t>It is then clamped and left to </a:t>
            </a:r>
            <a:br>
              <a:rPr lang="en-GB" dirty="0"/>
            </a:br>
            <a:r>
              <a:rPr lang="en-GB" dirty="0"/>
              <a:t>cool and dry out</a:t>
            </a:r>
          </a:p>
          <a:p>
            <a:endParaRPr lang="en-GB" dirty="0"/>
          </a:p>
        </p:txBody>
      </p:sp>
    </p:spTree>
    <p:extLst>
      <p:ext uri="{BB962C8B-B14F-4D97-AF65-F5344CB8AC3E}">
        <p14:creationId xmlns:p14="http://schemas.microsoft.com/office/powerpoint/2010/main" val="159252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49617" y="634482"/>
            <a:ext cx="4894383" cy="6223518"/>
          </a:xfrm>
          <a:prstGeom prst="rect">
            <a:avLst/>
          </a:prstGeom>
        </p:spPr>
      </p:pic>
      <p:sp>
        <p:nvSpPr>
          <p:cNvPr id="2" name="Text Placeholder 1"/>
          <p:cNvSpPr>
            <a:spLocks noGrp="1"/>
          </p:cNvSpPr>
          <p:nvPr>
            <p:ph type="body" sz="quarter" idx="13"/>
          </p:nvPr>
        </p:nvSpPr>
        <p:spPr/>
        <p:txBody>
          <a:bodyPr/>
          <a:lstStyle/>
          <a:p>
            <a:r>
              <a:rPr lang="en-GB" dirty="0"/>
              <a:t>Task 2</a:t>
            </a:r>
          </a:p>
        </p:txBody>
      </p:sp>
      <p:sp>
        <p:nvSpPr>
          <p:cNvPr id="3" name="Text Placeholder 2"/>
          <p:cNvSpPr>
            <a:spLocks noGrp="1"/>
          </p:cNvSpPr>
          <p:nvPr>
            <p:ph type="body" sz="quarter" idx="14"/>
          </p:nvPr>
        </p:nvSpPr>
        <p:spPr>
          <a:xfrm>
            <a:off x="724280" y="1704179"/>
            <a:ext cx="4076320" cy="3453607"/>
          </a:xfrm>
        </p:spPr>
        <p:txBody>
          <a:bodyPr/>
          <a:lstStyle/>
          <a:p>
            <a:r>
              <a:rPr lang="en-GB" dirty="0"/>
              <a:t>Complete </a:t>
            </a:r>
            <a:r>
              <a:rPr lang="en-GB" b="1" dirty="0"/>
              <a:t>Task 2</a:t>
            </a:r>
            <a:r>
              <a:rPr lang="en-GB" dirty="0"/>
              <a:t> of </a:t>
            </a:r>
            <a:r>
              <a:rPr lang="en-GB" b="1" dirty="0"/>
              <a:t>Worksheet 2</a:t>
            </a:r>
          </a:p>
          <a:p>
            <a:pPr lvl="1"/>
            <a:r>
              <a:rPr lang="en-GB" dirty="0"/>
              <a:t>You should be familiar with common drilling, sanding, cutting and joining techniques and tools</a:t>
            </a:r>
          </a:p>
        </p:txBody>
      </p:sp>
    </p:spTree>
    <p:extLst>
      <p:ext uri="{BB962C8B-B14F-4D97-AF65-F5344CB8AC3E}">
        <p14:creationId xmlns:p14="http://schemas.microsoft.com/office/powerpoint/2010/main" val="423336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Why are materials available in stock forms, </a:t>
            </a:r>
            <a:br>
              <a:rPr lang="en-GB" dirty="0"/>
            </a:br>
            <a:r>
              <a:rPr lang="en-GB" dirty="0"/>
              <a:t>types and sizes?</a:t>
            </a:r>
          </a:p>
          <a:p>
            <a:r>
              <a:rPr lang="en-GB" dirty="0"/>
              <a:t>For the chair below, state where the processes </a:t>
            </a:r>
            <a:br>
              <a:rPr lang="en-GB" dirty="0"/>
            </a:br>
            <a:r>
              <a:rPr lang="en-GB" dirty="0"/>
              <a:t>of forming, deforming, wasting and abrading </a:t>
            </a:r>
            <a:br>
              <a:rPr lang="en-GB" dirty="0"/>
            </a:br>
            <a:r>
              <a:rPr lang="en-GB" dirty="0"/>
              <a:t>would occur:</a:t>
            </a:r>
          </a:p>
          <a:p>
            <a:endParaRPr lang="en-GB" dirty="0"/>
          </a:p>
          <a:p>
            <a:pPr marL="0" indent="0">
              <a:buNone/>
            </a:pPr>
            <a:br>
              <a:rPr lang="en-GB" dirty="0"/>
            </a:br>
            <a:br>
              <a:rPr lang="en-GB" dirty="0"/>
            </a:br>
            <a:endParaRPr lang="en-GB" dirty="0"/>
          </a:p>
          <a:p>
            <a:pPr lvl="1"/>
            <a:r>
              <a:rPr lang="en-GB" dirty="0"/>
              <a:t>What appropriate tools would be used for these tasks?</a:t>
            </a:r>
          </a:p>
          <a:p>
            <a:endParaRPr lang="en-GB" dirty="0"/>
          </a:p>
          <a:p>
            <a:endParaRPr lang="en-GB" dirty="0"/>
          </a:p>
          <a:p>
            <a:endParaRPr lang="en-GB" dirty="0"/>
          </a:p>
          <a:p>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78939" y="3563773"/>
            <a:ext cx="1687913" cy="2279114"/>
          </a:xfrm>
          <a:prstGeom prst="rect">
            <a:avLst/>
          </a:prstGeom>
        </p:spPr>
      </p:pic>
    </p:spTree>
    <p:extLst>
      <p:ext uri="{BB962C8B-B14F-4D97-AF65-F5344CB8AC3E}">
        <p14:creationId xmlns:p14="http://schemas.microsoft.com/office/powerpoint/2010/main" val="269415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Objectives</a:t>
            </a:r>
          </a:p>
        </p:txBody>
      </p:sp>
      <p:sp>
        <p:nvSpPr>
          <p:cNvPr id="3" name="Text Placeholder 2"/>
          <p:cNvSpPr>
            <a:spLocks noGrp="1"/>
          </p:cNvSpPr>
          <p:nvPr>
            <p:ph type="body" sz="quarter" idx="14"/>
          </p:nvPr>
        </p:nvSpPr>
        <p:spPr>
          <a:xfrm>
            <a:off x="723600" y="1702800"/>
            <a:ext cx="7861300" cy="4478926"/>
          </a:xfrm>
        </p:spPr>
        <p:txBody>
          <a:bodyPr/>
          <a:lstStyle/>
          <a:p>
            <a:r>
              <a:rPr lang="en-GB" dirty="0"/>
              <a:t>Know and understand the commercial stock forms, types and sizes of timber based materials and components in order to calculate quantities</a:t>
            </a:r>
          </a:p>
          <a:p>
            <a:r>
              <a:rPr lang="en-GB" dirty="0"/>
              <a:t>Be aware of school based cutting, forming and processing techniques, tools and equipment</a:t>
            </a:r>
          </a:p>
        </p:txBody>
      </p:sp>
    </p:spTree>
    <p:extLst>
      <p:ext uri="{BB962C8B-B14F-4D97-AF65-F5344CB8AC3E}">
        <p14:creationId xmlns:p14="http://schemas.microsoft.com/office/powerpoint/2010/main" val="389751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55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6944"/>
            <a:ext cx="9144000" cy="6211056"/>
          </a:xfrm>
          <a:prstGeom prst="rect">
            <a:avLst/>
          </a:prstGeom>
        </p:spPr>
      </p:pic>
      <p:sp>
        <p:nvSpPr>
          <p:cNvPr id="4" name="Text Placeholder 3"/>
          <p:cNvSpPr>
            <a:spLocks noGrp="1"/>
          </p:cNvSpPr>
          <p:nvPr>
            <p:ph type="body" sz="quarter" idx="13"/>
          </p:nvPr>
        </p:nvSpPr>
        <p:spPr/>
        <p:txBody>
          <a:bodyPr/>
          <a:lstStyle/>
          <a:p>
            <a:r>
              <a:rPr lang="en-GB" dirty="0">
                <a:solidFill>
                  <a:schemeClr val="bg1"/>
                </a:solidFill>
              </a:rPr>
              <a:t>Working with timber</a:t>
            </a:r>
          </a:p>
        </p:txBody>
      </p:sp>
      <p:sp>
        <p:nvSpPr>
          <p:cNvPr id="5" name="Text Placeholder 4"/>
          <p:cNvSpPr>
            <a:spLocks noGrp="1"/>
          </p:cNvSpPr>
          <p:nvPr>
            <p:ph type="body" sz="quarter" idx="14"/>
          </p:nvPr>
        </p:nvSpPr>
        <p:spPr>
          <a:xfrm>
            <a:off x="724280" y="1704179"/>
            <a:ext cx="6914193" cy="3453607"/>
          </a:xfrm>
        </p:spPr>
        <p:txBody>
          <a:bodyPr/>
          <a:lstStyle/>
          <a:p>
            <a:pPr lvl="0"/>
            <a:r>
              <a:rPr lang="en-GB" dirty="0">
                <a:solidFill>
                  <a:schemeClr val="bg1"/>
                </a:solidFill>
              </a:rPr>
              <a:t>Timber and board materials are widely used in the school workshop</a:t>
            </a:r>
          </a:p>
          <a:p>
            <a:pPr lvl="1"/>
            <a:r>
              <a:rPr lang="en-GB" dirty="0">
                <a:solidFill>
                  <a:srgbClr val="E9D58E"/>
                </a:solidFill>
              </a:rPr>
              <a:t>They are readily available</a:t>
            </a:r>
          </a:p>
          <a:p>
            <a:pPr lvl="1"/>
            <a:r>
              <a:rPr lang="en-GB" dirty="0">
                <a:solidFill>
                  <a:srgbClr val="E9D58E"/>
                </a:solidFill>
              </a:rPr>
              <a:t>They can be cut and shaped using common tools and machines in the workshop</a:t>
            </a:r>
          </a:p>
          <a:p>
            <a:pPr lvl="1"/>
            <a:r>
              <a:rPr lang="en-GB" dirty="0">
                <a:solidFill>
                  <a:srgbClr val="E9D58E"/>
                </a:solidFill>
              </a:rPr>
              <a:t>They can be formed and bent using jigs and moulds</a:t>
            </a:r>
          </a:p>
          <a:p>
            <a:pPr lvl="1"/>
            <a:r>
              <a:rPr lang="en-GB" dirty="0">
                <a:solidFill>
                  <a:srgbClr val="E9D58E"/>
                </a:solidFill>
              </a:rPr>
              <a:t>They can be joined using a variety of joints and fixings</a:t>
            </a:r>
          </a:p>
          <a:p>
            <a:r>
              <a:rPr lang="en-GB" dirty="0">
                <a:solidFill>
                  <a:schemeClr val="bg1"/>
                </a:solidFill>
              </a:rPr>
              <a:t>What other factors do you think make timber based materials a popular choice for the school workshop?</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12604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02"/>
            <a:ext cx="9144000" cy="6208797"/>
          </a:xfrm>
          <a:prstGeom prst="rect">
            <a:avLst/>
          </a:prstGeom>
        </p:spPr>
      </p:pic>
      <p:sp>
        <p:nvSpPr>
          <p:cNvPr id="2" name="Text Placeholder 1"/>
          <p:cNvSpPr>
            <a:spLocks noGrp="1"/>
          </p:cNvSpPr>
          <p:nvPr>
            <p:ph type="body" sz="quarter" idx="13"/>
          </p:nvPr>
        </p:nvSpPr>
        <p:spPr>
          <a:xfrm>
            <a:off x="724280" y="906233"/>
            <a:ext cx="3764623" cy="670772"/>
          </a:xfrm>
        </p:spPr>
        <p:txBody>
          <a:bodyPr/>
          <a:lstStyle/>
          <a:p>
            <a:r>
              <a:rPr lang="en-GB" dirty="0">
                <a:solidFill>
                  <a:schemeClr val="bg1"/>
                </a:solidFill>
              </a:rPr>
              <a:t>PPE</a:t>
            </a:r>
          </a:p>
        </p:txBody>
      </p:sp>
      <p:sp>
        <p:nvSpPr>
          <p:cNvPr id="3" name="Text Placeholder 2"/>
          <p:cNvSpPr>
            <a:spLocks noGrp="1"/>
          </p:cNvSpPr>
          <p:nvPr>
            <p:ph type="body" sz="quarter" idx="14"/>
          </p:nvPr>
        </p:nvSpPr>
        <p:spPr>
          <a:xfrm>
            <a:off x="724280" y="1704179"/>
            <a:ext cx="3755356" cy="4327166"/>
          </a:xfrm>
        </p:spPr>
        <p:txBody>
          <a:bodyPr/>
          <a:lstStyle/>
          <a:p>
            <a:r>
              <a:rPr lang="en-GB" dirty="0">
                <a:solidFill>
                  <a:schemeClr val="bg1"/>
                </a:solidFill>
              </a:rPr>
              <a:t>What common Personal Protective Equipment is required in the workshop when using different tools, machinery, materials and products?</a:t>
            </a:r>
          </a:p>
          <a:p>
            <a:pPr lvl="1"/>
            <a:r>
              <a:rPr lang="en-GB" dirty="0">
                <a:solidFill>
                  <a:srgbClr val="E9D58E"/>
                </a:solidFill>
              </a:rPr>
              <a:t>What additional precautions might be  required?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59528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Timbers and components are commercially available</a:t>
            </a:r>
          </a:p>
          <a:p>
            <a:pPr lvl="1"/>
            <a:r>
              <a:rPr lang="en-GB" dirty="0"/>
              <a:t>Planks, boards and </a:t>
            </a:r>
            <a:br>
              <a:rPr lang="en-GB" dirty="0"/>
            </a:br>
            <a:r>
              <a:rPr lang="en-GB" dirty="0"/>
              <a:t>standard mouldings,</a:t>
            </a:r>
          </a:p>
          <a:p>
            <a:pPr lvl="1"/>
            <a:r>
              <a:rPr lang="en-GB" dirty="0"/>
              <a:t>Sold by length, width, </a:t>
            </a:r>
            <a:br>
              <a:rPr lang="en-GB" dirty="0"/>
            </a:br>
            <a:r>
              <a:rPr lang="en-GB" dirty="0"/>
              <a:t>thickness and diameter,</a:t>
            </a:r>
          </a:p>
          <a:p>
            <a:pPr lvl="1"/>
            <a:r>
              <a:rPr lang="en-GB" dirty="0"/>
              <a:t>Using standard components </a:t>
            </a:r>
            <a:br>
              <a:rPr lang="en-GB" dirty="0"/>
            </a:br>
            <a:r>
              <a:rPr lang="en-GB" dirty="0"/>
              <a:t>such as woodscrews, hinges </a:t>
            </a:r>
            <a:br>
              <a:rPr lang="en-GB" dirty="0"/>
            </a:br>
            <a:r>
              <a:rPr lang="en-GB" dirty="0"/>
              <a:t>or knock-down fittings</a:t>
            </a:r>
          </a:p>
          <a:p>
            <a:r>
              <a:rPr lang="en-GB" dirty="0"/>
              <a:t>What are the advantages of </a:t>
            </a:r>
            <a:br>
              <a:rPr lang="en-GB" dirty="0"/>
            </a:br>
            <a:r>
              <a:rPr lang="en-GB" dirty="0"/>
              <a:t>having stock forms, types </a:t>
            </a:r>
            <a:br>
              <a:rPr lang="en-GB" dirty="0"/>
            </a:br>
            <a:r>
              <a:rPr lang="en-GB" dirty="0"/>
              <a:t>and sizes of components?</a:t>
            </a:r>
          </a:p>
          <a:p>
            <a:endParaRPr lang="en-GB" dirty="0"/>
          </a:p>
        </p:txBody>
      </p:sp>
      <p:sp>
        <p:nvSpPr>
          <p:cNvPr id="2" name="Text Placeholder 1"/>
          <p:cNvSpPr>
            <a:spLocks noGrp="1"/>
          </p:cNvSpPr>
          <p:nvPr>
            <p:ph type="body" sz="quarter" idx="13"/>
          </p:nvPr>
        </p:nvSpPr>
        <p:spPr/>
        <p:txBody>
          <a:bodyPr/>
          <a:lstStyle/>
          <a:p>
            <a:r>
              <a:rPr lang="en-GB" dirty="0"/>
              <a:t>Stock forms, types and sizes</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71194" y="2502736"/>
            <a:ext cx="1185443" cy="3505158"/>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815935" y="3759687"/>
            <a:ext cx="3482153" cy="974552"/>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82965" y="2396706"/>
            <a:ext cx="1082848" cy="4461295"/>
          </a:xfrm>
          <a:prstGeom prst="rect">
            <a:avLst/>
          </a:prstGeom>
        </p:spPr>
      </p:pic>
    </p:spTree>
    <p:extLst>
      <p:ext uri="{BB962C8B-B14F-4D97-AF65-F5344CB8AC3E}">
        <p14:creationId xmlns:p14="http://schemas.microsoft.com/office/powerpoint/2010/main" val="312363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570833" y="2183975"/>
            <a:ext cx="6573167" cy="4674025"/>
          </a:xfrm>
          <a:prstGeom prst="rect">
            <a:avLst/>
          </a:prstGeom>
        </p:spPr>
      </p:pic>
      <p:sp>
        <p:nvSpPr>
          <p:cNvPr id="2" name="Text Placeholder 1"/>
          <p:cNvSpPr>
            <a:spLocks noGrp="1"/>
          </p:cNvSpPr>
          <p:nvPr>
            <p:ph type="body" sz="quarter" idx="13"/>
          </p:nvPr>
        </p:nvSpPr>
        <p:spPr/>
        <p:txBody>
          <a:bodyPr/>
          <a:lstStyle/>
          <a:p>
            <a:r>
              <a:rPr lang="en-GB" dirty="0"/>
              <a:t>Standardisation</a:t>
            </a:r>
          </a:p>
        </p:txBody>
      </p:sp>
      <p:sp>
        <p:nvSpPr>
          <p:cNvPr id="3" name="Text Placeholder 2"/>
          <p:cNvSpPr>
            <a:spLocks noGrp="1"/>
          </p:cNvSpPr>
          <p:nvPr>
            <p:ph type="body" sz="quarter" idx="14"/>
          </p:nvPr>
        </p:nvSpPr>
        <p:spPr>
          <a:xfrm>
            <a:off x="724280" y="1704179"/>
            <a:ext cx="7459138" cy="3453607"/>
          </a:xfrm>
        </p:spPr>
        <p:txBody>
          <a:bodyPr/>
          <a:lstStyle/>
          <a:p>
            <a:pPr lvl="0"/>
            <a:r>
              <a:rPr lang="en-GB" dirty="0"/>
              <a:t>Timber comes in a range of standardised sizes</a:t>
            </a:r>
          </a:p>
          <a:p>
            <a:pPr lvl="1"/>
            <a:r>
              <a:rPr lang="en-GB" dirty="0"/>
              <a:t>Initially standardised sizes were imperial</a:t>
            </a:r>
          </a:p>
          <a:p>
            <a:pPr lvl="1"/>
            <a:r>
              <a:rPr lang="en-GB" dirty="0"/>
              <a:t>The UK now works in the nearest </a:t>
            </a:r>
            <a:br>
              <a:rPr lang="en-GB" dirty="0"/>
            </a:br>
            <a:r>
              <a:rPr lang="en-GB" dirty="0"/>
              <a:t>metric sizes (millimetres 'mm') to the </a:t>
            </a:r>
            <a:br>
              <a:rPr lang="en-GB" dirty="0"/>
            </a:br>
            <a:r>
              <a:rPr lang="en-GB" dirty="0"/>
              <a:t>old standard imperial sizes</a:t>
            </a:r>
          </a:p>
          <a:p>
            <a:pPr lvl="1"/>
            <a:r>
              <a:rPr lang="en-GB" dirty="0"/>
              <a:t>Lists of standard sizes are </a:t>
            </a:r>
            <a:br>
              <a:rPr lang="en-GB" dirty="0"/>
            </a:br>
            <a:r>
              <a:rPr lang="en-GB" dirty="0"/>
              <a:t>widely available</a:t>
            </a:r>
          </a:p>
          <a:p>
            <a:r>
              <a:rPr lang="en-GB" dirty="0"/>
              <a:t>What problems could arise </a:t>
            </a:r>
            <a:br>
              <a:rPr lang="en-GB" dirty="0"/>
            </a:br>
            <a:r>
              <a:rPr lang="en-GB" dirty="0"/>
              <a:t>when building a house if the </a:t>
            </a:r>
            <a:br>
              <a:rPr lang="en-GB" dirty="0"/>
            </a:br>
            <a:r>
              <a:rPr lang="en-GB" dirty="0"/>
              <a:t>architect has not worked to </a:t>
            </a:r>
            <a:br>
              <a:rPr lang="en-GB" dirty="0"/>
            </a:br>
            <a:r>
              <a:rPr lang="en-GB" dirty="0"/>
              <a:t>standard sizing?</a:t>
            </a:r>
          </a:p>
          <a:p>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53516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5004" y="632215"/>
            <a:ext cx="6128996" cy="3983847"/>
          </a:xfrm>
          <a:prstGeom prst="rect">
            <a:avLst/>
          </a:prstGeom>
        </p:spPr>
      </p:pic>
      <p:sp>
        <p:nvSpPr>
          <p:cNvPr id="2" name="Text Placeholder 1"/>
          <p:cNvSpPr>
            <a:spLocks noGrp="1"/>
          </p:cNvSpPr>
          <p:nvPr>
            <p:ph type="body" sz="quarter" idx="13"/>
          </p:nvPr>
        </p:nvSpPr>
        <p:spPr/>
        <p:txBody>
          <a:bodyPr/>
          <a:lstStyle/>
          <a:p>
            <a:r>
              <a:rPr lang="en-GB" dirty="0"/>
              <a:t>PAR and rough sawn</a:t>
            </a:r>
          </a:p>
          <a:p>
            <a:endParaRPr lang="en-GB" dirty="0"/>
          </a:p>
        </p:txBody>
      </p:sp>
      <p:sp>
        <p:nvSpPr>
          <p:cNvPr id="3" name="Text Placeholder 2"/>
          <p:cNvSpPr>
            <a:spLocks noGrp="1"/>
          </p:cNvSpPr>
          <p:nvPr>
            <p:ph type="body" sz="quarter" idx="14"/>
          </p:nvPr>
        </p:nvSpPr>
        <p:spPr/>
        <p:txBody>
          <a:bodyPr/>
          <a:lstStyle/>
          <a:p>
            <a:pPr lvl="0"/>
            <a:r>
              <a:rPr lang="en-GB" dirty="0"/>
              <a:t>Planks and boards are </a:t>
            </a:r>
            <a:br>
              <a:rPr lang="en-GB" dirty="0"/>
            </a:br>
            <a:r>
              <a:rPr lang="en-GB" dirty="0"/>
              <a:t>stocked with different </a:t>
            </a:r>
            <a:br>
              <a:rPr lang="en-GB" dirty="0"/>
            </a:br>
            <a:r>
              <a:rPr lang="en-GB" dirty="0"/>
              <a:t>finishes: planed all round, </a:t>
            </a:r>
            <a:br>
              <a:rPr lang="en-GB" dirty="0"/>
            </a:br>
            <a:r>
              <a:rPr lang="en-GB" dirty="0"/>
              <a:t>and rough sawn</a:t>
            </a:r>
          </a:p>
          <a:p>
            <a:pPr lvl="1"/>
            <a:r>
              <a:rPr lang="en-GB" dirty="0"/>
              <a:t>If ordering PAR </a:t>
            </a:r>
            <a:br>
              <a:rPr lang="en-GB" dirty="0"/>
            </a:br>
            <a:r>
              <a:rPr lang="en-GB" dirty="0"/>
              <a:t>timber (planed all </a:t>
            </a:r>
            <a:br>
              <a:rPr lang="en-GB" dirty="0"/>
            </a:br>
            <a:r>
              <a:rPr lang="en-GB" dirty="0"/>
              <a:t>round), the standard </a:t>
            </a:r>
            <a:br>
              <a:rPr lang="en-GB" dirty="0"/>
            </a:br>
            <a:r>
              <a:rPr lang="en-GB" dirty="0"/>
              <a:t>size will be reduced</a:t>
            </a:r>
          </a:p>
          <a:p>
            <a:pPr lvl="1"/>
            <a:r>
              <a:rPr lang="en-GB" dirty="0"/>
              <a:t>This accounts for the material removed in planing</a:t>
            </a:r>
          </a:p>
          <a:p>
            <a:pPr lvl="1"/>
            <a:r>
              <a:rPr lang="en-GB" dirty="0"/>
              <a:t>Where might rough sawn timber be most suitable for?</a:t>
            </a:r>
          </a:p>
        </p:txBody>
      </p:sp>
    </p:spTree>
    <p:extLst>
      <p:ext uri="{BB962C8B-B14F-4D97-AF65-F5344CB8AC3E}">
        <p14:creationId xmlns:p14="http://schemas.microsoft.com/office/powerpoint/2010/main" val="2046949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DE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906233"/>
            <a:ext cx="9144000" cy="5951766"/>
          </a:xfrm>
          <a:prstGeom prst="rect">
            <a:avLst/>
          </a:prstGeom>
        </p:spPr>
      </p:pic>
      <p:sp>
        <p:nvSpPr>
          <p:cNvPr id="2" name="Text Placeholder 1"/>
          <p:cNvSpPr>
            <a:spLocks noGrp="1"/>
          </p:cNvSpPr>
          <p:nvPr>
            <p:ph type="body" sz="quarter" idx="13"/>
          </p:nvPr>
        </p:nvSpPr>
        <p:spPr/>
        <p:txBody>
          <a:bodyPr/>
          <a:lstStyle/>
          <a:p>
            <a:r>
              <a:rPr lang="en-GB" dirty="0"/>
              <a:t>Standard mouldings</a:t>
            </a:r>
          </a:p>
          <a:p>
            <a:endParaRPr lang="en-GB" dirty="0"/>
          </a:p>
        </p:txBody>
      </p:sp>
      <p:sp>
        <p:nvSpPr>
          <p:cNvPr id="3" name="Text Placeholder 2"/>
          <p:cNvSpPr>
            <a:spLocks noGrp="1"/>
          </p:cNvSpPr>
          <p:nvPr>
            <p:ph type="body" sz="quarter" idx="14"/>
          </p:nvPr>
        </p:nvSpPr>
        <p:spPr>
          <a:xfrm>
            <a:off x="724280" y="1704179"/>
            <a:ext cx="4455699" cy="3453607"/>
          </a:xfrm>
        </p:spPr>
        <p:txBody>
          <a:bodyPr/>
          <a:lstStyle/>
          <a:p>
            <a:pPr lvl="0"/>
            <a:r>
              <a:rPr lang="en-GB" dirty="0"/>
              <a:t>Mouldings are decorative timber components with a shaped profile</a:t>
            </a:r>
          </a:p>
          <a:p>
            <a:pPr lvl="1"/>
            <a:r>
              <a:rPr lang="en-GB" dirty="0">
                <a:solidFill>
                  <a:srgbClr val="E9D58E"/>
                </a:solidFill>
              </a:rPr>
              <a:t>Where in a house are mouldings commonly used?</a:t>
            </a:r>
          </a:p>
          <a:p>
            <a:r>
              <a:rPr lang="en-GB" dirty="0"/>
              <a:t>Mouldings can be made from natural timber or manufactured boards</a:t>
            </a:r>
          </a:p>
          <a:p>
            <a:pPr lvl="1"/>
            <a:r>
              <a:rPr lang="en-GB" dirty="0">
                <a:solidFill>
                  <a:srgbClr val="E9D58E"/>
                </a:solidFill>
              </a:rPr>
              <a:t>How are mouldings produced?</a:t>
            </a:r>
          </a:p>
          <a:p>
            <a:pPr lvl="1"/>
            <a:r>
              <a:rPr lang="en-GB" dirty="0">
                <a:solidFill>
                  <a:srgbClr val="E9D58E"/>
                </a:solidFill>
              </a:rPr>
              <a:t>How might they be pre-finished?</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57391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sig\AppData\Roaming\PixelMetrics\CaptureWiz\Temp\1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16590" y="4387609"/>
            <a:ext cx="1958154" cy="146938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Wood fixings and components</a:t>
            </a:r>
          </a:p>
        </p:txBody>
      </p:sp>
      <p:sp>
        <p:nvSpPr>
          <p:cNvPr id="3" name="Text Placeholder 2"/>
          <p:cNvSpPr>
            <a:spLocks noGrp="1"/>
          </p:cNvSpPr>
          <p:nvPr>
            <p:ph type="body" sz="quarter" idx="14"/>
          </p:nvPr>
        </p:nvSpPr>
        <p:spPr>
          <a:xfrm>
            <a:off x="724281" y="1704179"/>
            <a:ext cx="3949319" cy="3453607"/>
          </a:xfrm>
        </p:spPr>
        <p:txBody>
          <a:bodyPr/>
          <a:lstStyle/>
          <a:p>
            <a:r>
              <a:rPr lang="en-GB" dirty="0">
                <a:latin typeface="Arial" panose="020B0604020202020204" pitchFamily="34" charset="0"/>
                <a:cs typeface="Arial" panose="020B0604020202020204" pitchFamily="34" charset="0"/>
              </a:rPr>
              <a:t>Screws and nails</a:t>
            </a:r>
          </a:p>
          <a:p>
            <a:r>
              <a:rPr lang="en-GB" dirty="0">
                <a:latin typeface="Arial" panose="020B0604020202020204" pitchFamily="34" charset="0"/>
                <a:cs typeface="Arial" panose="020B0604020202020204" pitchFamily="34" charset="0"/>
              </a:rPr>
              <a:t>Dowel rods</a:t>
            </a:r>
          </a:p>
          <a:p>
            <a:r>
              <a:rPr lang="en-GB" dirty="0">
                <a:latin typeface="Arial" panose="020B0604020202020204" pitchFamily="34" charset="0"/>
                <a:cs typeface="Arial" panose="020B0604020202020204" pitchFamily="34" charset="0"/>
              </a:rPr>
              <a:t>Hinges</a:t>
            </a:r>
          </a:p>
          <a:p>
            <a:pPr lvl="1"/>
            <a:r>
              <a:rPr lang="en-GB" dirty="0">
                <a:latin typeface="Arial" panose="020B0604020202020204" pitchFamily="34" charset="0"/>
                <a:ea typeface="Microsoft YaHei" pitchFamily="2"/>
                <a:cs typeface="Arial" panose="020B0604020202020204" pitchFamily="34" charset="0"/>
              </a:rPr>
              <a:t>What are the advantages of 'countersinking' a screw?</a:t>
            </a:r>
          </a:p>
          <a:p>
            <a:pPr lvl="1"/>
            <a:r>
              <a:rPr lang="en-GB" dirty="0">
                <a:latin typeface="Arial" panose="020B0604020202020204" pitchFamily="34" charset="0"/>
                <a:ea typeface="Microsoft YaHei" pitchFamily="2"/>
                <a:cs typeface="Arial" panose="020B0604020202020204" pitchFamily="34" charset="0"/>
              </a:rPr>
              <a:t>If using nails to reinforce a timber joint, would you drive them in straight or at an angle and why?</a:t>
            </a:r>
          </a:p>
          <a:p>
            <a:pPr lvl="1"/>
            <a:endParaRPr lang="en-GB" dirty="0">
              <a:latin typeface="Arial" panose="020B0604020202020204" pitchFamily="34" charset="0"/>
              <a:cs typeface="Arial" panose="020B0604020202020204" pitchFamily="34" charset="0"/>
            </a:endParaRPr>
          </a:p>
        </p:txBody>
      </p:sp>
      <p:pic>
        <p:nvPicPr>
          <p:cNvPr id="6" name="Picture 4" descr="C:\Users\desig\AppData\Roaming\PixelMetrics\CaptureWiz\Temp\3.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2572" y="1789156"/>
            <a:ext cx="3548911" cy="243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5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2420</TotalTime>
  <Words>628</Words>
  <Application>Microsoft Office PowerPoint</Application>
  <PresentationFormat>On-screen Show (4:3)</PresentationFormat>
  <Paragraphs>103</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Museo 100</vt:lpstr>
      <vt:lpstr>Calibri</vt:lpstr>
      <vt:lpstr>Museo900-Regular</vt:lpstr>
      <vt:lpstr>Museo 900</vt:lpstr>
      <vt:lpstr>Microsoft YaHei</vt:lpstr>
      <vt:lpstr>Arial</vt:lpstr>
      <vt:lpstr>Museo 500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122</cp:revision>
  <dcterms:created xsi:type="dcterms:W3CDTF">2016-10-24T15:18:36Z</dcterms:created>
  <dcterms:modified xsi:type="dcterms:W3CDTF">2017-05-22T07:37:36Z</dcterms:modified>
</cp:coreProperties>
</file>