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2"/>
  </p:notesMasterIdLst>
  <p:handoutMasterIdLst>
    <p:handoutMasterId r:id="rId23"/>
  </p:handoutMasterIdLst>
  <p:sldIdLst>
    <p:sldId id="256" r:id="rId2"/>
    <p:sldId id="257" r:id="rId3"/>
    <p:sldId id="258" r:id="rId4"/>
    <p:sldId id="275" r:id="rId5"/>
    <p:sldId id="273" r:id="rId6"/>
    <p:sldId id="259" r:id="rId7"/>
    <p:sldId id="260" r:id="rId8"/>
    <p:sldId id="261" r:id="rId9"/>
    <p:sldId id="262" r:id="rId10"/>
    <p:sldId id="263" r:id="rId11"/>
    <p:sldId id="264" r:id="rId12"/>
    <p:sldId id="274" r:id="rId13"/>
    <p:sldId id="265" r:id="rId14"/>
    <p:sldId id="266" r:id="rId15"/>
    <p:sldId id="267" r:id="rId16"/>
    <p:sldId id="268" r:id="rId17"/>
    <p:sldId id="269" r:id="rId18"/>
    <p:sldId id="270" r:id="rId19"/>
    <p:sldId id="271" r:id="rId20"/>
    <p:sldId id="272" r:id="rId21"/>
  </p:sldIdLst>
  <p:sldSz cx="9144000" cy="6858000" type="screen4x3"/>
  <p:notesSz cx="6858000" cy="9144000"/>
  <p:embeddedFontLst>
    <p:embeddedFont>
      <p:font typeface="Museo 100" panose="02000000000000000000" pitchFamily="2" charset="0"/>
      <p:regular r:id="rId24"/>
    </p:embeddedFont>
    <p:embeddedFont>
      <p:font typeface="Calibri" panose="020F0502020204030204" pitchFamily="34" charset="0"/>
      <p:regular r:id="rId25"/>
      <p:bold r:id="rId26"/>
      <p:italic r:id="rId27"/>
      <p:boldItalic r:id="rId28"/>
    </p:embeddedFont>
    <p:embeddedFont>
      <p:font typeface="Museo900-Regular" panose="02000000000000000000" pitchFamily="2" charset="0"/>
      <p:bold r:id="rId29"/>
    </p:embeddedFont>
    <p:embeddedFont>
      <p:font typeface="Museo 900" panose="02000000000000000000" pitchFamily="2" charset="0"/>
      <p:bold r:id="rId30"/>
    </p:embeddedFont>
    <p:embeddedFont>
      <p:font typeface="Microsoft YaHei" panose="020B0503020204020204" pitchFamily="34" charset="-122"/>
      <p:regular r:id="rId31"/>
      <p:bold r:id="rId32"/>
    </p:embeddedFont>
    <p:embeddedFont>
      <p:font typeface="Museo 500" panose="02000000000000000000" pitchFamily="2" charset="0"/>
      <p:regular r:id="rId33"/>
    </p:embeddedFont>
    <p:embeddedFont>
      <p:font typeface="Museo 700" panose="02000000000000000000" pitchFamily="2" charset="0"/>
      <p:bold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D58E"/>
    <a:srgbClr val="EEEDE8"/>
    <a:srgbClr val="633F31"/>
    <a:srgbClr val="100E0F"/>
    <a:srgbClr val="F7F6F2"/>
    <a:srgbClr val="E8D8B6"/>
    <a:srgbClr val="DDB56D"/>
    <a:srgbClr val="F6EFE5"/>
    <a:srgbClr val="D1D5D4"/>
    <a:srgbClr val="B12C1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14" autoAdjust="0"/>
  </p:normalViewPr>
  <p:slideViewPr>
    <p:cSldViewPr snapToGrid="0">
      <p:cViewPr varScale="1">
        <p:scale>
          <a:sx n="97" d="100"/>
          <a:sy n="97" d="100"/>
        </p:scale>
        <p:origin x="1488" y="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40" d="100"/>
        <a:sy n="140" d="100"/>
      </p:scale>
      <p:origin x="0" y="-1830"/>
    </p:cViewPr>
  </p:sorterViewPr>
  <p:notesViewPr>
    <p:cSldViewPr snapToGrid="0">
      <p:cViewPr varScale="1">
        <p:scale>
          <a:sx n="81" d="100"/>
          <a:sy n="81" d="100"/>
        </p:scale>
        <p:origin x="3378"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font" Target="fonts/font5.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9BD6A2D-C87C-484F-81D7-EAB3E47B5DB2}" type="datetimeFigureOut">
              <a:rPr lang="en-GB" smtClean="0"/>
              <a:t>22/05/2017</a:t>
            </a:fld>
            <a:endParaRPr lang="en-GB"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CE52DC8-BEC1-4F5C-8789-499977283208}" type="slidenum">
              <a:rPr lang="en-GB" smtClean="0"/>
              <a:t>‹#›</a:t>
            </a:fld>
            <a:endParaRPr lang="en-GB" dirty="0"/>
          </a:p>
        </p:txBody>
      </p:sp>
    </p:spTree>
    <p:extLst>
      <p:ext uri="{BB962C8B-B14F-4D97-AF65-F5344CB8AC3E}">
        <p14:creationId xmlns:p14="http://schemas.microsoft.com/office/powerpoint/2010/main" val="27457964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EF688A-C5CF-40A1-B213-B09CD0E8CF54}" type="datetimeFigureOut">
              <a:rPr lang="en-GB" smtClean="0"/>
              <a:t>22/05/2017</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776CDD-4C12-44FE-B335-4F00A83382A3}" type="slidenum">
              <a:rPr lang="en-GB" smtClean="0"/>
              <a:t>‹#›</a:t>
            </a:fld>
            <a:endParaRPr lang="en-GB" dirty="0"/>
          </a:p>
        </p:txBody>
      </p:sp>
    </p:spTree>
    <p:extLst>
      <p:ext uri="{BB962C8B-B14F-4D97-AF65-F5344CB8AC3E}">
        <p14:creationId xmlns:p14="http://schemas.microsoft.com/office/powerpoint/2010/main" val="3116112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cxnSp>
        <p:nvCxnSpPr>
          <p:cNvPr id="14" name="Straight Connector 13"/>
          <p:cNvCxnSpPr/>
          <p:nvPr userDrawn="1"/>
        </p:nvCxnSpPr>
        <p:spPr>
          <a:xfrm>
            <a:off x="4559300" y="1905000"/>
            <a:ext cx="0" cy="2551766"/>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0" name="Text Placeholder 19"/>
          <p:cNvSpPr>
            <a:spLocks noGrp="1"/>
          </p:cNvSpPr>
          <p:nvPr>
            <p:ph type="body" sz="quarter" idx="10"/>
          </p:nvPr>
        </p:nvSpPr>
        <p:spPr>
          <a:xfrm>
            <a:off x="1803400" y="1841231"/>
            <a:ext cx="2527300" cy="2201863"/>
          </a:xfrm>
          <a:prstGeom prst="rect">
            <a:avLst/>
          </a:prstGeom>
        </p:spPr>
        <p:txBody>
          <a:bodyPr vert="horz" lIns="0"/>
          <a:lstStyle>
            <a:lvl1pPr marL="0" indent="0">
              <a:lnSpc>
                <a:spcPts val="4800"/>
              </a:lnSpc>
              <a:spcBef>
                <a:spcPts val="0"/>
              </a:spcBef>
              <a:buNone/>
              <a:defRPr sz="4500" b="1" kern="0" spc="-140">
                <a:solidFill>
                  <a:schemeClr val="bg1"/>
                </a:solidFill>
                <a:latin typeface="Arial"/>
                <a:cs typeface="Arial"/>
              </a:defRPr>
            </a:lvl1pPr>
            <a:lvl2pPr marL="0" indent="0">
              <a:lnSpc>
                <a:spcPts val="2500"/>
              </a:lnSpc>
              <a:spcBef>
                <a:spcPts val="0"/>
              </a:spcBef>
              <a:buNone/>
              <a:defRPr sz="2500" kern="0" spc="-140">
                <a:solidFill>
                  <a:schemeClr val="bg1"/>
                </a:solidFill>
                <a:latin typeface="Arial"/>
                <a:cs typeface="Arial"/>
              </a:defRPr>
            </a:lvl2pPr>
            <a:lvl3pPr marL="0" indent="0">
              <a:lnSpc>
                <a:spcPts val="4800"/>
              </a:lnSpc>
              <a:spcBef>
                <a:spcPts val="0"/>
              </a:spcBef>
              <a:buNone/>
              <a:defRPr sz="4500">
                <a:solidFill>
                  <a:schemeClr val="bg1"/>
                </a:solidFill>
                <a:latin typeface="Arial"/>
                <a:cs typeface="Arial"/>
              </a:defRPr>
            </a:lvl3pPr>
            <a:lvl4pPr marL="0" indent="0">
              <a:lnSpc>
                <a:spcPts val="2600"/>
              </a:lnSpc>
              <a:spcBef>
                <a:spcPts val="0"/>
              </a:spcBef>
              <a:buNone/>
              <a:defRPr sz="3000">
                <a:solidFill>
                  <a:srgbClr val="E9D58E"/>
                </a:solidFill>
                <a:latin typeface="Arial"/>
                <a:cs typeface="Arial"/>
              </a:defRPr>
            </a:lvl4pPr>
            <a:lvl5pPr marL="1828800" indent="0">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1" name="Text Placeholder 19"/>
          <p:cNvSpPr>
            <a:spLocks noGrp="1"/>
          </p:cNvSpPr>
          <p:nvPr>
            <p:ph type="body" sz="quarter" idx="11"/>
          </p:nvPr>
        </p:nvSpPr>
        <p:spPr>
          <a:xfrm>
            <a:off x="4800600" y="1841231"/>
            <a:ext cx="2768600" cy="2201863"/>
          </a:xfrm>
          <a:prstGeom prst="rect">
            <a:avLst/>
          </a:prstGeom>
        </p:spPr>
        <p:txBody>
          <a:bodyPr vert="horz" lIns="0"/>
          <a:lstStyle>
            <a:lvl1pPr marL="0" indent="0">
              <a:lnSpc>
                <a:spcPts val="2600"/>
              </a:lnSpc>
              <a:spcBef>
                <a:spcPts val="0"/>
              </a:spcBef>
              <a:buNone/>
              <a:defRPr sz="2600" b="1" kern="0" spc="-60">
                <a:solidFill>
                  <a:schemeClr val="bg1"/>
                </a:solidFill>
                <a:latin typeface="Arial"/>
                <a:cs typeface="Arial"/>
              </a:defRPr>
            </a:lvl1pPr>
            <a:lvl2pPr marL="0" indent="0">
              <a:lnSpc>
                <a:spcPts val="2000"/>
              </a:lnSpc>
              <a:spcBef>
                <a:spcPts val="500"/>
              </a:spcBef>
              <a:buNone/>
              <a:defRPr sz="1800">
                <a:solidFill>
                  <a:schemeClr val="bg1"/>
                </a:solidFill>
                <a:latin typeface="Arial"/>
                <a:cs typeface="Arial"/>
              </a:defRPr>
            </a:lvl2pPr>
            <a:lvl3pPr marL="0" indent="0">
              <a:buNone/>
              <a:defRPr sz="3000">
                <a:solidFill>
                  <a:srgbClr val="ECCC7B"/>
                </a:solidFill>
                <a:latin typeface="Arial"/>
                <a:cs typeface="Arial"/>
              </a:defRPr>
            </a:lvl3pPr>
            <a:lvl4pPr marL="1371600" indent="0">
              <a:buNone/>
              <a:defRPr/>
            </a:lvl4pPr>
            <a:lvl5pPr marL="1828800" indent="0">
              <a:buNone/>
              <a:defRPr/>
            </a:lvl5pPr>
          </a:lstStyle>
          <a:p>
            <a:pPr lvl="0"/>
            <a:r>
              <a:rPr lang="en-US" dirty="0"/>
              <a:t>Click to edit Master text styles</a:t>
            </a:r>
          </a:p>
          <a:p>
            <a:pPr lvl="1"/>
            <a:r>
              <a:rPr lang="en-US" dirty="0"/>
              <a:t>Second level</a:t>
            </a:r>
          </a:p>
        </p:txBody>
      </p:sp>
      <p:sp>
        <p:nvSpPr>
          <p:cNvPr id="24" name="Text Placeholder 23"/>
          <p:cNvSpPr>
            <a:spLocks noGrp="1"/>
          </p:cNvSpPr>
          <p:nvPr>
            <p:ph type="body" sz="quarter" idx="12" hasCustomPrompt="1"/>
          </p:nvPr>
        </p:nvSpPr>
        <p:spPr>
          <a:xfrm>
            <a:off x="1135884" y="4100382"/>
            <a:ext cx="972000" cy="972000"/>
          </a:xfrm>
          <a:prstGeom prst="rect">
            <a:avLst/>
          </a:prstGeom>
          <a:ln w="114300" cmpd="sng">
            <a:solidFill>
              <a:srgbClr val="E9D58E"/>
            </a:solidFill>
            <a:miter lim="800000"/>
          </a:ln>
        </p:spPr>
        <p:txBody>
          <a:bodyPr vert="horz" lIns="0" tIns="0" rIns="0" bIns="0" anchor="ctr" anchorCtr="0"/>
          <a:lstStyle>
            <a:lvl1pPr marL="0" indent="0" algn="ctr">
              <a:buNone/>
              <a:defRPr lang="en-US" sz="4500" b="1" kern="1200" dirty="0" smtClean="0">
                <a:solidFill>
                  <a:srgbClr val="E9D58E"/>
                </a:solidFill>
                <a:latin typeface="Arial"/>
                <a:ea typeface="+mn-ea"/>
                <a:cs typeface="Arial"/>
              </a:defRPr>
            </a:lvl1pPr>
          </a:lstStyle>
          <a:p>
            <a:pPr lvl="0"/>
            <a:r>
              <a:rPr lang="en-US" dirty="0"/>
              <a:t>1</a:t>
            </a:r>
          </a:p>
        </p:txBody>
      </p:sp>
    </p:spTree>
    <p:extLst>
      <p:ext uri="{BB962C8B-B14F-4D97-AF65-F5344CB8AC3E}">
        <p14:creationId xmlns:p14="http://schemas.microsoft.com/office/powerpoint/2010/main" val="4094693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E9D58E"/>
        </a:solidFill>
        <a:effectLst/>
      </p:bgPr>
    </p:bg>
    <p:spTree>
      <p:nvGrpSpPr>
        <p:cNvPr id="1" name=""/>
        <p:cNvGrpSpPr/>
        <p:nvPr/>
      </p:nvGrpSpPr>
      <p:grpSpPr>
        <a:xfrm>
          <a:off x="0" y="0"/>
          <a:ext cx="0" cy="0"/>
          <a:chOff x="0" y="0"/>
          <a:chExt cx="0" cy="0"/>
        </a:xfrm>
      </p:grpSpPr>
      <p:cxnSp>
        <p:nvCxnSpPr>
          <p:cNvPr id="9" name="Straight Connector 8"/>
          <p:cNvCxnSpPr/>
          <p:nvPr userDrawn="1"/>
        </p:nvCxnSpPr>
        <p:spPr>
          <a:xfrm>
            <a:off x="584200" y="1702800"/>
            <a:ext cx="0" cy="2225904"/>
          </a:xfrm>
          <a:prstGeom prst="line">
            <a:avLst/>
          </a:prstGeom>
          <a:ln w="285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10" name="Text Placeholder 11"/>
          <p:cNvSpPr>
            <a:spLocks noGrp="1"/>
          </p:cNvSpPr>
          <p:nvPr>
            <p:ph type="body" sz="quarter" idx="14"/>
          </p:nvPr>
        </p:nvSpPr>
        <p:spPr>
          <a:xfrm>
            <a:off x="723600" y="1702799"/>
            <a:ext cx="7861300" cy="4918133"/>
          </a:xfrm>
          <a:prstGeom prst="rect">
            <a:avLst/>
          </a:prstGeom>
        </p:spPr>
        <p:txBody>
          <a:bodyPr vert="horz" lIns="0" tIns="0" rIns="0" b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0" indent="0">
              <a:lnSpc>
                <a:spcPts val="2000"/>
              </a:lnSpc>
              <a:buNone/>
              <a:defRPr sz="2000">
                <a:solidFill>
                  <a:srgbClr val="9D9FA2"/>
                </a:solidFill>
                <a:latin typeface="Arial"/>
                <a:cs typeface="Arial"/>
              </a:defRPr>
            </a:lvl2pPr>
          </a:lstStyle>
          <a:p>
            <a:pPr lvl="0"/>
            <a:r>
              <a:rPr lang="en-US"/>
              <a:t>Click to edit Master text styles</a:t>
            </a:r>
          </a:p>
        </p:txBody>
      </p:sp>
    </p:spTree>
    <p:extLst>
      <p:ext uri="{BB962C8B-B14F-4D97-AF65-F5344CB8AC3E}">
        <p14:creationId xmlns:p14="http://schemas.microsoft.com/office/powerpoint/2010/main" val="3688151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rgbClr val="B12C1E"/>
        </a:solidFill>
        <a:effectLst/>
      </p:bgPr>
    </p:bg>
    <p:spTree>
      <p:nvGrpSpPr>
        <p:cNvPr id="1" name=""/>
        <p:cNvGrpSpPr/>
        <p:nvPr/>
      </p:nvGrpSpPr>
      <p:grpSpPr>
        <a:xfrm>
          <a:off x="0" y="0"/>
          <a:ext cx="0" cy="0"/>
          <a:chOff x="0" y="0"/>
          <a:chExt cx="0" cy="0"/>
        </a:xfrm>
      </p:grpSpPr>
      <p:cxnSp>
        <p:nvCxnSpPr>
          <p:cNvPr id="8" name="Straight Connector 7"/>
          <p:cNvCxnSpPr/>
          <p:nvPr userDrawn="1"/>
        </p:nvCxnSpPr>
        <p:spPr>
          <a:xfrm>
            <a:off x="584200" y="1702800"/>
            <a:ext cx="0" cy="3233094"/>
          </a:xfrm>
          <a:prstGeom prst="line">
            <a:avLst/>
          </a:prstGeom>
          <a:ln w="285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0" name="Text Placeholder 11"/>
          <p:cNvSpPr>
            <a:spLocks noGrp="1"/>
          </p:cNvSpPr>
          <p:nvPr>
            <p:ph type="body" sz="quarter" idx="14"/>
          </p:nvPr>
        </p:nvSpPr>
        <p:spPr>
          <a:xfrm>
            <a:off x="723600" y="1702799"/>
            <a:ext cx="7861300" cy="4918133"/>
          </a:xfrm>
          <a:prstGeom prst="rect">
            <a:avLst/>
          </a:prstGeom>
          <a:effectLst/>
        </p:spPr>
        <p:txBody>
          <a:bodyPr vert="horz" lIns="0" tIns="0" rIns="0" bIns="0"/>
          <a:lstStyle>
            <a:lvl1pPr marL="271463" indent="-271463">
              <a:lnSpc>
                <a:spcPct val="100000"/>
              </a:lnSpc>
              <a:spcBef>
                <a:spcPts val="0"/>
              </a:spcBef>
              <a:spcAft>
                <a:spcPts val="1400"/>
              </a:spcAft>
              <a:buFont typeface="Arial"/>
              <a:buChar char="•"/>
              <a:defRPr sz="2500" b="0" cap="none" spc="0">
                <a:ln w="0"/>
                <a:solidFill>
                  <a:schemeClr val="bg1"/>
                </a:solidFill>
                <a:effectLst/>
                <a:latin typeface="Arial"/>
                <a:cs typeface="Arial"/>
              </a:defRPr>
            </a:lvl1pPr>
            <a:lvl2pPr marL="0" indent="0">
              <a:lnSpc>
                <a:spcPts val="2000"/>
              </a:lnSpc>
              <a:buNone/>
              <a:defRPr sz="2000">
                <a:solidFill>
                  <a:srgbClr val="9D9FA2"/>
                </a:solidFill>
                <a:latin typeface="Arial"/>
                <a:cs typeface="Arial"/>
              </a:defRPr>
            </a:lvl2pPr>
          </a:lstStyle>
          <a:p>
            <a:pPr lvl="0"/>
            <a:r>
              <a:rPr lang="en-US" dirty="0"/>
              <a:t>Click to edit Master text styles</a:t>
            </a:r>
          </a:p>
        </p:txBody>
      </p:sp>
      <p:sp>
        <p:nvSpPr>
          <p:cNvPr id="5"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bg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dirty="0"/>
              <a:t>Click to edit Master text styles</a:t>
            </a:r>
          </a:p>
        </p:txBody>
      </p:sp>
    </p:spTree>
    <p:extLst>
      <p:ext uri="{BB962C8B-B14F-4D97-AF65-F5344CB8AC3E}">
        <p14:creationId xmlns:p14="http://schemas.microsoft.com/office/powerpoint/2010/main" val="349656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47700"/>
          </a:xfrm>
          <a:prstGeom prst="rect">
            <a:avLst/>
          </a:prstGeom>
        </p:spPr>
      </p:pic>
      <p:pic>
        <p:nvPicPr>
          <p:cNvPr id="2" name="Picture 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
        <p:nvSpPr>
          <p:cNvPr id="8"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9" name="Text Placeholder 11"/>
          <p:cNvSpPr>
            <a:spLocks noGrp="1"/>
          </p:cNvSpPr>
          <p:nvPr>
            <p:ph type="body" sz="quarter" idx="14"/>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sz="2000">
                <a:solidFill>
                  <a:srgbClr val="B12C1E"/>
                </a:solidFill>
                <a:latin typeface="Arial"/>
                <a:cs typeface="Arial"/>
              </a:defRPr>
            </a:lvl2pPr>
            <a:lvl3pPr marL="723900" indent="-279400">
              <a:lnSpc>
                <a:spcPct val="100000"/>
              </a:lnSpc>
              <a:buFont typeface="Arial"/>
              <a:buChar char="•"/>
              <a:defRPr lang="en-US" sz="2000" kern="1200" baseline="0" dirty="0" smtClean="0">
                <a:solidFill>
                  <a:srgbClr val="DDB56D"/>
                </a:solidFill>
                <a:latin typeface="Arial"/>
                <a:ea typeface="+mn-ea"/>
                <a:cs typeface="Arial"/>
              </a:defRPr>
            </a:lvl3pPr>
          </a:lstStyle>
          <a:p>
            <a:pPr lvl="0"/>
            <a:r>
              <a:rPr lang="en-US" dirty="0"/>
              <a:t>Click to edit Master text styles</a:t>
            </a:r>
          </a:p>
          <a:p>
            <a:pPr lvl="1"/>
            <a:r>
              <a:rPr lang="en-US" dirty="0"/>
              <a:t>Second level</a:t>
            </a:r>
          </a:p>
          <a:p>
            <a:pPr lvl="2"/>
            <a:r>
              <a:rPr lang="en-US" dirty="0"/>
              <a:t>Third level</a:t>
            </a:r>
          </a:p>
        </p:txBody>
      </p:sp>
      <p:sp>
        <p:nvSpPr>
          <p:cNvPr id="7" name="TextBox 6"/>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GB" sz="1200" b="1" kern="1200" dirty="0">
                <a:solidFill>
                  <a:srgbClr val="FFFFFF"/>
                </a:solidFill>
                <a:effectLst>
                  <a:glow rad="228600">
                    <a:schemeClr val="tx1">
                      <a:alpha val="40000"/>
                    </a:schemeClr>
                  </a:glow>
                </a:effectLst>
                <a:latin typeface="Arial"/>
                <a:ea typeface="+mn-ea"/>
                <a:cs typeface="Arial"/>
              </a:rPr>
              <a:t>Working with timber based materials and fixings</a:t>
            </a:r>
            <a:endParaRPr lang="en-US" sz="1200" b="1" kern="1200" dirty="0">
              <a:solidFill>
                <a:srgbClr val="FFFFFF"/>
              </a:solidFill>
              <a:effectLst>
                <a:glow rad="228600">
                  <a:schemeClr val="tx1">
                    <a:alpha val="40000"/>
                  </a:schemeClr>
                </a:glow>
              </a:effectLst>
              <a:latin typeface="Arial"/>
              <a:ea typeface="+mn-ea"/>
              <a:cs typeface="Arial"/>
            </a:endParaRPr>
          </a:p>
          <a:p>
            <a:pPr marL="0" marR="0" indent="0" algn="l" defTabSz="914400" rtl="0" eaLnBrk="1" fontAlgn="auto" latinLnBrk="0" hangingPunct="1">
              <a:lnSpc>
                <a:spcPct val="100000"/>
              </a:lnSpc>
              <a:spcBef>
                <a:spcPts val="288"/>
              </a:spcBef>
              <a:spcAft>
                <a:spcPts val="0"/>
              </a:spcAft>
              <a:buClrTx/>
              <a:buSzTx/>
              <a:buFontTx/>
              <a:buNone/>
              <a:tabLst/>
              <a:defRPr/>
            </a:pPr>
            <a:r>
              <a:rPr lang="en-US" sz="1200" b="0" kern="1200" dirty="0">
                <a:solidFill>
                  <a:srgbClr val="FFFFFF"/>
                </a:solidFill>
                <a:effectLst>
                  <a:glow rad="228600">
                    <a:schemeClr val="tx1">
                      <a:alpha val="40000"/>
                    </a:schemeClr>
                  </a:glow>
                </a:effectLst>
                <a:latin typeface="Arial"/>
                <a:ea typeface="+mn-ea"/>
                <a:cs typeface="Arial"/>
              </a:rPr>
              <a:t>Unit 5B Timber based materials</a:t>
            </a:r>
          </a:p>
        </p:txBody>
      </p:sp>
    </p:spTree>
    <p:extLst>
      <p:ext uri="{BB962C8B-B14F-4D97-AF65-F5344CB8AC3E}">
        <p14:creationId xmlns:p14="http://schemas.microsoft.com/office/powerpoint/2010/main" val="918661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47700"/>
          </a:xfrm>
          <a:prstGeom prst="rect">
            <a:avLst/>
          </a:prstGeom>
        </p:spPr>
      </p:pic>
      <p:pic>
        <p:nvPicPr>
          <p:cNvPr id="6" name="Picture 5" descr="Untitled-1.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016500" y="901700"/>
            <a:ext cx="2979807" cy="3251200"/>
          </a:xfrm>
          <a:prstGeom prst="rect">
            <a:avLst/>
          </a:prstGeom>
        </p:spPr>
      </p:pic>
      <p:sp>
        <p:nvSpPr>
          <p:cNvPr id="15"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8" name="Text Placeholder 11"/>
          <p:cNvSpPr>
            <a:spLocks noGrp="1"/>
          </p:cNvSpPr>
          <p:nvPr>
            <p:ph type="body" sz="quarter" idx="14" hasCustomPrompt="1"/>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a:solidFill>
                  <a:srgbClr val="B12C1E"/>
                </a:solidFill>
                <a:latin typeface="Arial"/>
                <a:ea typeface="+mn-ea"/>
                <a:cs typeface="Arial"/>
              </a:defRPr>
            </a:lvl2pPr>
            <a:lvl3pPr marL="723900" indent="-279400">
              <a:lnSpc>
                <a:spcPct val="100000"/>
              </a:lnSpc>
              <a:buFont typeface="Arial"/>
              <a:buChar char="•"/>
              <a:defRPr lang="en-US" sz="2000" kern="1200" baseline="0" dirty="0">
                <a:solidFill>
                  <a:srgbClr val="DDB56D"/>
                </a:solidFill>
                <a:latin typeface="Arial"/>
                <a:ea typeface="+mn-ea"/>
                <a:cs typeface="Arial"/>
              </a:defRPr>
            </a:lvl3pPr>
          </a:lstStyle>
          <a:p>
            <a:pPr lvl="0"/>
            <a:r>
              <a:rPr lang="en-US" dirty="0"/>
              <a:t>Click to edit Master text styles</a:t>
            </a:r>
          </a:p>
          <a:p>
            <a:pPr marL="723900" lvl="1" indent="-279400" algn="l" defTabSz="914400" rtl="0" eaLnBrk="1" latinLnBrk="0" hangingPunct="1">
              <a:lnSpc>
                <a:spcPct val="100000"/>
              </a:lnSpc>
              <a:spcBef>
                <a:spcPts val="0"/>
              </a:spcBef>
              <a:spcAft>
                <a:spcPts val="1200"/>
              </a:spcAft>
              <a:buFont typeface="Arial"/>
              <a:buChar char="•"/>
            </a:pPr>
            <a:r>
              <a:rPr lang="en-US" dirty="0"/>
              <a:t>Second level</a:t>
            </a:r>
          </a:p>
          <a:p>
            <a:pPr marL="723900" lvl="2" indent="-279400" algn="l" defTabSz="914400" rtl="0" eaLnBrk="1" latinLnBrk="0" hangingPunct="1">
              <a:lnSpc>
                <a:spcPct val="100000"/>
              </a:lnSpc>
              <a:spcBef>
                <a:spcPts val="500"/>
              </a:spcBef>
              <a:buFont typeface="Arial"/>
              <a:buChar char="•"/>
            </a:pPr>
            <a:r>
              <a:rPr lang="en-US" dirty="0"/>
              <a:t>Third level</a:t>
            </a:r>
          </a:p>
        </p:txBody>
      </p:sp>
      <p:sp>
        <p:nvSpPr>
          <p:cNvPr id="12" name="TextBox 11"/>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GB" sz="1200" b="1" kern="1200" dirty="0">
                <a:solidFill>
                  <a:srgbClr val="FFFFFF"/>
                </a:solidFill>
                <a:effectLst>
                  <a:glow rad="228600">
                    <a:schemeClr val="tx1">
                      <a:alpha val="40000"/>
                    </a:schemeClr>
                  </a:glow>
                </a:effectLst>
                <a:latin typeface="Arial"/>
                <a:ea typeface="+mn-ea"/>
                <a:cs typeface="Arial"/>
              </a:rPr>
              <a:t>Working with timber based materials and fixings</a:t>
            </a:r>
            <a:endParaRPr lang="en-US" sz="1200" b="1" kern="1200" dirty="0">
              <a:solidFill>
                <a:srgbClr val="FFFFFF"/>
              </a:solidFill>
              <a:effectLst>
                <a:glow rad="228600">
                  <a:schemeClr val="tx1">
                    <a:alpha val="40000"/>
                  </a:schemeClr>
                </a:glow>
              </a:effectLst>
              <a:latin typeface="Arial"/>
              <a:ea typeface="+mn-ea"/>
              <a:cs typeface="Arial"/>
            </a:endParaRPr>
          </a:p>
          <a:p>
            <a:pPr marL="0" marR="0" indent="0" algn="l" defTabSz="914400" rtl="0" eaLnBrk="1" fontAlgn="auto" latinLnBrk="0" hangingPunct="1">
              <a:lnSpc>
                <a:spcPct val="100000"/>
              </a:lnSpc>
              <a:spcBef>
                <a:spcPts val="288"/>
              </a:spcBef>
              <a:spcAft>
                <a:spcPts val="0"/>
              </a:spcAft>
              <a:buClrTx/>
              <a:buSzTx/>
              <a:buFontTx/>
              <a:buNone/>
              <a:tabLst/>
              <a:defRPr/>
            </a:pPr>
            <a:r>
              <a:rPr lang="en-US" sz="1200" b="0" kern="1200" dirty="0">
                <a:solidFill>
                  <a:srgbClr val="FFFFFF"/>
                </a:solidFill>
                <a:effectLst>
                  <a:glow rad="228600">
                    <a:schemeClr val="tx1">
                      <a:alpha val="40000"/>
                    </a:schemeClr>
                  </a:glow>
                </a:effectLst>
                <a:latin typeface="Arial"/>
                <a:ea typeface="+mn-ea"/>
                <a:cs typeface="Arial"/>
              </a:rPr>
              <a:t>Unit 5B Timber based materials</a:t>
            </a:r>
          </a:p>
        </p:txBody>
      </p:sp>
      <p:pic>
        <p:nvPicPr>
          <p:cNvPr id="10" name="Picture 9"/>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2220645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47700"/>
          </a:xfrm>
          <a:prstGeom prst="rect">
            <a:avLst/>
          </a:prstGeom>
        </p:spPr>
      </p:pic>
      <p:sp>
        <p:nvSpPr>
          <p:cNvPr id="8"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9" name="Text Placeholder 11"/>
          <p:cNvSpPr>
            <a:spLocks noGrp="1"/>
          </p:cNvSpPr>
          <p:nvPr>
            <p:ph type="body" sz="quarter" idx="14" hasCustomPrompt="1"/>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a:solidFill>
                  <a:srgbClr val="B12C1E"/>
                </a:solidFill>
                <a:latin typeface="Arial"/>
                <a:ea typeface="+mn-ea"/>
                <a:cs typeface="Arial"/>
              </a:defRPr>
            </a:lvl2pPr>
            <a:lvl3pPr marL="723900" indent="-279400">
              <a:lnSpc>
                <a:spcPct val="100000"/>
              </a:lnSpc>
              <a:buFont typeface="Arial"/>
              <a:buChar char="•"/>
              <a:defRPr lang="en-US" sz="2000" kern="1200" baseline="0" dirty="0">
                <a:solidFill>
                  <a:srgbClr val="DDB56D"/>
                </a:solidFill>
                <a:latin typeface="Arial"/>
                <a:ea typeface="+mn-ea"/>
                <a:cs typeface="Arial"/>
              </a:defRPr>
            </a:lvl3pPr>
          </a:lstStyle>
          <a:p>
            <a:pPr lvl="0"/>
            <a:r>
              <a:rPr lang="en-US" dirty="0"/>
              <a:t>Click to edit Master text styles</a:t>
            </a:r>
          </a:p>
          <a:p>
            <a:pPr marL="723900" lvl="1" indent="-279400" algn="l" defTabSz="914400" rtl="0" eaLnBrk="1" latinLnBrk="0" hangingPunct="1">
              <a:lnSpc>
                <a:spcPct val="100000"/>
              </a:lnSpc>
              <a:spcBef>
                <a:spcPts val="0"/>
              </a:spcBef>
              <a:spcAft>
                <a:spcPts val="1200"/>
              </a:spcAft>
              <a:buFont typeface="Arial"/>
              <a:buChar char="•"/>
            </a:pPr>
            <a:r>
              <a:rPr lang="en-US" dirty="0"/>
              <a:t>Second level</a:t>
            </a:r>
          </a:p>
          <a:p>
            <a:pPr marL="723900" lvl="2" indent="-279400" algn="l" defTabSz="914400" rtl="0" eaLnBrk="1" latinLnBrk="0" hangingPunct="1">
              <a:lnSpc>
                <a:spcPct val="100000"/>
              </a:lnSpc>
              <a:spcBef>
                <a:spcPts val="500"/>
              </a:spcBef>
              <a:buFont typeface="Arial"/>
              <a:buChar char="•"/>
            </a:pPr>
            <a:r>
              <a:rPr lang="en-US" dirty="0"/>
              <a:t>Third level</a:t>
            </a:r>
          </a:p>
        </p:txBody>
      </p:sp>
      <p:sp>
        <p:nvSpPr>
          <p:cNvPr id="11" name="TextBox 10"/>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GB" sz="1200" b="1" kern="1200" dirty="0">
                <a:solidFill>
                  <a:srgbClr val="FFFFFF"/>
                </a:solidFill>
                <a:effectLst>
                  <a:glow rad="228600">
                    <a:schemeClr val="tx1">
                      <a:alpha val="40000"/>
                    </a:schemeClr>
                  </a:glow>
                </a:effectLst>
                <a:latin typeface="Arial"/>
                <a:ea typeface="+mn-ea"/>
                <a:cs typeface="Arial"/>
              </a:rPr>
              <a:t>Working with timber based materials and fixings</a:t>
            </a:r>
            <a:endParaRPr lang="en-US" sz="1200" b="1" kern="1200" dirty="0">
              <a:solidFill>
                <a:srgbClr val="FFFFFF"/>
              </a:solidFill>
              <a:effectLst>
                <a:glow rad="228600">
                  <a:schemeClr val="tx1">
                    <a:alpha val="40000"/>
                  </a:schemeClr>
                </a:glow>
              </a:effectLst>
              <a:latin typeface="Arial"/>
              <a:ea typeface="+mn-ea"/>
              <a:cs typeface="Arial"/>
            </a:endParaRPr>
          </a:p>
          <a:p>
            <a:pPr marL="0" marR="0" indent="0" algn="l" defTabSz="914400" rtl="0" eaLnBrk="1" fontAlgn="auto" latinLnBrk="0" hangingPunct="1">
              <a:lnSpc>
                <a:spcPct val="100000"/>
              </a:lnSpc>
              <a:spcBef>
                <a:spcPts val="288"/>
              </a:spcBef>
              <a:spcAft>
                <a:spcPts val="0"/>
              </a:spcAft>
              <a:buClrTx/>
              <a:buSzTx/>
              <a:buFontTx/>
              <a:buNone/>
              <a:tabLst/>
              <a:defRPr/>
            </a:pPr>
            <a:r>
              <a:rPr lang="en-US" sz="1200" b="0" kern="1200" dirty="0">
                <a:solidFill>
                  <a:srgbClr val="FFFFFF"/>
                </a:solidFill>
                <a:effectLst>
                  <a:glow rad="228600">
                    <a:schemeClr val="tx1">
                      <a:alpha val="40000"/>
                    </a:schemeClr>
                  </a:glow>
                </a:effectLst>
                <a:latin typeface="Arial"/>
                <a:ea typeface="+mn-ea"/>
                <a:cs typeface="Arial"/>
              </a:rPr>
              <a:t>Unit 5B Timber based materials</a:t>
            </a:r>
          </a:p>
        </p:txBody>
      </p:sp>
    </p:spTree>
    <p:extLst>
      <p:ext uri="{BB962C8B-B14F-4D97-AF65-F5344CB8AC3E}">
        <p14:creationId xmlns:p14="http://schemas.microsoft.com/office/powerpoint/2010/main" val="3545706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10" name="Picture 9" descr="Untitled-1.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6500" y="901700"/>
            <a:ext cx="2979807" cy="3251200"/>
          </a:xfrm>
          <a:prstGeom prst="rect">
            <a:avLst/>
          </a:prstGeom>
        </p:spPr>
      </p:pic>
      <p:pic>
        <p:nvPicPr>
          <p:cNvPr id="7" name="Picture 6"/>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9144000" cy="647700"/>
          </a:xfrm>
          <a:prstGeom prst="rect">
            <a:avLst/>
          </a:prstGeom>
        </p:spPr>
      </p:pic>
      <p:sp>
        <p:nvSpPr>
          <p:cNvPr id="9"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14" name="Text Placeholder 11"/>
          <p:cNvSpPr>
            <a:spLocks noGrp="1"/>
          </p:cNvSpPr>
          <p:nvPr>
            <p:ph type="body" sz="quarter" idx="14"/>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a:solidFill>
                  <a:srgbClr val="B12C1E"/>
                </a:solidFill>
                <a:latin typeface="Arial"/>
                <a:ea typeface="+mn-ea"/>
                <a:cs typeface="Arial"/>
              </a:defRPr>
            </a:lvl2pPr>
            <a:lvl3pPr marL="723900" indent="-279400">
              <a:lnSpc>
                <a:spcPct val="100000"/>
              </a:lnSpc>
              <a:buFont typeface="Arial"/>
              <a:buChar char="•"/>
              <a:defRPr lang="en-US" sz="2000" kern="1200" baseline="0" dirty="0">
                <a:solidFill>
                  <a:srgbClr val="DDB56D"/>
                </a:solidFill>
                <a:latin typeface="Arial"/>
                <a:ea typeface="+mn-ea"/>
                <a:cs typeface="Arial"/>
              </a:defRPr>
            </a:lvl3pPr>
          </a:lstStyle>
          <a:p>
            <a:pPr lvl="0"/>
            <a:r>
              <a:rPr lang="en-US" dirty="0"/>
              <a:t>Click to edit Master text styles</a:t>
            </a:r>
          </a:p>
          <a:p>
            <a:pPr marL="723900" lvl="1" indent="-279400" algn="l" defTabSz="914400" rtl="0" eaLnBrk="1" latinLnBrk="0" hangingPunct="1">
              <a:lnSpc>
                <a:spcPct val="100000"/>
              </a:lnSpc>
              <a:spcBef>
                <a:spcPts val="0"/>
              </a:spcBef>
              <a:spcAft>
                <a:spcPts val="1200"/>
              </a:spcAft>
              <a:buFont typeface="Arial"/>
              <a:buChar char="•"/>
            </a:pPr>
            <a:r>
              <a:rPr lang="en-US" dirty="0"/>
              <a:t>Second level</a:t>
            </a:r>
          </a:p>
          <a:p>
            <a:pPr marL="723900" lvl="2" indent="-279400" algn="l" defTabSz="914400" rtl="0" eaLnBrk="1" latinLnBrk="0" hangingPunct="1">
              <a:lnSpc>
                <a:spcPct val="100000"/>
              </a:lnSpc>
              <a:spcBef>
                <a:spcPts val="500"/>
              </a:spcBef>
              <a:buFont typeface="Arial"/>
              <a:buChar char="•"/>
            </a:pPr>
            <a:r>
              <a:rPr lang="en-US" dirty="0"/>
              <a:t>Third level</a:t>
            </a:r>
          </a:p>
        </p:txBody>
      </p:sp>
      <p:sp>
        <p:nvSpPr>
          <p:cNvPr id="12" name="TextBox 11"/>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GB" sz="1200" b="1" kern="1200" dirty="0">
                <a:solidFill>
                  <a:srgbClr val="FFFFFF"/>
                </a:solidFill>
                <a:effectLst>
                  <a:glow rad="228600">
                    <a:schemeClr val="tx1">
                      <a:alpha val="40000"/>
                    </a:schemeClr>
                  </a:glow>
                </a:effectLst>
                <a:latin typeface="Arial"/>
                <a:ea typeface="+mn-ea"/>
                <a:cs typeface="Arial"/>
              </a:rPr>
              <a:t>Working with timber based materials and fixings</a:t>
            </a:r>
            <a:endParaRPr lang="en-US" sz="1200" b="1" kern="1200" dirty="0">
              <a:solidFill>
                <a:srgbClr val="FFFFFF"/>
              </a:solidFill>
              <a:effectLst>
                <a:glow rad="228600">
                  <a:schemeClr val="tx1">
                    <a:alpha val="40000"/>
                  </a:schemeClr>
                </a:glow>
              </a:effectLst>
              <a:latin typeface="Arial"/>
              <a:ea typeface="+mn-ea"/>
              <a:cs typeface="Arial"/>
            </a:endParaRPr>
          </a:p>
          <a:p>
            <a:pPr marL="0" marR="0" indent="0" algn="l" defTabSz="914400" rtl="0" eaLnBrk="1" fontAlgn="auto" latinLnBrk="0" hangingPunct="1">
              <a:lnSpc>
                <a:spcPct val="100000"/>
              </a:lnSpc>
              <a:spcBef>
                <a:spcPts val="288"/>
              </a:spcBef>
              <a:spcAft>
                <a:spcPts val="0"/>
              </a:spcAft>
              <a:buClrTx/>
              <a:buSzTx/>
              <a:buFontTx/>
              <a:buNone/>
              <a:tabLst/>
              <a:defRPr/>
            </a:pPr>
            <a:r>
              <a:rPr lang="en-US" sz="1200" b="0" kern="1200" dirty="0">
                <a:solidFill>
                  <a:srgbClr val="FFFFFF"/>
                </a:solidFill>
                <a:effectLst>
                  <a:glow rad="228600">
                    <a:schemeClr val="tx1">
                      <a:alpha val="40000"/>
                    </a:schemeClr>
                  </a:glow>
                </a:effectLst>
                <a:latin typeface="Arial"/>
                <a:ea typeface="+mn-ea"/>
                <a:cs typeface="Arial"/>
              </a:rPr>
              <a:t>Unit 5B Timber based materials</a:t>
            </a:r>
          </a:p>
        </p:txBody>
      </p:sp>
    </p:spTree>
    <p:extLst>
      <p:ext uri="{BB962C8B-B14F-4D97-AF65-F5344CB8AC3E}">
        <p14:creationId xmlns:p14="http://schemas.microsoft.com/office/powerpoint/2010/main" val="4084415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Custom Layout">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47700"/>
          </a:xfrm>
          <a:prstGeom prst="rect">
            <a:avLst/>
          </a:prstGeom>
        </p:spPr>
      </p:pic>
      <p:sp>
        <p:nvSpPr>
          <p:cNvPr id="2" name="Rectangle 1"/>
          <p:cNvSpPr/>
          <p:nvPr userDrawn="1"/>
        </p:nvSpPr>
        <p:spPr>
          <a:xfrm>
            <a:off x="676274" y="1701461"/>
            <a:ext cx="7829551" cy="4555093"/>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400" b="1" i="0" u="none" strike="noStrike" kern="1200" cap="none" spc="0" normalizeH="0" baseline="0" noProof="0" dirty="0">
                <a:ln>
                  <a:noFill/>
                </a:ln>
                <a:solidFill>
                  <a:schemeClr val="bg1"/>
                </a:solidFill>
                <a:effectLst/>
                <a:uLnTx/>
                <a:uFillTx/>
                <a:latin typeface="Arial"/>
                <a:ea typeface="+mn-ea"/>
                <a:cs typeface="Arial"/>
              </a:rPr>
              <a:t>Copyright</a:t>
            </a:r>
            <a:endParaRPr kumimoji="0" lang="en-GB" sz="1200" b="1" i="0" u="none" strike="noStrike" kern="1200" cap="none" spc="0" normalizeH="0" baseline="0" noProof="0" dirty="0">
              <a:ln>
                <a:noFill/>
              </a:ln>
              <a:solidFill>
                <a:schemeClr val="bg1"/>
              </a:solidFill>
              <a:effectLst/>
              <a:uLnTx/>
              <a:uFillTx/>
              <a:latin typeface="Arial"/>
              <a:ea typeface="+mn-ea"/>
              <a:cs typeface="Arial"/>
            </a:endParaRP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dirty="0">
                <a:ln>
                  <a:noFill/>
                </a:ln>
                <a:solidFill>
                  <a:schemeClr val="bg1"/>
                </a:solidFill>
                <a:effectLst/>
                <a:uLnTx/>
                <a:uFillTx/>
                <a:latin typeface="Arial"/>
                <a:ea typeface="+mn-ea"/>
                <a:cs typeface="Arial"/>
              </a:rPr>
              <a:t>© 2017 PG Online Limited</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dirty="0">
                <a:ln>
                  <a:noFill/>
                </a:ln>
                <a:solidFill>
                  <a:schemeClr val="bg1"/>
                </a:solidFill>
                <a:effectLst/>
                <a:uLnTx/>
                <a:uFillTx/>
                <a:latin typeface="Arial"/>
                <a:ea typeface="+mn-ea"/>
                <a:cs typeface="Arial"/>
              </a:rPr>
              <a:t>The contents of this unit are protected by copyright. </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dirty="0">
                <a:ln>
                  <a:noFill/>
                </a:ln>
                <a:solidFill>
                  <a:schemeClr val="bg1"/>
                </a:solidFill>
                <a:effectLst/>
                <a:uLnTx/>
                <a:uFillTx/>
                <a:latin typeface="Arial"/>
                <a:ea typeface="+mn-ea"/>
                <a:cs typeface="Arial"/>
              </a:rPr>
              <a:t>This unit and all the worksheets, PowerPoint presentations, teaching guides and other associated files distributed with it are supplied to you by PG Online Limited under licence and may be used and copied by you only in accordance with the terms of the licence. Except as expressly permitted by the licence, no part of the materials distributed with this unit may be used, reproduced, stored in a retrieval system, or transmitted, in any form or by any means, electronic or otherwise, without the prior written permission of PG Online Limited.</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400" b="1" i="0" u="none" strike="noStrike" kern="1200" cap="none" spc="0" normalizeH="0" baseline="0" noProof="0" dirty="0">
                <a:ln>
                  <a:noFill/>
                </a:ln>
                <a:solidFill>
                  <a:schemeClr val="bg1"/>
                </a:solidFill>
                <a:effectLst/>
                <a:uLnTx/>
                <a:uFillTx/>
                <a:latin typeface="Arial"/>
                <a:ea typeface="+mn-ea"/>
                <a:cs typeface="Arial"/>
              </a:rPr>
              <a:t>Licence agreement</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dirty="0">
                <a:ln>
                  <a:noFill/>
                </a:ln>
                <a:solidFill>
                  <a:schemeClr val="bg1"/>
                </a:solidFill>
                <a:effectLst/>
                <a:uLnTx/>
                <a:uFillTx/>
                <a:latin typeface="Arial"/>
                <a:ea typeface="+mn-ea"/>
                <a:cs typeface="Arial"/>
              </a:rPr>
              <a:t>This is a legal agreement between you, the end user, and PG Online Limited. This unit and all the worksheets, PowerPoint presentations, teaching guides and other associated files distributed with it is licensed, not sold, to you by PG Online Limited for use under the terms of the licence.</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dirty="0">
                <a:ln>
                  <a:noFill/>
                </a:ln>
                <a:solidFill>
                  <a:schemeClr val="bg1"/>
                </a:solidFill>
                <a:effectLst/>
                <a:uLnTx/>
                <a:uFillTx/>
                <a:latin typeface="Arial"/>
                <a:ea typeface="+mn-ea"/>
                <a:cs typeface="Arial"/>
              </a:rPr>
              <a:t>The materials distributed with this unit may be freely copied and used by members of a single institution on a single site only. You are not permitted to share in any way any of the materials or part of the materials with any third party, including users on another site or individuals who are members of a separate institution. You acknowledge that the materials must remain with you, the licencing institution, and no part of the materials may be transferred to another institution. You also agree not to procure, authorise, encourage, facilitate or enable any third party to reproduce these materials in whole or in part without the prior permission of PG Online Limited.</a:t>
            </a:r>
            <a:endParaRPr lang="en-GB" sz="1200" dirty="0">
              <a:solidFill>
                <a:schemeClr val="bg1"/>
              </a:solidFill>
            </a:endParaRPr>
          </a:p>
        </p:txBody>
      </p:sp>
      <p:sp>
        <p:nvSpPr>
          <p:cNvPr id="10" name="TextBox 9"/>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GB" sz="1200" b="1" kern="1200" dirty="0">
                <a:solidFill>
                  <a:srgbClr val="FFFFFF"/>
                </a:solidFill>
                <a:effectLst>
                  <a:glow rad="228600">
                    <a:schemeClr val="tx1">
                      <a:alpha val="40000"/>
                    </a:schemeClr>
                  </a:glow>
                </a:effectLst>
                <a:latin typeface="Arial"/>
                <a:ea typeface="+mn-ea"/>
                <a:cs typeface="Arial"/>
              </a:rPr>
              <a:t>Working with timber based materials and fixings</a:t>
            </a:r>
            <a:endParaRPr lang="en-US" sz="1200" b="1" kern="1200" dirty="0">
              <a:solidFill>
                <a:srgbClr val="FFFFFF"/>
              </a:solidFill>
              <a:effectLst>
                <a:glow rad="228600">
                  <a:schemeClr val="tx1">
                    <a:alpha val="40000"/>
                  </a:schemeClr>
                </a:glow>
              </a:effectLst>
              <a:latin typeface="Arial"/>
              <a:ea typeface="+mn-ea"/>
              <a:cs typeface="Arial"/>
            </a:endParaRPr>
          </a:p>
          <a:p>
            <a:pPr marL="0" marR="0" indent="0" algn="l" defTabSz="914400" rtl="0" eaLnBrk="1" fontAlgn="auto" latinLnBrk="0" hangingPunct="1">
              <a:lnSpc>
                <a:spcPct val="100000"/>
              </a:lnSpc>
              <a:spcBef>
                <a:spcPts val="288"/>
              </a:spcBef>
              <a:spcAft>
                <a:spcPts val="0"/>
              </a:spcAft>
              <a:buClrTx/>
              <a:buSzTx/>
              <a:buFontTx/>
              <a:buNone/>
              <a:tabLst/>
              <a:defRPr/>
            </a:pPr>
            <a:r>
              <a:rPr lang="en-US" sz="1200" b="0" kern="1200" dirty="0">
                <a:solidFill>
                  <a:srgbClr val="FFFFFF"/>
                </a:solidFill>
                <a:effectLst>
                  <a:glow rad="228600">
                    <a:schemeClr val="tx1">
                      <a:alpha val="40000"/>
                    </a:schemeClr>
                  </a:glow>
                </a:effectLst>
                <a:latin typeface="Arial"/>
                <a:ea typeface="+mn-ea"/>
                <a:cs typeface="Arial"/>
              </a:rPr>
              <a:t>Unit 5B Timber based materials</a:t>
            </a:r>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1331666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1755607"/>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 id="2147483654" r:id="rId6"/>
    <p:sldLayoutId id="2147483655" r:id="rId7"/>
    <p:sldLayoutId id="2147483656"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2"/>
          </p:nvPr>
        </p:nvSpPr>
        <p:spPr/>
        <p:txBody>
          <a:bodyPr/>
          <a:lstStyle/>
          <a:p>
            <a:r>
              <a:rPr lang="en-GB" dirty="0"/>
              <a:t>2</a:t>
            </a:r>
          </a:p>
        </p:txBody>
      </p:sp>
      <p:sp>
        <p:nvSpPr>
          <p:cNvPr id="5" name="Text Placeholder 1"/>
          <p:cNvSpPr>
            <a:spLocks noGrp="1"/>
          </p:cNvSpPr>
          <p:nvPr>
            <p:ph type="body" sz="quarter" idx="10"/>
          </p:nvPr>
        </p:nvSpPr>
        <p:spPr>
          <a:xfrm>
            <a:off x="1803400" y="1841231"/>
            <a:ext cx="2629452" cy="2201863"/>
          </a:xfrm>
        </p:spPr>
        <p:txBody>
          <a:bodyPr/>
          <a:lstStyle/>
          <a:p>
            <a:r>
              <a:rPr lang="en-US" dirty="0">
                <a:latin typeface="Museo 700" panose="02000000000000000000" pitchFamily="50" charset="0"/>
              </a:rPr>
              <a:t>AQA</a:t>
            </a:r>
            <a:endParaRPr lang="en-US" b="0" dirty="0">
              <a:latin typeface="Museo900-Regular"/>
              <a:cs typeface="Museo900-Regular"/>
            </a:endParaRPr>
          </a:p>
          <a:p>
            <a:pPr lvl="2"/>
            <a:r>
              <a:rPr lang="en-US" dirty="0">
                <a:latin typeface="Museo 500" panose="02000000000000000000" pitchFamily="50" charset="0"/>
              </a:rPr>
              <a:t>GCSE</a:t>
            </a:r>
          </a:p>
          <a:p>
            <a:pPr lvl="3">
              <a:spcBef>
                <a:spcPts val="300"/>
              </a:spcBef>
            </a:pPr>
            <a:r>
              <a:rPr lang="en-US" sz="2500" dirty="0">
                <a:solidFill>
                  <a:schemeClr val="bg1"/>
                </a:solidFill>
                <a:latin typeface="Museo 100" panose="02000000000000000000" pitchFamily="50" charset="0"/>
              </a:rPr>
              <a:t>Design and Technology </a:t>
            </a:r>
            <a:r>
              <a:rPr lang="en-US" sz="2500" dirty="0">
                <a:latin typeface="Museo 100" panose="02000000000000000000" pitchFamily="50" charset="0"/>
              </a:rPr>
              <a:t>8552</a:t>
            </a:r>
            <a:endParaRPr lang="en-GB" dirty="0"/>
          </a:p>
          <a:p>
            <a:endParaRPr lang="en-GB" dirty="0"/>
          </a:p>
        </p:txBody>
      </p:sp>
      <p:sp>
        <p:nvSpPr>
          <p:cNvPr id="6" name="Text Placeholder 2"/>
          <p:cNvSpPr>
            <a:spLocks noGrp="1"/>
          </p:cNvSpPr>
          <p:nvPr>
            <p:ph type="body" sz="quarter" idx="11"/>
          </p:nvPr>
        </p:nvSpPr>
        <p:spPr>
          <a:xfrm>
            <a:off x="4800600" y="1841231"/>
            <a:ext cx="2768600" cy="2201863"/>
          </a:xfrm>
        </p:spPr>
        <p:txBody>
          <a:bodyPr/>
          <a:lstStyle/>
          <a:p>
            <a:r>
              <a:rPr lang="en-GB" dirty="0">
                <a:latin typeface="Museo 900" panose="02000000000000000000" pitchFamily="2" charset="0"/>
              </a:rPr>
              <a:t>Working with timber based materials and fixings</a:t>
            </a:r>
            <a:endParaRPr lang="en-US" sz="2000" dirty="0">
              <a:latin typeface="Museo 100" panose="02000000000000000000" pitchFamily="50" charset="0"/>
            </a:endParaRPr>
          </a:p>
          <a:p>
            <a:r>
              <a:rPr lang="en-US" sz="2000" dirty="0">
                <a:latin typeface="Museo 100" panose="02000000000000000000" pitchFamily="50" charset="0"/>
              </a:rPr>
              <a:t>Unit 5B</a:t>
            </a:r>
          </a:p>
          <a:p>
            <a:pPr lvl="1">
              <a:spcBef>
                <a:spcPts val="0"/>
              </a:spcBef>
            </a:pPr>
            <a:r>
              <a:rPr lang="en-US" sz="2000" dirty="0">
                <a:latin typeface="Museo 100" panose="02000000000000000000" pitchFamily="50" charset="0"/>
              </a:rPr>
              <a:t>Timber based materials</a:t>
            </a:r>
          </a:p>
        </p:txBody>
      </p:sp>
    </p:spTree>
    <p:extLst>
      <p:ext uri="{BB962C8B-B14F-4D97-AF65-F5344CB8AC3E}">
        <p14:creationId xmlns:p14="http://schemas.microsoft.com/office/powerpoint/2010/main" val="11962772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latin typeface="Arial" panose="020B0604020202020204" pitchFamily="34" charset="0"/>
                <a:cs typeface="Arial" panose="020B0604020202020204" pitchFamily="34" charset="0"/>
              </a:rPr>
              <a:t>Knock-down fittings</a:t>
            </a:r>
          </a:p>
        </p:txBody>
      </p:sp>
      <p:sp>
        <p:nvSpPr>
          <p:cNvPr id="3" name="Text Placeholder 2"/>
          <p:cNvSpPr>
            <a:spLocks noGrp="1"/>
          </p:cNvSpPr>
          <p:nvPr>
            <p:ph type="body" sz="quarter" idx="14"/>
          </p:nvPr>
        </p:nvSpPr>
        <p:spPr>
          <a:xfrm>
            <a:off x="724280" y="1704179"/>
            <a:ext cx="7816470" cy="3453607"/>
          </a:xfrm>
        </p:spPr>
        <p:txBody>
          <a:bodyPr/>
          <a:lstStyle/>
          <a:p>
            <a:r>
              <a:rPr lang="en-GB" dirty="0">
                <a:latin typeface="Arial" panose="020B0604020202020204" pitchFamily="34" charset="0"/>
                <a:cs typeface="Arial" panose="020B0604020202020204" pitchFamily="34" charset="0"/>
              </a:rPr>
              <a:t>Knock down fittings (KDF) are often used for self-assembly furniture and kitchen carcasses</a:t>
            </a:r>
          </a:p>
          <a:p>
            <a:pPr lvl="1"/>
            <a:r>
              <a:rPr lang="en-GB" dirty="0">
                <a:latin typeface="Arial" panose="020B0604020202020204" pitchFamily="34" charset="0"/>
                <a:ea typeface="Microsoft YaHei" pitchFamily="2"/>
                <a:cs typeface="Arial" panose="020B0604020202020204" pitchFamily="34" charset="0"/>
              </a:rPr>
              <a:t>Why do many people favour flat-pack furniture over ready assembled pieces?</a:t>
            </a:r>
          </a:p>
          <a:p>
            <a:pPr lvl="1"/>
            <a:r>
              <a:rPr lang="en-GB" dirty="0">
                <a:latin typeface="Arial" panose="020B0604020202020204" pitchFamily="34" charset="0"/>
                <a:ea typeface="Microsoft YaHei" pitchFamily="2"/>
                <a:cs typeface="Arial" panose="020B0604020202020204" pitchFamily="34" charset="0"/>
              </a:rPr>
              <a:t>What tools may be required to assemble flat-pack furniture?</a:t>
            </a:r>
          </a:p>
          <a:p>
            <a:pPr lvl="1"/>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4" name="TextBox 3"/>
          <p:cNvSpPr txBox="1"/>
          <p:nvPr/>
        </p:nvSpPr>
        <p:spPr>
          <a:xfrm>
            <a:off x="909580" y="5877384"/>
            <a:ext cx="2812527"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Connecting or block fitting</a:t>
            </a:r>
          </a:p>
        </p:txBody>
      </p:sp>
      <p:pic>
        <p:nvPicPr>
          <p:cNvPr id="7" name="Picture 2" descr="C:\Users\desig\AppData\Roaming\PixelMetrics\CaptureWiz\Temp\18.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953310" y="4039738"/>
            <a:ext cx="7290881" cy="169867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3860719" y="5877384"/>
            <a:ext cx="1936687"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Cross dowel fitting</a:t>
            </a:r>
          </a:p>
        </p:txBody>
      </p:sp>
      <p:sp>
        <p:nvSpPr>
          <p:cNvPr id="12" name="TextBox 11"/>
          <p:cNvSpPr txBox="1"/>
          <p:nvPr/>
        </p:nvSpPr>
        <p:spPr>
          <a:xfrm>
            <a:off x="6645032" y="5839428"/>
            <a:ext cx="1658586"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Cam lock fitting</a:t>
            </a:r>
          </a:p>
        </p:txBody>
      </p:sp>
    </p:spTree>
    <p:extLst>
      <p:ext uri="{BB962C8B-B14F-4D97-AF65-F5344CB8AC3E}">
        <p14:creationId xmlns:p14="http://schemas.microsoft.com/office/powerpoint/2010/main" val="798317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Flat-pack furniture</a:t>
            </a:r>
          </a:p>
        </p:txBody>
      </p:sp>
      <p:sp>
        <p:nvSpPr>
          <p:cNvPr id="3" name="Text Placeholder 2"/>
          <p:cNvSpPr>
            <a:spLocks noGrp="1"/>
          </p:cNvSpPr>
          <p:nvPr>
            <p:ph type="body" sz="quarter" idx="14"/>
          </p:nvPr>
        </p:nvSpPr>
        <p:spPr/>
        <p:txBody>
          <a:bodyPr/>
          <a:lstStyle/>
          <a:p>
            <a:r>
              <a:rPr lang="en-GB" dirty="0"/>
              <a:t>Complete </a:t>
            </a:r>
            <a:r>
              <a:rPr lang="en-GB" b="1" dirty="0"/>
              <a:t>Task 1</a:t>
            </a:r>
            <a:r>
              <a:rPr lang="en-GB" dirty="0"/>
              <a:t> of </a:t>
            </a:r>
            <a:r>
              <a:rPr lang="en-GB" b="1" dirty="0"/>
              <a:t>Worksheet 2</a:t>
            </a:r>
          </a:p>
        </p:txBody>
      </p:sp>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172342" y="3993099"/>
            <a:ext cx="6920345" cy="2059045"/>
          </a:xfrm>
          <a:prstGeom prst="rect">
            <a:avLst/>
          </a:prstGeom>
        </p:spPr>
      </p:pic>
    </p:spTree>
    <p:extLst>
      <p:ext uri="{BB962C8B-B14F-4D97-AF65-F5344CB8AC3E}">
        <p14:creationId xmlns:p14="http://schemas.microsoft.com/office/powerpoint/2010/main" val="20017476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6200000" flipV="1">
            <a:off x="3676296" y="4137229"/>
            <a:ext cx="3896392" cy="1537513"/>
          </a:xfrm>
          <a:prstGeom prst="rect">
            <a:avLst/>
          </a:prstGeom>
        </p:spPr>
      </p:pic>
      <p:sp>
        <p:nvSpPr>
          <p:cNvPr id="2" name="Text Placeholder 1"/>
          <p:cNvSpPr>
            <a:spLocks noGrp="1"/>
          </p:cNvSpPr>
          <p:nvPr>
            <p:ph type="body" sz="quarter" idx="13"/>
          </p:nvPr>
        </p:nvSpPr>
        <p:spPr/>
        <p:txBody>
          <a:bodyPr/>
          <a:lstStyle/>
          <a:p>
            <a:r>
              <a:rPr lang="en-GB" dirty="0"/>
              <a:t>Specialist tools and equipment</a:t>
            </a:r>
          </a:p>
        </p:txBody>
      </p:sp>
      <p:sp>
        <p:nvSpPr>
          <p:cNvPr id="3" name="Text Placeholder 2"/>
          <p:cNvSpPr>
            <a:spLocks noGrp="1"/>
          </p:cNvSpPr>
          <p:nvPr>
            <p:ph type="body" sz="quarter" idx="14"/>
          </p:nvPr>
        </p:nvSpPr>
        <p:spPr/>
        <p:txBody>
          <a:bodyPr/>
          <a:lstStyle/>
          <a:p>
            <a:r>
              <a:rPr lang="en-GB" dirty="0"/>
              <a:t>Specialist hand tools can be used to accurately remove and shape wood</a:t>
            </a:r>
          </a:p>
          <a:p>
            <a:pPr lvl="1"/>
            <a:r>
              <a:rPr lang="en-GB" dirty="0"/>
              <a:t>How many are you familiar with?</a:t>
            </a: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0800000">
            <a:off x="3801184" y="3158535"/>
            <a:ext cx="628137" cy="2674577"/>
          </a:xfrm>
          <a:prstGeom prst="rect">
            <a:avLst/>
          </a:prstGeom>
        </p:spPr>
      </p:pic>
      <p:pic>
        <p:nvPicPr>
          <p:cNvPr id="12" name="Picture 1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5463844" y="3625402"/>
            <a:ext cx="3011268" cy="1743524"/>
          </a:xfrm>
          <a:prstGeom prst="rect">
            <a:avLst/>
          </a:prstGeom>
        </p:spPr>
      </p:pic>
      <p:pic>
        <p:nvPicPr>
          <p:cNvPr id="20" name="Picture 19"/>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450140" y="2991530"/>
            <a:ext cx="816058" cy="2750311"/>
          </a:xfrm>
          <a:prstGeom prst="rect">
            <a:avLst/>
          </a:prstGeom>
        </p:spPr>
      </p:pic>
      <p:pic>
        <p:nvPicPr>
          <p:cNvPr id="24" name="Picture 2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16200000">
            <a:off x="388523" y="4070437"/>
            <a:ext cx="2847850" cy="697723"/>
          </a:xfrm>
          <a:prstGeom prst="rect">
            <a:avLst/>
          </a:prstGeom>
        </p:spPr>
      </p:pic>
    </p:spTree>
    <p:extLst>
      <p:ext uri="{BB962C8B-B14F-4D97-AF65-F5344CB8AC3E}">
        <p14:creationId xmlns:p14="http://schemas.microsoft.com/office/powerpoint/2010/main" val="36066053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3"/>
          </p:nvPr>
        </p:nvSpPr>
        <p:spPr/>
        <p:txBody>
          <a:bodyPr/>
          <a:lstStyle/>
          <a:p>
            <a:r>
              <a:rPr lang="en-GB" dirty="0">
                <a:solidFill>
                  <a:srgbClr val="000000"/>
                </a:solidFill>
                <a:latin typeface="Arial" panose="020B0604020202020204" pitchFamily="34" charset="0"/>
                <a:ea typeface="Microsoft YaHei" pitchFamily="2"/>
                <a:cs typeface="Arial" panose="020B0604020202020204" pitchFamily="34" charset="0"/>
              </a:rPr>
              <a:t>Wasting and abrading</a:t>
            </a:r>
          </a:p>
          <a:p>
            <a:endParaRPr lang="en-GB" dirty="0">
              <a:latin typeface="Arial" panose="020B0604020202020204" pitchFamily="34" charset="0"/>
              <a:cs typeface="Arial" panose="020B0604020202020204" pitchFamily="34" charset="0"/>
            </a:endParaRPr>
          </a:p>
        </p:txBody>
      </p:sp>
      <p:sp>
        <p:nvSpPr>
          <p:cNvPr id="5" name="Text Placeholder 4"/>
          <p:cNvSpPr>
            <a:spLocks noGrp="1"/>
          </p:cNvSpPr>
          <p:nvPr>
            <p:ph type="body" sz="quarter" idx="14"/>
          </p:nvPr>
        </p:nvSpPr>
        <p:spPr>
          <a:xfrm>
            <a:off x="724280" y="1704179"/>
            <a:ext cx="7797230" cy="4290221"/>
          </a:xfrm>
        </p:spPr>
        <p:txBody>
          <a:bodyPr/>
          <a:lstStyle/>
          <a:p>
            <a:r>
              <a:rPr lang="en-GB" sz="2800" dirty="0">
                <a:solidFill>
                  <a:srgbClr val="000000"/>
                </a:solidFill>
                <a:latin typeface="Arial" panose="020B0604020202020204" pitchFamily="34" charset="0"/>
                <a:ea typeface="Microsoft YaHei" pitchFamily="2"/>
                <a:cs typeface="Arial" panose="020B0604020202020204" pitchFamily="34" charset="0"/>
              </a:rPr>
              <a:t>Specialist tools include:</a:t>
            </a:r>
          </a:p>
          <a:p>
            <a:pPr lvl="1"/>
            <a:r>
              <a:rPr lang="en-GB" dirty="0">
                <a:latin typeface="Arial" panose="020B0604020202020204" pitchFamily="34" charset="0"/>
                <a:cs typeface="Arial" panose="020B0604020202020204" pitchFamily="34" charset="0"/>
              </a:rPr>
              <a:t>Planes, chisels, saws, surforms and rasps</a:t>
            </a:r>
          </a:p>
          <a:p>
            <a:pPr lvl="1"/>
            <a:r>
              <a:rPr lang="en-GB" dirty="0">
                <a:latin typeface="Arial" panose="020B0604020202020204" pitchFamily="34" charset="0"/>
                <a:cs typeface="Arial" panose="020B0604020202020204" pitchFamily="34" charset="0"/>
              </a:rPr>
              <a:t>Abrasive paper and sanding tools are also used to prepare a surface for finishing</a:t>
            </a:r>
          </a:p>
          <a:p>
            <a:pPr lvl="1"/>
            <a:r>
              <a:rPr lang="en-GB" dirty="0">
                <a:latin typeface="Arial" panose="020B0604020202020204" pitchFamily="34" charset="0"/>
                <a:cs typeface="Arial" panose="020B0604020202020204" pitchFamily="34" charset="0"/>
              </a:rPr>
              <a:t>The phrase '</a:t>
            </a:r>
            <a:r>
              <a:rPr lang="en-GB" i="1" dirty="0">
                <a:latin typeface="Arial" panose="020B0604020202020204" pitchFamily="34" charset="0"/>
                <a:cs typeface="Arial" panose="020B0604020202020204" pitchFamily="34" charset="0"/>
              </a:rPr>
              <a:t>measure twice cut once</a:t>
            </a:r>
            <a:r>
              <a:rPr lang="en-GB" dirty="0">
                <a:latin typeface="Arial" panose="020B0604020202020204" pitchFamily="34" charset="0"/>
                <a:cs typeface="Arial" panose="020B0604020202020204" pitchFamily="34" charset="0"/>
              </a:rPr>
              <a:t>' is often used by crafts people.  What do you think this means?</a:t>
            </a:r>
          </a:p>
          <a:p>
            <a:pPr lvl="1"/>
            <a:r>
              <a:rPr lang="en-GB" dirty="0">
                <a:latin typeface="Arial" panose="020B0604020202020204" pitchFamily="34" charset="0"/>
                <a:ea typeface="Microsoft YaHei" pitchFamily="2"/>
                <a:cs typeface="Arial" panose="020B0604020202020204" pitchFamily="34" charset="0"/>
              </a:rPr>
              <a:t>If you had three grades of glass paper – 80 grit, 120 grit and 200 grit, which one would you use first, which one second and which one would you use last?</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40053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00E0F"/>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3366488" y="647823"/>
            <a:ext cx="5777512" cy="6210177"/>
          </a:xfrm>
          <a:prstGeom prst="rect">
            <a:avLst/>
          </a:prstGeom>
        </p:spPr>
      </p:pic>
      <p:sp>
        <p:nvSpPr>
          <p:cNvPr id="2" name="Text Placeholder 1"/>
          <p:cNvSpPr>
            <a:spLocks noGrp="1"/>
          </p:cNvSpPr>
          <p:nvPr>
            <p:ph type="body" sz="quarter" idx="13"/>
          </p:nvPr>
        </p:nvSpPr>
        <p:spPr/>
        <p:txBody>
          <a:bodyPr/>
          <a:lstStyle/>
          <a:p>
            <a:r>
              <a:rPr lang="en-GB" dirty="0">
                <a:solidFill>
                  <a:schemeClr val="bg1"/>
                </a:solidFill>
              </a:rPr>
              <a:t>Wood turning</a:t>
            </a:r>
          </a:p>
        </p:txBody>
      </p:sp>
      <p:sp>
        <p:nvSpPr>
          <p:cNvPr id="3" name="Text Placeholder 2"/>
          <p:cNvSpPr>
            <a:spLocks noGrp="1"/>
          </p:cNvSpPr>
          <p:nvPr>
            <p:ph type="body" sz="quarter" idx="14"/>
          </p:nvPr>
        </p:nvSpPr>
        <p:spPr>
          <a:xfrm>
            <a:off x="724280" y="1704179"/>
            <a:ext cx="4983793" cy="3453607"/>
          </a:xfrm>
        </p:spPr>
        <p:txBody>
          <a:bodyPr/>
          <a:lstStyle/>
          <a:p>
            <a:r>
              <a:rPr lang="en-GB" dirty="0">
                <a:solidFill>
                  <a:schemeClr val="bg1"/>
                </a:solidFill>
              </a:rPr>
              <a:t>Lathes are used to 'turn' wood on a plate or between two points whilst it is shaped with tools</a:t>
            </a:r>
          </a:p>
          <a:p>
            <a:pPr lvl="1"/>
            <a:r>
              <a:rPr lang="en-GB" dirty="0">
                <a:solidFill>
                  <a:srgbClr val="E9D58E"/>
                </a:solidFill>
              </a:rPr>
              <a:t>The speed of the lathe is adjusted depending on the size of the wood being turned</a:t>
            </a:r>
          </a:p>
          <a:p>
            <a:pPr lvl="1"/>
            <a:r>
              <a:rPr lang="en-GB" dirty="0">
                <a:solidFill>
                  <a:srgbClr val="E9D58E"/>
                </a:solidFill>
              </a:rPr>
              <a:t>Why would it be wise to select</a:t>
            </a:r>
            <a:br>
              <a:rPr lang="en-GB" dirty="0">
                <a:solidFill>
                  <a:srgbClr val="E9D58E"/>
                </a:solidFill>
              </a:rPr>
            </a:br>
            <a:r>
              <a:rPr lang="en-GB" dirty="0">
                <a:solidFill>
                  <a:srgbClr val="E9D58E"/>
                </a:solidFill>
              </a:rPr>
              <a:t>a lower speed if turning a</a:t>
            </a:r>
            <a:br>
              <a:rPr lang="en-GB" dirty="0">
                <a:solidFill>
                  <a:srgbClr val="E9D58E"/>
                </a:solidFill>
              </a:rPr>
            </a:br>
            <a:r>
              <a:rPr lang="en-GB" dirty="0">
                <a:solidFill>
                  <a:srgbClr val="E9D58E"/>
                </a:solidFill>
              </a:rPr>
              <a:t>large bowl or dish?</a:t>
            </a:r>
          </a:p>
          <a:p>
            <a:pPr lvl="1"/>
            <a:r>
              <a:rPr lang="en-GB" dirty="0">
                <a:solidFill>
                  <a:srgbClr val="E9D58E"/>
                </a:solidFill>
              </a:rPr>
              <a:t>When might you require </a:t>
            </a:r>
            <a:br>
              <a:rPr lang="en-GB" dirty="0">
                <a:solidFill>
                  <a:srgbClr val="E9D58E"/>
                </a:solidFill>
              </a:rPr>
            </a:br>
            <a:r>
              <a:rPr lang="en-GB" dirty="0">
                <a:solidFill>
                  <a:srgbClr val="E9D58E"/>
                </a:solidFill>
              </a:rPr>
              <a:t>a higher speed setting?</a:t>
            </a:r>
          </a:p>
          <a:p>
            <a:endParaRPr lang="en-GB" dirty="0">
              <a:solidFill>
                <a:schemeClr val="bg1"/>
              </a:solidFill>
            </a:endParaRP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35766810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Wood joints</a:t>
            </a:r>
          </a:p>
        </p:txBody>
      </p:sp>
      <p:sp>
        <p:nvSpPr>
          <p:cNvPr id="3" name="Text Placeholder 2"/>
          <p:cNvSpPr>
            <a:spLocks noGrp="1"/>
          </p:cNvSpPr>
          <p:nvPr>
            <p:ph type="body" sz="quarter" idx="14"/>
          </p:nvPr>
        </p:nvSpPr>
        <p:spPr>
          <a:xfrm>
            <a:off x="724279" y="1704179"/>
            <a:ext cx="7986087" cy="3453607"/>
          </a:xfrm>
        </p:spPr>
        <p:txBody>
          <a:bodyPr/>
          <a:lstStyle/>
          <a:p>
            <a:r>
              <a:rPr lang="en-GB" dirty="0"/>
              <a:t>Wood joints are widely used where a strong join </a:t>
            </a:r>
            <a:br>
              <a:rPr lang="en-GB" dirty="0"/>
            </a:br>
            <a:r>
              <a:rPr lang="en-GB" dirty="0"/>
              <a:t>is needed</a:t>
            </a:r>
          </a:p>
          <a:p>
            <a:pPr lvl="1"/>
            <a:r>
              <a:rPr lang="en-GB" dirty="0"/>
              <a:t>What are the advantages of using a dowelled joint over a simple butt joint?</a:t>
            </a:r>
          </a:p>
          <a:p>
            <a:pPr lvl="1"/>
            <a:r>
              <a:rPr lang="en-GB" dirty="0"/>
              <a:t>How could you protect work from marking when using clamps?</a:t>
            </a:r>
          </a:p>
          <a:p>
            <a:endParaRPr lang="en-GB" dirty="0"/>
          </a:p>
        </p:txBody>
      </p:sp>
      <p:pic>
        <p:nvPicPr>
          <p:cNvPr id="1026" name="Picture 2" descr="C:\Users\Rob\AppData\Roaming\PixelMetrics\CaptureWiz\Temp\12.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771632" y="3899366"/>
            <a:ext cx="2091708" cy="223403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Rob\AppData\Roaming\PixelMetrics\CaptureWiz\Temp\6.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394408" y="3889843"/>
            <a:ext cx="2182113" cy="225307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982684" y="4181275"/>
            <a:ext cx="1340191" cy="369332"/>
          </a:xfrm>
          <a:prstGeom prst="rect">
            <a:avLst/>
          </a:prstGeom>
          <a:noFill/>
        </p:spPr>
        <p:txBody>
          <a:bodyPr wrap="square" rtlCol="0">
            <a:spAutoFit/>
          </a:bodyPr>
          <a:lstStyle/>
          <a:p>
            <a:pPr algn="r"/>
            <a:r>
              <a:rPr lang="en-GB" dirty="0">
                <a:solidFill>
                  <a:srgbClr val="633F31"/>
                </a:solidFill>
                <a:latin typeface="Arial" panose="020B0604020202020204" pitchFamily="34" charset="0"/>
                <a:cs typeface="Arial" panose="020B0604020202020204" pitchFamily="34" charset="0"/>
              </a:rPr>
              <a:t>Butt joint</a:t>
            </a:r>
          </a:p>
        </p:txBody>
      </p:sp>
      <p:sp>
        <p:nvSpPr>
          <p:cNvPr id="11" name="TextBox 10"/>
          <p:cNvSpPr txBox="1"/>
          <p:nvPr/>
        </p:nvSpPr>
        <p:spPr>
          <a:xfrm>
            <a:off x="582322" y="4958889"/>
            <a:ext cx="1740554" cy="369332"/>
          </a:xfrm>
          <a:prstGeom prst="rect">
            <a:avLst/>
          </a:prstGeom>
          <a:noFill/>
        </p:spPr>
        <p:txBody>
          <a:bodyPr wrap="square" rtlCol="0">
            <a:spAutoFit/>
          </a:bodyPr>
          <a:lstStyle/>
          <a:p>
            <a:pPr algn="r"/>
            <a:r>
              <a:rPr lang="en-GB" dirty="0">
                <a:solidFill>
                  <a:srgbClr val="633F31"/>
                </a:solidFill>
                <a:latin typeface="Arial" panose="020B0604020202020204" pitchFamily="34" charset="0"/>
                <a:cs typeface="Arial" panose="020B0604020202020204" pitchFamily="34" charset="0"/>
              </a:rPr>
              <a:t>Dowelled joint</a:t>
            </a:r>
          </a:p>
        </p:txBody>
      </p:sp>
      <p:sp>
        <p:nvSpPr>
          <p:cNvPr id="12" name="TextBox 11"/>
          <p:cNvSpPr txBox="1"/>
          <p:nvPr/>
        </p:nvSpPr>
        <p:spPr>
          <a:xfrm>
            <a:off x="982684" y="5647046"/>
            <a:ext cx="1340191" cy="369332"/>
          </a:xfrm>
          <a:prstGeom prst="rect">
            <a:avLst/>
          </a:prstGeom>
          <a:noFill/>
        </p:spPr>
        <p:txBody>
          <a:bodyPr wrap="square" rtlCol="0">
            <a:spAutoFit/>
          </a:bodyPr>
          <a:lstStyle/>
          <a:p>
            <a:pPr algn="r"/>
            <a:r>
              <a:rPr lang="en-GB" dirty="0">
                <a:solidFill>
                  <a:srgbClr val="633F31"/>
                </a:solidFill>
                <a:latin typeface="Arial" panose="020B0604020202020204" pitchFamily="34" charset="0"/>
                <a:cs typeface="Arial" panose="020B0604020202020204" pitchFamily="34" charset="0"/>
              </a:rPr>
              <a:t>Mitre joint</a:t>
            </a:r>
          </a:p>
        </p:txBody>
      </p:sp>
      <p:sp>
        <p:nvSpPr>
          <p:cNvPr id="13" name="TextBox 12"/>
          <p:cNvSpPr txBox="1"/>
          <p:nvPr/>
        </p:nvSpPr>
        <p:spPr>
          <a:xfrm>
            <a:off x="6955341" y="5508546"/>
            <a:ext cx="1887001" cy="646331"/>
          </a:xfrm>
          <a:prstGeom prst="rect">
            <a:avLst/>
          </a:prstGeom>
          <a:noFill/>
        </p:spPr>
        <p:txBody>
          <a:bodyPr wrap="square" rtlCol="0">
            <a:spAutoFit/>
          </a:bodyPr>
          <a:lstStyle/>
          <a:p>
            <a:r>
              <a:rPr lang="en-GB" dirty="0">
                <a:solidFill>
                  <a:srgbClr val="633F31"/>
                </a:solidFill>
                <a:latin typeface="Arial" panose="020B0604020202020204" pitchFamily="34" charset="0"/>
                <a:cs typeface="Arial" panose="020B0604020202020204" pitchFamily="34" charset="0"/>
              </a:rPr>
              <a:t>Mortise and tenon joint</a:t>
            </a:r>
          </a:p>
        </p:txBody>
      </p:sp>
      <p:sp>
        <p:nvSpPr>
          <p:cNvPr id="14" name="TextBox 13"/>
          <p:cNvSpPr txBox="1"/>
          <p:nvPr/>
        </p:nvSpPr>
        <p:spPr>
          <a:xfrm>
            <a:off x="6955341" y="4077237"/>
            <a:ext cx="1340191" cy="646331"/>
          </a:xfrm>
          <a:prstGeom prst="rect">
            <a:avLst/>
          </a:prstGeom>
          <a:noFill/>
        </p:spPr>
        <p:txBody>
          <a:bodyPr wrap="square" rtlCol="0">
            <a:spAutoFit/>
          </a:bodyPr>
          <a:lstStyle/>
          <a:p>
            <a:r>
              <a:rPr lang="en-GB" dirty="0">
                <a:solidFill>
                  <a:srgbClr val="633F31"/>
                </a:solidFill>
                <a:latin typeface="Arial" panose="020B0604020202020204" pitchFamily="34" charset="0"/>
                <a:cs typeface="Arial" panose="020B0604020202020204" pitchFamily="34" charset="0"/>
              </a:rPr>
              <a:t>Housing joint</a:t>
            </a:r>
          </a:p>
        </p:txBody>
      </p:sp>
    </p:spTree>
    <p:extLst>
      <p:ext uri="{BB962C8B-B14F-4D97-AF65-F5344CB8AC3E}">
        <p14:creationId xmlns:p14="http://schemas.microsoft.com/office/powerpoint/2010/main" val="3488081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Rob\AppData\Roaming\PixelMetrics\CaptureWiz\Temp\10.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725273" y="4292148"/>
            <a:ext cx="5814485" cy="2006167"/>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3"/>
          </p:nvPr>
        </p:nvSpPr>
        <p:spPr/>
        <p:txBody>
          <a:bodyPr/>
          <a:lstStyle/>
          <a:p>
            <a:r>
              <a:rPr lang="en-GB" dirty="0"/>
              <a:t>Lamination</a:t>
            </a:r>
          </a:p>
        </p:txBody>
      </p:sp>
      <p:sp>
        <p:nvSpPr>
          <p:cNvPr id="3" name="Text Placeholder 2"/>
          <p:cNvSpPr>
            <a:spLocks noGrp="1"/>
          </p:cNvSpPr>
          <p:nvPr>
            <p:ph type="body" sz="quarter" idx="14"/>
          </p:nvPr>
        </p:nvSpPr>
        <p:spPr/>
        <p:txBody>
          <a:bodyPr/>
          <a:lstStyle/>
          <a:p>
            <a:r>
              <a:rPr lang="en-GB" dirty="0"/>
              <a:t>Laminating means layering. It is often used to create curved components</a:t>
            </a:r>
          </a:p>
          <a:p>
            <a:pPr lvl="1"/>
            <a:r>
              <a:rPr lang="en-GB" dirty="0"/>
              <a:t>Strips of timber are glued and placed over a jig or former</a:t>
            </a:r>
          </a:p>
          <a:p>
            <a:pPr lvl="1"/>
            <a:r>
              <a:rPr lang="en-GB" dirty="0"/>
              <a:t>Either clamps or a vacuum press are used to exert pressure on the lamination while the adhesive dries or cures</a:t>
            </a:r>
          </a:p>
          <a:p>
            <a:pPr lvl="1"/>
            <a:r>
              <a:rPr lang="en-GB" dirty="0"/>
              <a:t>Why is a laminated structure stronger than regular timber?</a:t>
            </a:r>
          </a:p>
          <a:p>
            <a:endParaRPr lang="en-GB" dirty="0"/>
          </a:p>
          <a:p>
            <a:endParaRPr lang="en-GB" dirty="0"/>
          </a:p>
        </p:txBody>
      </p:sp>
    </p:spTree>
    <p:extLst>
      <p:ext uri="{BB962C8B-B14F-4D97-AF65-F5344CB8AC3E}">
        <p14:creationId xmlns:p14="http://schemas.microsoft.com/office/powerpoint/2010/main" val="37165580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401691" y="2525895"/>
            <a:ext cx="4742309" cy="3522004"/>
          </a:xfrm>
          <a:prstGeom prst="rect">
            <a:avLst/>
          </a:prstGeom>
        </p:spPr>
      </p:pic>
      <p:sp>
        <p:nvSpPr>
          <p:cNvPr id="2" name="Text Placeholder 1"/>
          <p:cNvSpPr>
            <a:spLocks noGrp="1"/>
          </p:cNvSpPr>
          <p:nvPr>
            <p:ph type="body" sz="quarter" idx="13"/>
          </p:nvPr>
        </p:nvSpPr>
        <p:spPr/>
        <p:txBody>
          <a:bodyPr/>
          <a:lstStyle/>
          <a:p>
            <a:r>
              <a:rPr lang="en-GB" dirty="0"/>
              <a:t>Bending</a:t>
            </a:r>
          </a:p>
        </p:txBody>
      </p:sp>
      <p:sp>
        <p:nvSpPr>
          <p:cNvPr id="3" name="Text Placeholder 2"/>
          <p:cNvSpPr>
            <a:spLocks noGrp="1"/>
          </p:cNvSpPr>
          <p:nvPr>
            <p:ph type="body" sz="quarter" idx="14"/>
          </p:nvPr>
        </p:nvSpPr>
        <p:spPr/>
        <p:txBody>
          <a:bodyPr/>
          <a:lstStyle/>
          <a:p>
            <a:r>
              <a:rPr lang="en-GB" dirty="0"/>
              <a:t>Solid wood can be bent into various shapes by increasing its moisture content</a:t>
            </a:r>
          </a:p>
          <a:p>
            <a:pPr lvl="1"/>
            <a:r>
              <a:rPr lang="en-GB" dirty="0"/>
              <a:t>Wood can be soaked in water </a:t>
            </a:r>
            <a:br>
              <a:rPr lang="en-GB" dirty="0"/>
            </a:br>
            <a:r>
              <a:rPr lang="en-GB" dirty="0"/>
              <a:t>to make it more malleable</a:t>
            </a:r>
          </a:p>
          <a:p>
            <a:pPr lvl="1"/>
            <a:r>
              <a:rPr lang="en-GB" dirty="0"/>
              <a:t>Using a hot steam box will </a:t>
            </a:r>
            <a:br>
              <a:rPr lang="en-GB" dirty="0"/>
            </a:br>
            <a:r>
              <a:rPr lang="en-GB" dirty="0"/>
              <a:t>speed up the process</a:t>
            </a:r>
          </a:p>
          <a:p>
            <a:pPr lvl="1"/>
            <a:r>
              <a:rPr lang="en-GB" dirty="0"/>
              <a:t>The pre-softened timber is</a:t>
            </a:r>
            <a:br>
              <a:rPr lang="en-GB" dirty="0"/>
            </a:br>
            <a:r>
              <a:rPr lang="en-GB" dirty="0"/>
              <a:t>forced around a former or jig</a:t>
            </a:r>
            <a:br>
              <a:rPr lang="en-GB" dirty="0"/>
            </a:br>
            <a:r>
              <a:rPr lang="en-GB" dirty="0"/>
              <a:t>using a strap</a:t>
            </a:r>
          </a:p>
          <a:p>
            <a:pPr lvl="1"/>
            <a:r>
              <a:rPr lang="en-GB" dirty="0"/>
              <a:t>It is then clamped and left to </a:t>
            </a:r>
            <a:br>
              <a:rPr lang="en-GB" dirty="0"/>
            </a:br>
            <a:r>
              <a:rPr lang="en-GB" dirty="0"/>
              <a:t>cool and dry out</a:t>
            </a:r>
          </a:p>
          <a:p>
            <a:endParaRPr lang="en-GB" dirty="0"/>
          </a:p>
        </p:txBody>
      </p:sp>
    </p:spTree>
    <p:extLst>
      <p:ext uri="{BB962C8B-B14F-4D97-AF65-F5344CB8AC3E}">
        <p14:creationId xmlns:p14="http://schemas.microsoft.com/office/powerpoint/2010/main" val="15925299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4249617" y="634482"/>
            <a:ext cx="4894383" cy="6223518"/>
          </a:xfrm>
          <a:prstGeom prst="rect">
            <a:avLst/>
          </a:prstGeom>
        </p:spPr>
      </p:pic>
      <p:sp>
        <p:nvSpPr>
          <p:cNvPr id="2" name="Text Placeholder 1"/>
          <p:cNvSpPr>
            <a:spLocks noGrp="1"/>
          </p:cNvSpPr>
          <p:nvPr>
            <p:ph type="body" sz="quarter" idx="13"/>
          </p:nvPr>
        </p:nvSpPr>
        <p:spPr/>
        <p:txBody>
          <a:bodyPr/>
          <a:lstStyle/>
          <a:p>
            <a:r>
              <a:rPr lang="en-GB" dirty="0"/>
              <a:t>Task 2</a:t>
            </a:r>
          </a:p>
        </p:txBody>
      </p:sp>
      <p:sp>
        <p:nvSpPr>
          <p:cNvPr id="3" name="Text Placeholder 2"/>
          <p:cNvSpPr>
            <a:spLocks noGrp="1"/>
          </p:cNvSpPr>
          <p:nvPr>
            <p:ph type="body" sz="quarter" idx="14"/>
          </p:nvPr>
        </p:nvSpPr>
        <p:spPr>
          <a:xfrm>
            <a:off x="724280" y="1704179"/>
            <a:ext cx="4076320" cy="3453607"/>
          </a:xfrm>
        </p:spPr>
        <p:txBody>
          <a:bodyPr/>
          <a:lstStyle/>
          <a:p>
            <a:r>
              <a:rPr lang="en-GB" dirty="0"/>
              <a:t>Complete </a:t>
            </a:r>
            <a:r>
              <a:rPr lang="en-GB" b="1" dirty="0"/>
              <a:t>Task 2</a:t>
            </a:r>
            <a:r>
              <a:rPr lang="en-GB" dirty="0"/>
              <a:t> of </a:t>
            </a:r>
            <a:r>
              <a:rPr lang="en-GB" b="1" dirty="0"/>
              <a:t>Worksheet 2</a:t>
            </a:r>
          </a:p>
          <a:p>
            <a:pPr lvl="1"/>
            <a:r>
              <a:rPr lang="en-GB" dirty="0"/>
              <a:t>You should be familiar with common drilling, sanding, cutting and joining techniques and tools</a:t>
            </a:r>
          </a:p>
        </p:txBody>
      </p:sp>
    </p:spTree>
    <p:extLst>
      <p:ext uri="{BB962C8B-B14F-4D97-AF65-F5344CB8AC3E}">
        <p14:creationId xmlns:p14="http://schemas.microsoft.com/office/powerpoint/2010/main" val="42333632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Plenary</a:t>
            </a:r>
          </a:p>
        </p:txBody>
      </p:sp>
      <p:sp>
        <p:nvSpPr>
          <p:cNvPr id="3" name="Text Placeholder 2"/>
          <p:cNvSpPr>
            <a:spLocks noGrp="1"/>
          </p:cNvSpPr>
          <p:nvPr>
            <p:ph type="body" sz="quarter" idx="14"/>
          </p:nvPr>
        </p:nvSpPr>
        <p:spPr/>
        <p:txBody>
          <a:bodyPr/>
          <a:lstStyle/>
          <a:p>
            <a:r>
              <a:rPr lang="en-GB" dirty="0"/>
              <a:t>Why are materials available in stock forms, </a:t>
            </a:r>
            <a:br>
              <a:rPr lang="en-GB" dirty="0"/>
            </a:br>
            <a:r>
              <a:rPr lang="en-GB" dirty="0"/>
              <a:t>types and sizes?</a:t>
            </a:r>
          </a:p>
          <a:p>
            <a:r>
              <a:rPr lang="en-GB" dirty="0"/>
              <a:t>For the chair below, state where the processes </a:t>
            </a:r>
            <a:br>
              <a:rPr lang="en-GB" dirty="0"/>
            </a:br>
            <a:r>
              <a:rPr lang="en-GB" dirty="0"/>
              <a:t>of forming, deforming, wasting and abrading </a:t>
            </a:r>
            <a:br>
              <a:rPr lang="en-GB" dirty="0"/>
            </a:br>
            <a:r>
              <a:rPr lang="en-GB" dirty="0"/>
              <a:t>would occur:</a:t>
            </a:r>
          </a:p>
          <a:p>
            <a:endParaRPr lang="en-GB" dirty="0"/>
          </a:p>
          <a:p>
            <a:pPr marL="0" indent="0">
              <a:buNone/>
            </a:pPr>
            <a:br>
              <a:rPr lang="en-GB" dirty="0"/>
            </a:br>
            <a:br>
              <a:rPr lang="en-GB" dirty="0"/>
            </a:br>
            <a:endParaRPr lang="en-GB" dirty="0"/>
          </a:p>
          <a:p>
            <a:pPr lvl="1"/>
            <a:r>
              <a:rPr lang="en-GB" dirty="0"/>
              <a:t>What appropriate tools would be used for these tasks?</a:t>
            </a:r>
          </a:p>
          <a:p>
            <a:endParaRPr lang="en-GB" dirty="0"/>
          </a:p>
          <a:p>
            <a:endParaRPr lang="en-GB" dirty="0"/>
          </a:p>
          <a:p>
            <a:endParaRPr lang="en-GB" dirty="0"/>
          </a:p>
          <a:p>
            <a:endParaRPr lang="en-GB" dirty="0"/>
          </a:p>
        </p:txBody>
      </p:sp>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778939" y="3563773"/>
            <a:ext cx="1687913" cy="2279114"/>
          </a:xfrm>
          <a:prstGeom prst="rect">
            <a:avLst/>
          </a:prstGeom>
        </p:spPr>
      </p:pic>
    </p:spTree>
    <p:extLst>
      <p:ext uri="{BB962C8B-B14F-4D97-AF65-F5344CB8AC3E}">
        <p14:creationId xmlns:p14="http://schemas.microsoft.com/office/powerpoint/2010/main" val="26941584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Objectives</a:t>
            </a:r>
          </a:p>
        </p:txBody>
      </p:sp>
      <p:sp>
        <p:nvSpPr>
          <p:cNvPr id="3" name="Text Placeholder 2"/>
          <p:cNvSpPr>
            <a:spLocks noGrp="1"/>
          </p:cNvSpPr>
          <p:nvPr>
            <p:ph type="body" sz="quarter" idx="14"/>
          </p:nvPr>
        </p:nvSpPr>
        <p:spPr>
          <a:xfrm>
            <a:off x="723600" y="1702800"/>
            <a:ext cx="7861300" cy="4478926"/>
          </a:xfrm>
        </p:spPr>
        <p:txBody>
          <a:bodyPr/>
          <a:lstStyle/>
          <a:p>
            <a:r>
              <a:rPr lang="en-GB" dirty="0"/>
              <a:t>Know and understand the commercial stock forms, types and sizes of timber based materials and components in order to calculate quantities</a:t>
            </a:r>
          </a:p>
          <a:p>
            <a:r>
              <a:rPr lang="en-GB" dirty="0"/>
              <a:t>Be aware of school based cutting, forming and processing techniques, tools and equipment</a:t>
            </a:r>
          </a:p>
        </p:txBody>
      </p:sp>
    </p:spTree>
    <p:extLst>
      <p:ext uri="{BB962C8B-B14F-4D97-AF65-F5344CB8AC3E}">
        <p14:creationId xmlns:p14="http://schemas.microsoft.com/office/powerpoint/2010/main" val="38975157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6556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46944"/>
            <a:ext cx="9144000" cy="6211056"/>
          </a:xfrm>
          <a:prstGeom prst="rect">
            <a:avLst/>
          </a:prstGeom>
        </p:spPr>
      </p:pic>
      <p:sp>
        <p:nvSpPr>
          <p:cNvPr id="4" name="Text Placeholder 3"/>
          <p:cNvSpPr>
            <a:spLocks noGrp="1"/>
          </p:cNvSpPr>
          <p:nvPr>
            <p:ph type="body" sz="quarter" idx="13"/>
          </p:nvPr>
        </p:nvSpPr>
        <p:spPr/>
        <p:txBody>
          <a:bodyPr/>
          <a:lstStyle/>
          <a:p>
            <a:r>
              <a:rPr lang="en-GB" dirty="0">
                <a:solidFill>
                  <a:schemeClr val="bg1"/>
                </a:solidFill>
              </a:rPr>
              <a:t>Working with timber</a:t>
            </a:r>
          </a:p>
        </p:txBody>
      </p:sp>
      <p:sp>
        <p:nvSpPr>
          <p:cNvPr id="5" name="Text Placeholder 4"/>
          <p:cNvSpPr>
            <a:spLocks noGrp="1"/>
          </p:cNvSpPr>
          <p:nvPr>
            <p:ph type="body" sz="quarter" idx="14"/>
          </p:nvPr>
        </p:nvSpPr>
        <p:spPr>
          <a:xfrm>
            <a:off x="724280" y="1704179"/>
            <a:ext cx="6914193" cy="3453607"/>
          </a:xfrm>
        </p:spPr>
        <p:txBody>
          <a:bodyPr/>
          <a:lstStyle/>
          <a:p>
            <a:pPr lvl="0"/>
            <a:r>
              <a:rPr lang="en-GB" dirty="0">
                <a:solidFill>
                  <a:schemeClr val="bg1"/>
                </a:solidFill>
              </a:rPr>
              <a:t>Timber and board materials are widely used in the school workshop</a:t>
            </a:r>
          </a:p>
          <a:p>
            <a:pPr lvl="1"/>
            <a:r>
              <a:rPr lang="en-GB" dirty="0">
                <a:solidFill>
                  <a:srgbClr val="E9D58E"/>
                </a:solidFill>
              </a:rPr>
              <a:t>They are readily available</a:t>
            </a:r>
          </a:p>
          <a:p>
            <a:pPr lvl="1"/>
            <a:r>
              <a:rPr lang="en-GB" dirty="0">
                <a:solidFill>
                  <a:srgbClr val="E9D58E"/>
                </a:solidFill>
              </a:rPr>
              <a:t>They can be cut and shaped using common tools and machines in the workshop</a:t>
            </a:r>
          </a:p>
          <a:p>
            <a:pPr lvl="1"/>
            <a:r>
              <a:rPr lang="en-GB" dirty="0">
                <a:solidFill>
                  <a:srgbClr val="E9D58E"/>
                </a:solidFill>
              </a:rPr>
              <a:t>They can be formed and bent using jigs and moulds</a:t>
            </a:r>
          </a:p>
          <a:p>
            <a:pPr lvl="1"/>
            <a:r>
              <a:rPr lang="en-GB" dirty="0">
                <a:solidFill>
                  <a:srgbClr val="E9D58E"/>
                </a:solidFill>
              </a:rPr>
              <a:t>They can be joined using a variety of joints and fixings</a:t>
            </a:r>
          </a:p>
          <a:p>
            <a:r>
              <a:rPr lang="en-GB" dirty="0">
                <a:solidFill>
                  <a:schemeClr val="bg1"/>
                </a:solidFill>
              </a:rPr>
              <a:t>What other factors do you think make timber based materials a popular choice for the school workshop?</a:t>
            </a: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4126047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49202"/>
            <a:ext cx="9144000" cy="6208797"/>
          </a:xfrm>
          <a:prstGeom prst="rect">
            <a:avLst/>
          </a:prstGeom>
        </p:spPr>
      </p:pic>
      <p:sp>
        <p:nvSpPr>
          <p:cNvPr id="2" name="Text Placeholder 1"/>
          <p:cNvSpPr>
            <a:spLocks noGrp="1"/>
          </p:cNvSpPr>
          <p:nvPr>
            <p:ph type="body" sz="quarter" idx="13"/>
          </p:nvPr>
        </p:nvSpPr>
        <p:spPr>
          <a:xfrm>
            <a:off x="724280" y="906233"/>
            <a:ext cx="3764623" cy="670772"/>
          </a:xfrm>
        </p:spPr>
        <p:txBody>
          <a:bodyPr/>
          <a:lstStyle/>
          <a:p>
            <a:r>
              <a:rPr lang="en-GB" dirty="0">
                <a:solidFill>
                  <a:schemeClr val="bg1"/>
                </a:solidFill>
              </a:rPr>
              <a:t>PPE</a:t>
            </a:r>
          </a:p>
        </p:txBody>
      </p:sp>
      <p:sp>
        <p:nvSpPr>
          <p:cNvPr id="3" name="Text Placeholder 2"/>
          <p:cNvSpPr>
            <a:spLocks noGrp="1"/>
          </p:cNvSpPr>
          <p:nvPr>
            <p:ph type="body" sz="quarter" idx="14"/>
          </p:nvPr>
        </p:nvSpPr>
        <p:spPr>
          <a:xfrm>
            <a:off x="724280" y="1704179"/>
            <a:ext cx="3755356" cy="4327166"/>
          </a:xfrm>
        </p:spPr>
        <p:txBody>
          <a:bodyPr/>
          <a:lstStyle/>
          <a:p>
            <a:r>
              <a:rPr lang="en-GB" dirty="0">
                <a:solidFill>
                  <a:schemeClr val="bg1"/>
                </a:solidFill>
              </a:rPr>
              <a:t>What common Personal Protective Equipment is required in the workshop when using different tools, machinery, materials and products?</a:t>
            </a:r>
          </a:p>
          <a:p>
            <a:pPr lvl="1"/>
            <a:r>
              <a:rPr lang="en-GB" dirty="0">
                <a:solidFill>
                  <a:srgbClr val="E9D58E"/>
                </a:solidFill>
              </a:rPr>
              <a:t>What additional precautions might be  required?</a:t>
            </a: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2459528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p:txBody>
          <a:bodyPr/>
          <a:lstStyle/>
          <a:p>
            <a:r>
              <a:rPr lang="en-GB" dirty="0"/>
              <a:t>Timbers and components are commercially available</a:t>
            </a:r>
          </a:p>
          <a:p>
            <a:pPr lvl="1"/>
            <a:r>
              <a:rPr lang="en-GB" dirty="0"/>
              <a:t>Planks, boards and </a:t>
            </a:r>
            <a:br>
              <a:rPr lang="en-GB" dirty="0"/>
            </a:br>
            <a:r>
              <a:rPr lang="en-GB" dirty="0"/>
              <a:t>standard mouldings,</a:t>
            </a:r>
          </a:p>
          <a:p>
            <a:pPr lvl="1"/>
            <a:r>
              <a:rPr lang="en-GB" dirty="0"/>
              <a:t>Sold by length, width, </a:t>
            </a:r>
            <a:br>
              <a:rPr lang="en-GB" dirty="0"/>
            </a:br>
            <a:r>
              <a:rPr lang="en-GB" dirty="0"/>
              <a:t>thickness and diameter,</a:t>
            </a:r>
          </a:p>
          <a:p>
            <a:pPr lvl="1"/>
            <a:r>
              <a:rPr lang="en-GB" dirty="0"/>
              <a:t>Using standard components </a:t>
            </a:r>
            <a:br>
              <a:rPr lang="en-GB" dirty="0"/>
            </a:br>
            <a:r>
              <a:rPr lang="en-GB" dirty="0"/>
              <a:t>such as woodscrews, hinges </a:t>
            </a:r>
            <a:br>
              <a:rPr lang="en-GB" dirty="0"/>
            </a:br>
            <a:r>
              <a:rPr lang="en-GB" dirty="0"/>
              <a:t>or knock-down fittings</a:t>
            </a:r>
          </a:p>
          <a:p>
            <a:r>
              <a:rPr lang="en-GB" dirty="0"/>
              <a:t>What are the advantages of </a:t>
            </a:r>
            <a:br>
              <a:rPr lang="en-GB" dirty="0"/>
            </a:br>
            <a:r>
              <a:rPr lang="en-GB" dirty="0"/>
              <a:t>having stock forms, types </a:t>
            </a:r>
            <a:br>
              <a:rPr lang="en-GB" dirty="0"/>
            </a:br>
            <a:r>
              <a:rPr lang="en-GB" dirty="0"/>
              <a:t>and sizes of components?</a:t>
            </a:r>
          </a:p>
          <a:p>
            <a:endParaRPr lang="en-GB" dirty="0"/>
          </a:p>
        </p:txBody>
      </p:sp>
      <p:sp>
        <p:nvSpPr>
          <p:cNvPr id="2" name="Text Placeholder 1"/>
          <p:cNvSpPr>
            <a:spLocks noGrp="1"/>
          </p:cNvSpPr>
          <p:nvPr>
            <p:ph type="body" sz="quarter" idx="13"/>
          </p:nvPr>
        </p:nvSpPr>
        <p:spPr/>
        <p:txBody>
          <a:bodyPr/>
          <a:lstStyle/>
          <a:p>
            <a:r>
              <a:rPr lang="en-GB" dirty="0"/>
              <a:t>Stock forms, types and sizes</a:t>
            </a:r>
          </a:p>
        </p:txBody>
      </p:sp>
      <p:pic>
        <p:nvPicPr>
          <p:cNvPr id="8" name="Picture 7"/>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371194" y="2502736"/>
            <a:ext cx="1185443" cy="3505158"/>
          </a:xfrm>
          <a:prstGeom prst="rect">
            <a:avLst/>
          </a:prstGeom>
        </p:spPr>
      </p:pic>
      <p:pic>
        <p:nvPicPr>
          <p:cNvPr id="10" name="Picture 9"/>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3815935" y="3759687"/>
            <a:ext cx="3482153" cy="974552"/>
          </a:xfrm>
          <a:prstGeom prst="rect">
            <a:avLst/>
          </a:prstGeom>
        </p:spPr>
      </p:pic>
      <p:pic>
        <p:nvPicPr>
          <p:cNvPr id="12" name="Picture 1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182965" y="2396706"/>
            <a:ext cx="1082848" cy="4461295"/>
          </a:xfrm>
          <a:prstGeom prst="rect">
            <a:avLst/>
          </a:prstGeom>
        </p:spPr>
      </p:pic>
    </p:spTree>
    <p:extLst>
      <p:ext uri="{BB962C8B-B14F-4D97-AF65-F5344CB8AC3E}">
        <p14:creationId xmlns:p14="http://schemas.microsoft.com/office/powerpoint/2010/main" val="3123632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2570833" y="2183975"/>
            <a:ext cx="6573167" cy="4674025"/>
          </a:xfrm>
          <a:prstGeom prst="rect">
            <a:avLst/>
          </a:prstGeom>
        </p:spPr>
      </p:pic>
      <p:sp>
        <p:nvSpPr>
          <p:cNvPr id="2" name="Text Placeholder 1"/>
          <p:cNvSpPr>
            <a:spLocks noGrp="1"/>
          </p:cNvSpPr>
          <p:nvPr>
            <p:ph type="body" sz="quarter" idx="13"/>
          </p:nvPr>
        </p:nvSpPr>
        <p:spPr/>
        <p:txBody>
          <a:bodyPr/>
          <a:lstStyle/>
          <a:p>
            <a:r>
              <a:rPr lang="en-GB" dirty="0"/>
              <a:t>Standardisation</a:t>
            </a:r>
          </a:p>
        </p:txBody>
      </p:sp>
      <p:sp>
        <p:nvSpPr>
          <p:cNvPr id="3" name="Text Placeholder 2"/>
          <p:cNvSpPr>
            <a:spLocks noGrp="1"/>
          </p:cNvSpPr>
          <p:nvPr>
            <p:ph type="body" sz="quarter" idx="14"/>
          </p:nvPr>
        </p:nvSpPr>
        <p:spPr>
          <a:xfrm>
            <a:off x="724280" y="1704179"/>
            <a:ext cx="7459138" cy="3453607"/>
          </a:xfrm>
        </p:spPr>
        <p:txBody>
          <a:bodyPr/>
          <a:lstStyle/>
          <a:p>
            <a:pPr lvl="0"/>
            <a:r>
              <a:rPr lang="en-GB" dirty="0"/>
              <a:t>Timber comes in a range of standardised sizes</a:t>
            </a:r>
          </a:p>
          <a:p>
            <a:pPr lvl="1"/>
            <a:r>
              <a:rPr lang="en-GB" dirty="0"/>
              <a:t>Initially standardised sizes were imperial</a:t>
            </a:r>
          </a:p>
          <a:p>
            <a:pPr lvl="1"/>
            <a:r>
              <a:rPr lang="en-GB" dirty="0"/>
              <a:t>The UK now works in the nearest </a:t>
            </a:r>
            <a:br>
              <a:rPr lang="en-GB" dirty="0"/>
            </a:br>
            <a:r>
              <a:rPr lang="en-GB" dirty="0"/>
              <a:t>metric sizes (millimetres 'mm') to the </a:t>
            </a:r>
            <a:br>
              <a:rPr lang="en-GB" dirty="0"/>
            </a:br>
            <a:r>
              <a:rPr lang="en-GB" dirty="0"/>
              <a:t>old standard imperial sizes</a:t>
            </a:r>
          </a:p>
          <a:p>
            <a:pPr lvl="1"/>
            <a:r>
              <a:rPr lang="en-GB" dirty="0"/>
              <a:t>Lists of standard sizes are </a:t>
            </a:r>
            <a:br>
              <a:rPr lang="en-GB" dirty="0"/>
            </a:br>
            <a:r>
              <a:rPr lang="en-GB" dirty="0"/>
              <a:t>widely available</a:t>
            </a:r>
          </a:p>
          <a:p>
            <a:r>
              <a:rPr lang="en-GB" dirty="0"/>
              <a:t>What problems could arise </a:t>
            </a:r>
            <a:br>
              <a:rPr lang="en-GB" dirty="0"/>
            </a:br>
            <a:r>
              <a:rPr lang="en-GB" dirty="0"/>
              <a:t>when building a house if the </a:t>
            </a:r>
            <a:br>
              <a:rPr lang="en-GB" dirty="0"/>
            </a:br>
            <a:r>
              <a:rPr lang="en-GB" dirty="0"/>
              <a:t>architect has not worked to </a:t>
            </a:r>
            <a:br>
              <a:rPr lang="en-GB" dirty="0"/>
            </a:br>
            <a:r>
              <a:rPr lang="en-GB" dirty="0"/>
              <a:t>standard sizing?</a:t>
            </a:r>
          </a:p>
          <a:p>
            <a:endParaRPr lang="en-GB" dirty="0"/>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25351626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015004" y="632215"/>
            <a:ext cx="6128996" cy="3983847"/>
          </a:xfrm>
          <a:prstGeom prst="rect">
            <a:avLst/>
          </a:prstGeom>
        </p:spPr>
      </p:pic>
      <p:sp>
        <p:nvSpPr>
          <p:cNvPr id="2" name="Text Placeholder 1"/>
          <p:cNvSpPr>
            <a:spLocks noGrp="1"/>
          </p:cNvSpPr>
          <p:nvPr>
            <p:ph type="body" sz="quarter" idx="13"/>
          </p:nvPr>
        </p:nvSpPr>
        <p:spPr/>
        <p:txBody>
          <a:bodyPr/>
          <a:lstStyle/>
          <a:p>
            <a:r>
              <a:rPr lang="en-GB" dirty="0"/>
              <a:t>PAR and rough sawn</a:t>
            </a:r>
          </a:p>
          <a:p>
            <a:endParaRPr lang="en-GB" dirty="0"/>
          </a:p>
        </p:txBody>
      </p:sp>
      <p:sp>
        <p:nvSpPr>
          <p:cNvPr id="3" name="Text Placeholder 2"/>
          <p:cNvSpPr>
            <a:spLocks noGrp="1"/>
          </p:cNvSpPr>
          <p:nvPr>
            <p:ph type="body" sz="quarter" idx="14"/>
          </p:nvPr>
        </p:nvSpPr>
        <p:spPr/>
        <p:txBody>
          <a:bodyPr/>
          <a:lstStyle/>
          <a:p>
            <a:pPr lvl="0"/>
            <a:r>
              <a:rPr lang="en-GB" dirty="0"/>
              <a:t>Planks and boards are </a:t>
            </a:r>
            <a:br>
              <a:rPr lang="en-GB" dirty="0"/>
            </a:br>
            <a:r>
              <a:rPr lang="en-GB" dirty="0"/>
              <a:t>stocked with different </a:t>
            </a:r>
            <a:br>
              <a:rPr lang="en-GB" dirty="0"/>
            </a:br>
            <a:r>
              <a:rPr lang="en-GB" dirty="0"/>
              <a:t>finishes: planed all round, </a:t>
            </a:r>
            <a:br>
              <a:rPr lang="en-GB" dirty="0"/>
            </a:br>
            <a:r>
              <a:rPr lang="en-GB" dirty="0"/>
              <a:t>and rough sawn</a:t>
            </a:r>
          </a:p>
          <a:p>
            <a:pPr lvl="1"/>
            <a:r>
              <a:rPr lang="en-GB" dirty="0"/>
              <a:t>If ordering PAR </a:t>
            </a:r>
            <a:br>
              <a:rPr lang="en-GB" dirty="0"/>
            </a:br>
            <a:r>
              <a:rPr lang="en-GB" dirty="0"/>
              <a:t>timber (planed all </a:t>
            </a:r>
            <a:br>
              <a:rPr lang="en-GB" dirty="0"/>
            </a:br>
            <a:r>
              <a:rPr lang="en-GB" dirty="0"/>
              <a:t>round), the standard </a:t>
            </a:r>
            <a:br>
              <a:rPr lang="en-GB" dirty="0"/>
            </a:br>
            <a:r>
              <a:rPr lang="en-GB" dirty="0"/>
              <a:t>size will be reduced</a:t>
            </a:r>
          </a:p>
          <a:p>
            <a:pPr lvl="1"/>
            <a:r>
              <a:rPr lang="en-GB" dirty="0"/>
              <a:t>This accounts for the material removed in planing</a:t>
            </a:r>
          </a:p>
          <a:p>
            <a:pPr lvl="1"/>
            <a:r>
              <a:rPr lang="en-GB" dirty="0"/>
              <a:t>Where might rough sawn timber be most suitable for?</a:t>
            </a:r>
          </a:p>
        </p:txBody>
      </p:sp>
    </p:spTree>
    <p:extLst>
      <p:ext uri="{BB962C8B-B14F-4D97-AF65-F5344CB8AC3E}">
        <p14:creationId xmlns:p14="http://schemas.microsoft.com/office/powerpoint/2010/main" val="20469496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EEDE8"/>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0" y="906233"/>
            <a:ext cx="9144000" cy="5951766"/>
          </a:xfrm>
          <a:prstGeom prst="rect">
            <a:avLst/>
          </a:prstGeom>
        </p:spPr>
      </p:pic>
      <p:sp>
        <p:nvSpPr>
          <p:cNvPr id="2" name="Text Placeholder 1"/>
          <p:cNvSpPr>
            <a:spLocks noGrp="1"/>
          </p:cNvSpPr>
          <p:nvPr>
            <p:ph type="body" sz="quarter" idx="13"/>
          </p:nvPr>
        </p:nvSpPr>
        <p:spPr/>
        <p:txBody>
          <a:bodyPr/>
          <a:lstStyle/>
          <a:p>
            <a:r>
              <a:rPr lang="en-GB" dirty="0"/>
              <a:t>Standard mouldings</a:t>
            </a:r>
          </a:p>
          <a:p>
            <a:endParaRPr lang="en-GB" dirty="0"/>
          </a:p>
        </p:txBody>
      </p:sp>
      <p:sp>
        <p:nvSpPr>
          <p:cNvPr id="3" name="Text Placeholder 2"/>
          <p:cNvSpPr>
            <a:spLocks noGrp="1"/>
          </p:cNvSpPr>
          <p:nvPr>
            <p:ph type="body" sz="quarter" idx="14"/>
          </p:nvPr>
        </p:nvSpPr>
        <p:spPr>
          <a:xfrm>
            <a:off x="724280" y="1704179"/>
            <a:ext cx="4455699" cy="3453607"/>
          </a:xfrm>
        </p:spPr>
        <p:txBody>
          <a:bodyPr/>
          <a:lstStyle/>
          <a:p>
            <a:pPr lvl="0"/>
            <a:r>
              <a:rPr lang="en-GB" dirty="0"/>
              <a:t>Mouldings are decorative timber components with a shaped profile</a:t>
            </a:r>
          </a:p>
          <a:p>
            <a:pPr lvl="1"/>
            <a:r>
              <a:rPr lang="en-GB" dirty="0">
                <a:solidFill>
                  <a:srgbClr val="E9D58E"/>
                </a:solidFill>
              </a:rPr>
              <a:t>Where in a house are mouldings commonly used?</a:t>
            </a:r>
          </a:p>
          <a:p>
            <a:r>
              <a:rPr lang="en-GB" dirty="0"/>
              <a:t>Mouldings can be made from natural timber or manufactured boards</a:t>
            </a:r>
          </a:p>
          <a:p>
            <a:pPr lvl="1"/>
            <a:r>
              <a:rPr lang="en-GB" dirty="0">
                <a:solidFill>
                  <a:srgbClr val="E9D58E"/>
                </a:solidFill>
              </a:rPr>
              <a:t>How are mouldings produced?</a:t>
            </a:r>
          </a:p>
          <a:p>
            <a:pPr lvl="1"/>
            <a:r>
              <a:rPr lang="en-GB" dirty="0">
                <a:solidFill>
                  <a:srgbClr val="E9D58E"/>
                </a:solidFill>
              </a:rPr>
              <a:t>How might they be pre-finished?</a:t>
            </a: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35739155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desig\AppData\Roaming\PixelMetrics\CaptureWiz\Temp\17.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616590" y="4387609"/>
            <a:ext cx="1958154" cy="1469382"/>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3"/>
          </p:nvPr>
        </p:nvSpPr>
        <p:spPr/>
        <p:txBody>
          <a:bodyPr/>
          <a:lstStyle/>
          <a:p>
            <a:r>
              <a:rPr lang="en-GB" dirty="0"/>
              <a:t>Wood fixings and components</a:t>
            </a:r>
          </a:p>
        </p:txBody>
      </p:sp>
      <p:sp>
        <p:nvSpPr>
          <p:cNvPr id="3" name="Text Placeholder 2"/>
          <p:cNvSpPr>
            <a:spLocks noGrp="1"/>
          </p:cNvSpPr>
          <p:nvPr>
            <p:ph type="body" sz="quarter" idx="14"/>
          </p:nvPr>
        </p:nvSpPr>
        <p:spPr>
          <a:xfrm>
            <a:off x="724281" y="1704179"/>
            <a:ext cx="3949319" cy="3453607"/>
          </a:xfrm>
        </p:spPr>
        <p:txBody>
          <a:bodyPr/>
          <a:lstStyle/>
          <a:p>
            <a:r>
              <a:rPr lang="en-GB" dirty="0">
                <a:latin typeface="Arial" panose="020B0604020202020204" pitchFamily="34" charset="0"/>
                <a:cs typeface="Arial" panose="020B0604020202020204" pitchFamily="34" charset="0"/>
              </a:rPr>
              <a:t>Screws and nails</a:t>
            </a:r>
          </a:p>
          <a:p>
            <a:r>
              <a:rPr lang="en-GB" dirty="0">
                <a:latin typeface="Arial" panose="020B0604020202020204" pitchFamily="34" charset="0"/>
                <a:cs typeface="Arial" panose="020B0604020202020204" pitchFamily="34" charset="0"/>
              </a:rPr>
              <a:t>Dowel rods</a:t>
            </a:r>
          </a:p>
          <a:p>
            <a:r>
              <a:rPr lang="en-GB" dirty="0">
                <a:latin typeface="Arial" panose="020B0604020202020204" pitchFamily="34" charset="0"/>
                <a:cs typeface="Arial" panose="020B0604020202020204" pitchFamily="34" charset="0"/>
              </a:rPr>
              <a:t>Hinges</a:t>
            </a:r>
          </a:p>
          <a:p>
            <a:pPr lvl="1"/>
            <a:r>
              <a:rPr lang="en-GB" dirty="0">
                <a:latin typeface="Arial" panose="020B0604020202020204" pitchFamily="34" charset="0"/>
                <a:ea typeface="Microsoft YaHei" pitchFamily="2"/>
                <a:cs typeface="Arial" panose="020B0604020202020204" pitchFamily="34" charset="0"/>
              </a:rPr>
              <a:t>What are the advantages of 'countersinking' a screw?</a:t>
            </a:r>
          </a:p>
          <a:p>
            <a:pPr lvl="1"/>
            <a:r>
              <a:rPr lang="en-GB" dirty="0">
                <a:latin typeface="Arial" panose="020B0604020202020204" pitchFamily="34" charset="0"/>
                <a:ea typeface="Microsoft YaHei" pitchFamily="2"/>
                <a:cs typeface="Arial" panose="020B0604020202020204" pitchFamily="34" charset="0"/>
              </a:rPr>
              <a:t>If using nails to reinforce a timber joint, would you drive them in straight or at an angle and why?</a:t>
            </a:r>
          </a:p>
          <a:p>
            <a:pPr lvl="1"/>
            <a:endParaRPr lang="en-GB" dirty="0">
              <a:latin typeface="Arial" panose="020B0604020202020204" pitchFamily="34" charset="0"/>
              <a:cs typeface="Arial" panose="020B0604020202020204" pitchFamily="34" charset="0"/>
            </a:endParaRPr>
          </a:p>
        </p:txBody>
      </p:sp>
      <p:pic>
        <p:nvPicPr>
          <p:cNvPr id="6" name="Picture 4" descr="C:\Users\desig\AppData\Roaming\PixelMetrics\CaptureWiz\Temp\3.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032572" y="1789156"/>
            <a:ext cx="3548911" cy="2432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85538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2420</TotalTime>
  <Words>628</Words>
  <Application>Microsoft Office PowerPoint</Application>
  <PresentationFormat>On-screen Show (4:3)</PresentationFormat>
  <Paragraphs>103</Paragraphs>
  <Slides>20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Museo 100</vt:lpstr>
      <vt:lpstr>Calibri</vt:lpstr>
      <vt:lpstr>Museo900-Regular</vt:lpstr>
      <vt:lpstr>Museo 900</vt:lpstr>
      <vt:lpstr>Microsoft YaHei</vt:lpstr>
      <vt:lpstr>Arial</vt:lpstr>
      <vt:lpstr>Museo 500</vt:lpstr>
      <vt:lpstr>Museo 700</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PG Online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Heathcote</dc:creator>
  <cp:lastModifiedBy>Rob Heathcote</cp:lastModifiedBy>
  <cp:revision>122</cp:revision>
  <dcterms:created xsi:type="dcterms:W3CDTF">2016-10-24T15:18:36Z</dcterms:created>
  <dcterms:modified xsi:type="dcterms:W3CDTF">2017-05-22T07:37:36Z</dcterms:modified>
</cp:coreProperties>
</file>