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81" r:id="rId6"/>
    <p:sldId id="259" r:id="rId7"/>
    <p:sldId id="258" r:id="rId8"/>
    <p:sldId id="282" r:id="rId9"/>
    <p:sldId id="284" r:id="rId10"/>
    <p:sldId id="283" r:id="rId11"/>
    <p:sldId id="273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36408-20EF-498A-90D7-1E8885188F72}" v="16" dt="2025-11-03T17:00:15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998C-5C05-46D1-A636-4E2A2AEAF8A6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1C0F-7FAD-4778-B4BF-0EF93ACBF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Not anymore – may have been 20 years ago.</a:t>
            </a:r>
          </a:p>
          <a:p>
            <a:r>
              <a:rPr lang="en-US">
                <a:ea typeface="ＭＳ Ｐゴシック" pitchFamily="-109" charset="-128"/>
              </a:rPr>
              <a:t>Reassure.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46D06-D291-42C6-B78E-F8D21FC7D08D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83C9-CBB6-A5C7-92C2-6FD0D93F3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6C1CFF3-3B60-96CA-7FDB-0CABAA311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D469FB8-137D-4AA7-F041-E34CA41C6C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Not anymore – may have been 20 years ago.</a:t>
            </a:r>
          </a:p>
          <a:p>
            <a:r>
              <a:rPr lang="en-US">
                <a:ea typeface="ＭＳ Ｐゴシック" pitchFamily="-109" charset="-128"/>
              </a:rPr>
              <a:t>Reassure.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ECB95FD-7342-863A-4DE4-3C3FC8B9B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46D06-D291-42C6-B78E-F8D21FC7D08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Mathematics – (Edexcel)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998F4D"/>
                </a:solidFill>
              </a:rPr>
              <a:t>Seaford college sixth form</a:t>
            </a:r>
          </a:p>
          <a:p>
            <a:r>
              <a:rPr lang="en-GB" dirty="0">
                <a:solidFill>
                  <a:srgbClr val="998F4D"/>
                </a:solidFill>
              </a:rPr>
              <a:t>Head of KS5 Maths – Mr A Campbell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You need a minimum of grade 7</a:t>
            </a:r>
          </a:p>
          <a:p>
            <a:endParaRPr lang="en-GB" sz="2800" dirty="0"/>
          </a:p>
          <a:p>
            <a:r>
              <a:rPr lang="en-GB" sz="2800" dirty="0"/>
              <a:t>However…….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A table with numbers and a few levels&#10;&#10;Description automatically generated with medium confidence">
            <a:extLst>
              <a:ext uri="{FF2B5EF4-FFF2-40B4-BE49-F238E27FC236}">
                <a16:creationId xmlns:a16="http://schemas.microsoft.com/office/drawing/2014/main" id="{49DAA7DE-E7DF-A904-A98B-75335FD3A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3046687"/>
            <a:ext cx="4992624" cy="2666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896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6652"/>
            <a:ext cx="10058400" cy="1055180"/>
          </a:xfrm>
        </p:spPr>
        <p:txBody>
          <a:bodyPr/>
          <a:lstStyle/>
          <a:p>
            <a:r>
              <a:rPr lang="en-GB" b="1" dirty="0"/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5614"/>
          </a:xfrm>
        </p:spPr>
        <p:txBody>
          <a:bodyPr>
            <a:normAutofit/>
          </a:bodyPr>
          <a:lstStyle/>
          <a:p>
            <a:r>
              <a:rPr lang="en-GB" sz="3600" dirty="0"/>
              <a:t>Summer workbook to be handed in</a:t>
            </a:r>
          </a:p>
          <a:p>
            <a:endParaRPr lang="en-GB" sz="3600" dirty="0"/>
          </a:p>
          <a:p>
            <a:r>
              <a:rPr lang="en-GB" sz="3600" dirty="0"/>
              <a:t>Assessment after 5 weeks</a:t>
            </a:r>
          </a:p>
          <a:p>
            <a:endParaRPr lang="en-GB" sz="3600" dirty="0"/>
          </a:p>
          <a:p>
            <a:r>
              <a:rPr lang="en-GB" sz="3600" dirty="0"/>
              <a:t>Weekly prep</a:t>
            </a:r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DC2BB-BC52-7445-4A3B-4FBFB4BE2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Papers in total (each 2 hours)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2 Pure papers (worth 200 marks)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1 Applied paper (worth 100 marks)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A07E9-709F-48AA-B4A2-94A89BDF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Future pathways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D4F005-8044-B121-0D06-4E4DF1AFA2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6964" y="2235200"/>
            <a:ext cx="4524348" cy="3153164"/>
          </a:xfrm>
        </p:spPr>
        <p:txBody>
          <a:bodyPr>
            <a:normAutofit lnSpcReduction="10000"/>
          </a:bodyPr>
          <a:lstStyle/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Mathematics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Physics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Engineering (various types, including mechanical, electrical, civil, etc.)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Computer Science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Statistics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Economics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94310" marR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Actuarial Science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2371E-9DD5-8007-2133-53DB315AB346}"/>
              </a:ext>
            </a:extLst>
          </p:cNvPr>
          <p:cNvSpPr txBox="1">
            <a:spLocks/>
          </p:cNvSpPr>
          <p:nvPr/>
        </p:nvSpPr>
        <p:spPr>
          <a:xfrm>
            <a:off x="6570690" y="1855605"/>
            <a:ext cx="3886200" cy="35327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1800" b="1" dirty="0">
                <a:solidFill>
                  <a:srgbClr val="333333"/>
                </a:solidFill>
                <a:latin typeface="Halant"/>
              </a:rPr>
              <a:t>Degree Choices where A-level Mathematics can make up one of an essential combination of subjects</a:t>
            </a:r>
          </a:p>
          <a:p>
            <a:pPr marL="8001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333333"/>
                </a:solidFill>
                <a:latin typeface="Nunito Sans" pitchFamily="2" charset="0"/>
              </a:rPr>
              <a:t>Biochemistry – some will say Chemistry plus one from</a:t>
            </a:r>
          </a:p>
          <a:p>
            <a:pPr marL="8001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333333"/>
                </a:solidFill>
                <a:latin typeface="Nunito Sans" pitchFamily="2" charset="0"/>
              </a:rPr>
              <a:t>Environmental Science/Studies – Many courses will ask for two from Biology, Chemistry, Mathematics, Physics and Geography.</a:t>
            </a:r>
          </a:p>
          <a:p>
            <a:pPr marL="8001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333333"/>
                </a:solidFill>
                <a:latin typeface="Nunito Sans" pitchFamily="2" charset="0"/>
              </a:rPr>
              <a:t>Psychology – A few courses ask for one from Biology, Chemistry, Mathematics, Physics</a:t>
            </a:r>
          </a:p>
          <a:p>
            <a:pPr marL="8001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333333"/>
                </a:solidFill>
                <a:latin typeface="Nunito Sans" pitchFamily="2" charset="0"/>
              </a:rPr>
              <a:t>Veterinary Science – You should do Chemistry and Biology and one from Mathematics/Physics</a:t>
            </a:r>
          </a:p>
          <a:p>
            <a:pPr marL="8001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333333"/>
                </a:solidFill>
                <a:latin typeface="Nunito Sans" pitchFamily="2" charset="0"/>
              </a:rPr>
              <a:t>Dentistry – Some require Mathematics or Physics.</a:t>
            </a:r>
          </a:p>
          <a:p>
            <a:pPr marL="8001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333333"/>
                </a:solidFill>
                <a:latin typeface="Nunito Sans" pitchFamily="2" charset="0"/>
              </a:rPr>
              <a:t>Physiotherapy – Most courses will consider you with just Biology. However, some also require a second science from Chemistry, Mathematics or Physics.</a:t>
            </a:r>
          </a:p>
          <a:p>
            <a:pPr marL="0"/>
            <a:endParaRPr lang="en-GB" sz="1000" dirty="0">
              <a:solidFill>
                <a:srgbClr val="333333"/>
              </a:solidFill>
              <a:latin typeface="Nunito Sans" pitchFamily="2" charset="0"/>
            </a:endParaRPr>
          </a:p>
          <a:p>
            <a:pPr marL="0"/>
            <a:endParaRPr lang="en-GB" sz="1200" b="1" dirty="0">
              <a:solidFill>
                <a:srgbClr val="333333"/>
              </a:solidFill>
              <a:latin typeface="Halant"/>
            </a:endParaRPr>
          </a:p>
          <a:p>
            <a:pPr marL="0"/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5C8F3-9D9B-4F90-811E-4A022803D082}"/>
              </a:ext>
            </a:extLst>
          </p:cNvPr>
          <p:cNvSpPr txBox="1"/>
          <p:nvPr/>
        </p:nvSpPr>
        <p:spPr>
          <a:xfrm>
            <a:off x="1935922" y="5483524"/>
            <a:ext cx="8320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GB" sz="12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Please note that specific job requirements can vary between employers and industries. While A-Level Mathematics is often a prerequisite, other qualifications, such as a relevant degree or professional certifications, may also be necessary.</a:t>
            </a:r>
            <a:endParaRPr lang="en-GB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GB" sz="12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If you're considering a career path that requires strong mathematical skills, it's advisable to research specific job requirements and explore potential educational pathways to achieve your goals.</a:t>
            </a:r>
            <a:endParaRPr lang="en-GB" sz="12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endParaRPr lang="en-GB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7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27607-7770-D496-D465-EDF5B5D3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48A11-01AE-BDA9-7CA0-0E438A1E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Future pathways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72BEA3-DA20-DD04-DF8E-67B539A86C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6964" y="2235199"/>
            <a:ext cx="4524348" cy="3910767"/>
          </a:xfrm>
        </p:spPr>
        <p:txBody>
          <a:bodyPr>
            <a:normAutofit fontScale="25000" lnSpcReduction="20000"/>
          </a:bodyPr>
          <a:lstStyle/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Actuary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Accountant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Architect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Astronomer </a:t>
            </a: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Banker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Civil Engineer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Computer Scientist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Data Analyst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Data Scientist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Economist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Electrical Engineer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Financial Analyst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80060" marR="0" indent="-571500">
              <a:buFont typeface="Arial" panose="020B0604020202020204" pitchFamily="34" charset="0"/>
              <a:buChar char="•"/>
            </a:pPr>
            <a:r>
              <a:rPr lang="en-GB" sz="4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Investment Banker</a:t>
            </a:r>
            <a:endParaRPr lang="en-GB" sz="4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B0713-7603-E9CD-ED38-9DDA06BC4424}"/>
              </a:ext>
            </a:extLst>
          </p:cNvPr>
          <p:cNvSpPr txBox="1">
            <a:spLocks/>
          </p:cNvSpPr>
          <p:nvPr/>
        </p:nvSpPr>
        <p:spPr>
          <a:xfrm>
            <a:off x="6570690" y="2235199"/>
            <a:ext cx="3886200" cy="371589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Mathematician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Mechanical Engineer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Meteorologist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Operational Researcher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Physicist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Quantity Surveyor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Software Engineer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Statistician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Tax Advisor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Teacher (Maths or Physics)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University Lecturer (Maths or related field)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>
              <a:buFont typeface="Wingdings" panose="05000000000000000000" pitchFamily="2" charset="2"/>
              <a:buChar char="§"/>
            </a:pPr>
            <a:r>
              <a:rPr lang="en-GB" sz="1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Web Developer</a:t>
            </a:r>
            <a:endParaRPr lang="en-GB" sz="1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/>
            <a:endParaRPr lang="en-GB" sz="1000" dirty="0">
              <a:solidFill>
                <a:srgbClr val="333333"/>
              </a:solidFill>
              <a:latin typeface="Nunito Sans" pitchFamily="2" charset="0"/>
            </a:endParaRPr>
          </a:p>
          <a:p>
            <a:pPr marL="0"/>
            <a:endParaRPr lang="en-GB" sz="1200" b="1" dirty="0">
              <a:solidFill>
                <a:srgbClr val="333333"/>
              </a:solidFill>
              <a:latin typeface="Halant"/>
            </a:endParaRPr>
          </a:p>
          <a:p>
            <a:pPr marL="0"/>
            <a:endParaRPr lang="en-GB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B28D58-4FC9-3B27-F651-0D06E6830DBD}"/>
              </a:ext>
            </a:extLst>
          </p:cNvPr>
          <p:cNvSpPr txBox="1">
            <a:spLocks/>
          </p:cNvSpPr>
          <p:nvPr/>
        </p:nvSpPr>
        <p:spPr>
          <a:xfrm>
            <a:off x="1036320" y="1612661"/>
            <a:ext cx="7886700" cy="74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000" b="1" kern="1200" dirty="0">
                <a:solidFill>
                  <a:srgbClr val="163C47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marR="0"/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Here are 25 potential career paths that often require A-Level Mathematics: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88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16267" y="74729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endParaRPr lang="en-GB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1979613" y="2772697"/>
            <a:ext cx="8737156" cy="3425480"/>
          </a:xfrm>
        </p:spPr>
        <p:txBody>
          <a:bodyPr>
            <a:normAutofit/>
          </a:bodyPr>
          <a:lstStyle/>
          <a:p>
            <a:endParaRPr lang="en-US" sz="22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860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7" ma:contentTypeDescription="Create a new document." ma:contentTypeScope="" ma:versionID="ca153160a425675aed11c05df561c780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efc0efc40bd94c1fe10abc25ecdde221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c262b2-0396-429a-90c9-e187502e50ed">
      <Terms xmlns="http://schemas.microsoft.com/office/infopath/2007/PartnerControls"/>
    </lcf76f155ced4ddcb4097134ff3c332f>
    <TaxCatchAll xmlns="8fd9eb0e-5c3a-4d9c-bb3e-49f394cfd5a0" xsi:nil="true"/>
    <SharedWithUsers xmlns="8fd9eb0e-5c3a-4d9c-bb3e-49f394cfd5a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CDAC7-CDC5-4FE9-8D25-0CCDBD70B1EB}"/>
</file>

<file path=customXml/itemProps3.xml><?xml version="1.0" encoding="utf-8"?>
<ds:datastoreItem xmlns:ds="http://schemas.openxmlformats.org/officeDocument/2006/customXml" ds:itemID="{0F6B65B4-E9AB-4B20-8A2B-43DCF8A6DF89}">
  <ds:schemaRefs>
    <ds:schemaRef ds:uri="http://schemas.openxmlformats.org/package/2006/metadata/core-properties"/>
    <ds:schemaRef ds:uri="http://schemas.microsoft.com/office/2006/documentManagement/types"/>
    <ds:schemaRef ds:uri="8fd9eb0e-5c3a-4d9c-bb3e-49f394cfd5a0"/>
    <ds:schemaRef ds:uri="http://purl.org/dc/elements/1.1/"/>
    <ds:schemaRef ds:uri="http://www.w3.org/XML/1998/namespace"/>
    <ds:schemaRef ds:uri="fbc262b2-0396-429a-90c9-e187502e50ed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2ecd532e-72b2-44d2-853f-e31eefe48f18}" enabled="0" method="" siteId="{2ecd532e-72b2-44d2-853f-e31eefe48f1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784</TotalTime>
  <Words>424</Words>
  <Application>Microsoft Office PowerPoint</Application>
  <PresentationFormat>Widescreen</PresentationFormat>
  <Paragraphs>80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Aptos</vt:lpstr>
      <vt:lpstr>Arial</vt:lpstr>
      <vt:lpstr>Calibri</vt:lpstr>
      <vt:lpstr>Calibri Light</vt:lpstr>
      <vt:lpstr>Halant</vt:lpstr>
      <vt:lpstr>Nunito Sans</vt:lpstr>
      <vt:lpstr>Tw Cen MT</vt:lpstr>
      <vt:lpstr>Wingdings</vt:lpstr>
      <vt:lpstr>Retrospect</vt:lpstr>
      <vt:lpstr>Mathematics – (Edexcel)</vt:lpstr>
      <vt:lpstr>Entry requirements</vt:lpstr>
      <vt:lpstr>Expectations of students</vt:lpstr>
      <vt:lpstr>Assessment</vt:lpstr>
      <vt:lpstr>Future pathways</vt:lpstr>
      <vt:lpstr>Future pathways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d'Agar</dc:creator>
  <cp:lastModifiedBy>Tia Bedford</cp:lastModifiedBy>
  <cp:revision>22</cp:revision>
  <cp:lastPrinted>2021-11-02T17:17:40Z</cp:lastPrinted>
  <dcterms:created xsi:type="dcterms:W3CDTF">2020-11-12T13:48:05Z</dcterms:created>
  <dcterms:modified xsi:type="dcterms:W3CDTF">2025-11-05T08:12:01Z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activity">
    <vt:lpwstr>{"FileActivityType":"9","FileActivityTimeStamp":"2023-11-15T17:26:05.123Z","FileActivityUsersOnPage":[{"DisplayName":"Alison Yates","Id":"ayates@seaford.org"}],"FileActivityNavigationId":null}</vt:lpwstr>
  </property>
  <property fmtid="{D5CDD505-2E9C-101B-9397-08002B2CF9AE}" pid="7" name="MediaServiceImageTags">
    <vt:lpwstr/>
  </property>
  <property fmtid="{D5CDD505-2E9C-101B-9397-08002B2CF9AE}" pid="8" name="MSIP_Label_512b7eb6-9111-4594-ba5b-5f04393c1884_Enabled">
    <vt:lpwstr>true</vt:lpwstr>
  </property>
  <property fmtid="{D5CDD505-2E9C-101B-9397-08002B2CF9AE}" pid="9" name="MSIP_Label_512b7eb6-9111-4594-ba5b-5f04393c1884_SetDate">
    <vt:lpwstr>2025-09-29T11:15:53Z</vt:lpwstr>
  </property>
  <property fmtid="{D5CDD505-2E9C-101B-9397-08002B2CF9AE}" pid="10" name="MSIP_Label_512b7eb6-9111-4594-ba5b-5f04393c1884_Method">
    <vt:lpwstr>Standard</vt:lpwstr>
  </property>
  <property fmtid="{D5CDD505-2E9C-101B-9397-08002B2CF9AE}" pid="11" name="MSIP_Label_512b7eb6-9111-4594-ba5b-5f04393c1884_Name">
    <vt:lpwstr>General</vt:lpwstr>
  </property>
  <property fmtid="{D5CDD505-2E9C-101B-9397-08002B2CF9AE}" pid="12" name="MSIP_Label_512b7eb6-9111-4594-ba5b-5f04393c1884_SiteId">
    <vt:lpwstr>2ecd532e-72b2-44d2-853f-e31eefe48f18</vt:lpwstr>
  </property>
  <property fmtid="{D5CDD505-2E9C-101B-9397-08002B2CF9AE}" pid="13" name="MSIP_Label_512b7eb6-9111-4594-ba5b-5f04393c1884_ActionId">
    <vt:lpwstr>687390ae-a7ef-41be-88d2-1fd8cb21fe99</vt:lpwstr>
  </property>
  <property fmtid="{D5CDD505-2E9C-101B-9397-08002B2CF9AE}" pid="14" name="MSIP_Label_512b7eb6-9111-4594-ba5b-5f04393c1884_ContentBits">
    <vt:lpwstr>0</vt:lpwstr>
  </property>
  <property fmtid="{D5CDD505-2E9C-101B-9397-08002B2CF9AE}" pid="15" name="MSIP_Label_512b7eb6-9111-4594-ba5b-5f04393c1884_Tag">
    <vt:lpwstr>10, 3, 0, 1</vt:lpwstr>
  </property>
</Properties>
</file>