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6" r:id="rId2"/>
    <p:sldId id="257" r:id="rId3"/>
    <p:sldId id="283" r:id="rId4"/>
    <p:sldId id="266" r:id="rId5"/>
    <p:sldId id="269" r:id="rId6"/>
    <p:sldId id="282" r:id="rId7"/>
    <p:sldId id="268" r:id="rId8"/>
    <p:sldId id="273" r:id="rId9"/>
    <p:sldId id="270" r:id="rId10"/>
    <p:sldId id="271" r:id="rId11"/>
    <p:sldId id="272" r:id="rId12"/>
    <p:sldId id="284" r:id="rId13"/>
    <p:sldId id="267" r:id="rId14"/>
    <p:sldId id="274" r:id="rId15"/>
    <p:sldId id="275" r:id="rId16"/>
    <p:sldId id="279" r:id="rId17"/>
    <p:sldId id="288" r:id="rId18"/>
    <p:sldId id="276" r:id="rId19"/>
    <p:sldId id="286" r:id="rId20"/>
    <p:sldId id="281" r:id="rId21"/>
    <p:sldId id="277" r:id="rId22"/>
    <p:sldId id="285" r:id="rId23"/>
    <p:sldId id="278" r:id="rId24"/>
    <p:sldId id="287" r:id="rId25"/>
    <p:sldId id="280" r:id="rId26"/>
  </p:sldIdLst>
  <p:sldSz cx="9144000" cy="6858000" type="screen4x3"/>
  <p:notesSz cx="6858000" cy="9144000"/>
  <p:embeddedFontLst>
    <p:embeddedFont>
      <p:font typeface="Museo 100" panose="02000000000000000000" pitchFamily="2" charset="0"/>
      <p:regular r:id="rId29"/>
    </p:embeddedFont>
    <p:embeddedFont>
      <p:font typeface="Calibri" panose="020F0502020204030204" pitchFamily="34" charset="0"/>
      <p:regular r:id="rId30"/>
      <p:bold r:id="rId31"/>
      <p:italic r:id="rId32"/>
      <p:boldItalic r:id="rId33"/>
    </p:embeddedFont>
    <p:embeddedFont>
      <p:font typeface="Museo900-Regular" panose="02000000000000000000" pitchFamily="2" charset="0"/>
      <p:bold r:id="rId34"/>
    </p:embeddedFont>
    <p:embeddedFont>
      <p:font typeface="Museo 900" panose="02000000000000000000" pitchFamily="2" charset="0"/>
      <p:bold r:id="rId35"/>
    </p:embeddedFont>
    <p:embeddedFont>
      <p:font typeface="Museo 500" panose="02000000000000000000" pitchFamily="2" charset="0"/>
      <p:regular r:id="rId36"/>
    </p:embeddedFont>
    <p:embeddedFont>
      <p:font typeface="Museo 700" panose="02000000000000000000" pitchFamily="2" charset="0"/>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BFA"/>
    <a:srgbClr val="FEFFFB"/>
    <a:srgbClr val="E5DCC9"/>
    <a:srgbClr val="CC9900"/>
    <a:srgbClr val="FE8722"/>
    <a:srgbClr val="FF9C47"/>
    <a:srgbClr val="FDA663"/>
    <a:srgbClr val="F26D32"/>
    <a:srgbClr val="E8E4E1"/>
    <a:srgbClr val="EAE6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0" autoAdjust="0"/>
    <p:restoredTop sz="94614" autoAdjust="0"/>
  </p:normalViewPr>
  <p:slideViewPr>
    <p:cSldViewPr snapToGrid="0">
      <p:cViewPr varScale="1">
        <p:scale>
          <a:sx n="97" d="100"/>
          <a:sy n="97" d="100"/>
        </p:scale>
        <p:origin x="1122"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1" d="100"/>
          <a:sy n="81" d="100"/>
        </p:scale>
        <p:origin x="33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BD6A2D-C87C-484F-81D7-EAB3E47B5DB2}" type="datetimeFigureOut">
              <a:rPr lang="en-GB" smtClean="0"/>
              <a:t>22/05/2017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E52DC8-BEC1-4F5C-8789-499977283208}" type="slidenum">
              <a:rPr lang="en-GB" smtClean="0"/>
              <a:t>‹#›</a:t>
            </a:fld>
            <a:endParaRPr lang="en-GB"/>
          </a:p>
        </p:txBody>
      </p:sp>
    </p:spTree>
    <p:extLst>
      <p:ext uri="{BB962C8B-B14F-4D97-AF65-F5344CB8AC3E}">
        <p14:creationId xmlns:p14="http://schemas.microsoft.com/office/powerpoint/2010/main" val="2745796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F688A-C5CF-40A1-B213-B09CD0E8CF54}" type="datetimeFigureOut">
              <a:rPr lang="en-GB" smtClean="0"/>
              <a:t>22/05/2017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76CDD-4C12-44FE-B335-4F00A83382A3}" type="slidenum">
              <a:rPr lang="en-GB" smtClean="0"/>
              <a:t>‹#›</a:t>
            </a:fld>
            <a:endParaRPr lang="en-GB"/>
          </a:p>
        </p:txBody>
      </p:sp>
    </p:spTree>
    <p:extLst>
      <p:ext uri="{BB962C8B-B14F-4D97-AF65-F5344CB8AC3E}">
        <p14:creationId xmlns:p14="http://schemas.microsoft.com/office/powerpoint/2010/main" val="311611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E9D58E"/>
                </a:solidFill>
                <a:latin typeface="Arial"/>
                <a:cs typeface="Arial"/>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4" name="Text Placeholder 23"/>
          <p:cNvSpPr>
            <a:spLocks noGrp="1"/>
          </p:cNvSpPr>
          <p:nvPr>
            <p:ph type="body" sz="quarter" idx="12" hasCustomPrompt="1"/>
          </p:nvPr>
        </p:nvSpPr>
        <p:spPr>
          <a:xfrm>
            <a:off x="1135884" y="4100382"/>
            <a:ext cx="972000" cy="972000"/>
          </a:xfrm>
          <a:prstGeom prst="rect">
            <a:avLst/>
          </a:prstGeom>
          <a:ln w="114300" cmpd="sng">
            <a:solidFill>
              <a:srgbClr val="E9D58E"/>
            </a:solidFill>
            <a:miter lim="800000"/>
          </a:ln>
        </p:spPr>
        <p:txBody>
          <a:bodyPr vert="horz" lIns="0" tIns="0" rIns="0" bIns="0" anchor="ctr" anchorCtr="0"/>
          <a:lstStyle>
            <a:lvl1pPr marL="0" indent="0" algn="ctr">
              <a:buNone/>
              <a:defRPr lang="en-US" sz="4500" b="1" kern="1200" dirty="0" smtClean="0">
                <a:solidFill>
                  <a:srgbClr val="E9D58E"/>
                </a:solidFill>
                <a:latin typeface="Arial"/>
                <a:ea typeface="+mn-ea"/>
                <a:cs typeface="Arial"/>
              </a:defRPr>
            </a:lvl1pPr>
          </a:lstStyle>
          <a:p>
            <a:pPr lvl="0"/>
            <a:r>
              <a:rPr lang="en-US" dirty="0"/>
              <a:t>3</a:t>
            </a:r>
          </a:p>
        </p:txBody>
      </p:sp>
    </p:spTree>
    <p:extLst>
      <p:ext uri="{BB962C8B-B14F-4D97-AF65-F5344CB8AC3E}">
        <p14:creationId xmlns:p14="http://schemas.microsoft.com/office/powerpoint/2010/main" val="409469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9D58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320655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68815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B12C1E"/>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23309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49656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B12C1E"/>
                </a:solidFill>
                <a:latin typeface="Arial"/>
                <a:cs typeface="Arial"/>
              </a:defRPr>
            </a:lvl2pPr>
            <a:lvl3pPr marL="723900" indent="-279400">
              <a:lnSpc>
                <a:spcPct val="100000"/>
              </a:lnSpc>
              <a:buFont typeface="Arial"/>
              <a:buChar char="•"/>
              <a:defRPr lang="en-US" sz="2000" kern="1200" baseline="0" dirty="0" smtClean="0">
                <a:solidFill>
                  <a:srgbClr val="DDB56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GB" sz="1200" b="1" kern="1200" dirty="0">
                <a:solidFill>
                  <a:srgbClr val="FFFFFF"/>
                </a:solidFill>
                <a:effectLst>
                  <a:glow rad="228600">
                    <a:schemeClr val="tx1">
                      <a:alpha val="40000"/>
                    </a:schemeClr>
                  </a:glow>
                </a:effectLst>
                <a:latin typeface="Arial"/>
                <a:ea typeface="+mn-ea"/>
                <a:cs typeface="Arial"/>
              </a:rPr>
              <a:t>Commercial manufacturing, surface treatments and finishes</a:t>
            </a:r>
            <a:endParaRPr lang="en-US" sz="1200" b="1" kern="1200" dirty="0">
              <a:solidFill>
                <a:srgbClr val="FFFFFF"/>
              </a:solidFill>
              <a:effectLst>
                <a:glow rad="228600">
                  <a:schemeClr val="tx1">
                    <a:alpha val="40000"/>
                  </a:schemeClr>
                </a:glow>
              </a:effectLst>
              <a:latin typeface="Arial"/>
              <a:ea typeface="+mn-ea"/>
              <a:cs typeface="Arial"/>
            </a:endParaRP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5B Timber based materials</a:t>
            </a:r>
          </a:p>
        </p:txBody>
      </p:sp>
    </p:spTree>
    <p:extLst>
      <p:ext uri="{BB962C8B-B14F-4D97-AF65-F5344CB8AC3E}">
        <p14:creationId xmlns:p14="http://schemas.microsoft.com/office/powerpoint/2010/main" val="91866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B12C1E"/>
                </a:solidFill>
                <a:latin typeface="Arial"/>
                <a:ea typeface="+mn-ea"/>
                <a:cs typeface="Arial"/>
              </a:defRPr>
            </a:lvl2pPr>
            <a:lvl3pPr marL="723900" indent="-279400">
              <a:lnSpc>
                <a:spcPct val="100000"/>
              </a:lnSpc>
              <a:buFont typeface="Arial"/>
              <a:buChar char="•"/>
              <a:defRPr lang="en-US" sz="2000" kern="1200" baseline="0" dirty="0">
                <a:solidFill>
                  <a:srgbClr val="DDB56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GB" sz="1200" b="1" kern="1200" dirty="0">
                <a:solidFill>
                  <a:srgbClr val="FFFFFF"/>
                </a:solidFill>
                <a:effectLst>
                  <a:glow rad="228600">
                    <a:schemeClr val="tx1">
                      <a:alpha val="40000"/>
                    </a:schemeClr>
                  </a:glow>
                </a:effectLst>
                <a:latin typeface="Arial"/>
                <a:ea typeface="+mn-ea"/>
                <a:cs typeface="Arial"/>
              </a:rPr>
              <a:t>Commercial manufacturing, surface treatments and finishes</a:t>
            </a:r>
            <a:endParaRPr lang="en-US" sz="1200" b="1" kern="1200" dirty="0">
              <a:solidFill>
                <a:srgbClr val="FFFFFF"/>
              </a:solidFill>
              <a:effectLst>
                <a:glow rad="228600">
                  <a:schemeClr val="tx1">
                    <a:alpha val="40000"/>
                  </a:schemeClr>
                </a:glow>
              </a:effectLst>
              <a:latin typeface="Arial"/>
              <a:ea typeface="+mn-ea"/>
              <a:cs typeface="Arial"/>
            </a:endParaRP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5B Timber based materials</a:t>
            </a:r>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22064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B12C1E"/>
                </a:solidFill>
                <a:latin typeface="Arial"/>
                <a:ea typeface="+mn-ea"/>
                <a:cs typeface="Arial"/>
              </a:defRPr>
            </a:lvl2pPr>
            <a:lvl3pPr marL="723900" indent="-279400">
              <a:lnSpc>
                <a:spcPct val="100000"/>
              </a:lnSpc>
              <a:buFont typeface="Arial"/>
              <a:buChar char="•"/>
              <a:defRPr lang="en-US" sz="2000" kern="1200" baseline="0" dirty="0">
                <a:solidFill>
                  <a:srgbClr val="DDB56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GB" sz="1200" b="1" kern="1200" dirty="0">
                <a:solidFill>
                  <a:srgbClr val="FFFFFF"/>
                </a:solidFill>
                <a:effectLst>
                  <a:glow rad="228600">
                    <a:schemeClr val="tx1">
                      <a:alpha val="40000"/>
                    </a:schemeClr>
                  </a:glow>
                </a:effectLst>
                <a:latin typeface="Arial"/>
                <a:ea typeface="+mn-ea"/>
                <a:cs typeface="Arial"/>
              </a:rPr>
              <a:t>Commercial manufacturing, surface treatments and finishes</a:t>
            </a:r>
            <a:endParaRPr lang="en-US" sz="1200" b="1" kern="1200" dirty="0">
              <a:solidFill>
                <a:srgbClr val="FFFFFF"/>
              </a:solidFill>
              <a:effectLst>
                <a:glow rad="228600">
                  <a:schemeClr val="tx1">
                    <a:alpha val="40000"/>
                  </a:schemeClr>
                </a:glow>
              </a:effectLst>
              <a:latin typeface="Arial"/>
              <a:ea typeface="+mn-ea"/>
              <a:cs typeface="Arial"/>
            </a:endParaRP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5B Timber based materials</a:t>
            </a:r>
          </a:p>
        </p:txBody>
      </p:sp>
    </p:spTree>
    <p:extLst>
      <p:ext uri="{BB962C8B-B14F-4D97-AF65-F5344CB8AC3E}">
        <p14:creationId xmlns:p14="http://schemas.microsoft.com/office/powerpoint/2010/main" val="354570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B12C1E"/>
                </a:solidFill>
                <a:latin typeface="Arial"/>
                <a:ea typeface="+mn-ea"/>
                <a:cs typeface="Arial"/>
              </a:defRPr>
            </a:lvl2pPr>
            <a:lvl3pPr marL="723900" indent="-279400">
              <a:lnSpc>
                <a:spcPct val="100000"/>
              </a:lnSpc>
              <a:buFont typeface="Arial"/>
              <a:buChar char="•"/>
              <a:defRPr lang="en-US" sz="2000" kern="1200" baseline="0" dirty="0">
                <a:solidFill>
                  <a:srgbClr val="DDB56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GB" sz="1200" b="1" kern="1200" dirty="0">
                <a:solidFill>
                  <a:srgbClr val="FFFFFF"/>
                </a:solidFill>
                <a:effectLst>
                  <a:glow rad="228600">
                    <a:schemeClr val="tx1">
                      <a:alpha val="40000"/>
                    </a:schemeClr>
                  </a:glow>
                </a:effectLst>
                <a:latin typeface="Arial"/>
                <a:ea typeface="+mn-ea"/>
                <a:cs typeface="Arial"/>
              </a:rPr>
              <a:t>Commercial manufacturing, surface treatments and finishes</a:t>
            </a:r>
            <a:endParaRPr lang="en-US" sz="1200" b="1" kern="1200" dirty="0">
              <a:solidFill>
                <a:srgbClr val="FFFFFF"/>
              </a:solidFill>
              <a:effectLst>
                <a:glow rad="228600">
                  <a:schemeClr val="tx1">
                    <a:alpha val="40000"/>
                  </a:schemeClr>
                </a:glow>
              </a:effectLst>
              <a:latin typeface="Arial"/>
              <a:ea typeface="+mn-ea"/>
              <a:cs typeface="Arial"/>
            </a:endParaRP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5B Timber based materials</a:t>
            </a:r>
          </a:p>
        </p:txBody>
      </p:sp>
    </p:spTree>
    <p:extLst>
      <p:ext uri="{BB962C8B-B14F-4D97-AF65-F5344CB8AC3E}">
        <p14:creationId xmlns:p14="http://schemas.microsoft.com/office/powerpoint/2010/main" val="408441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GB" sz="1200" b="1" kern="1200" dirty="0">
                <a:solidFill>
                  <a:srgbClr val="FFFFFF"/>
                </a:solidFill>
                <a:effectLst>
                  <a:glow rad="228600">
                    <a:schemeClr val="tx1">
                      <a:alpha val="40000"/>
                    </a:schemeClr>
                  </a:glow>
                </a:effectLst>
                <a:latin typeface="Arial"/>
                <a:ea typeface="+mn-ea"/>
                <a:cs typeface="Arial"/>
              </a:rPr>
              <a:t>Commercial manufacturing, surface treatments and finishes</a:t>
            </a:r>
            <a:endParaRPr lang="en-US" sz="1200" b="1" kern="1200" dirty="0">
              <a:solidFill>
                <a:srgbClr val="FFFFFF"/>
              </a:solidFill>
              <a:effectLst>
                <a:glow rad="228600">
                  <a:schemeClr val="tx1">
                    <a:alpha val="40000"/>
                  </a:schemeClr>
                </a:glow>
              </a:effectLst>
              <a:latin typeface="Arial"/>
              <a:ea typeface="+mn-ea"/>
              <a:cs typeface="Arial"/>
            </a:endParaRP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5B Timber based materials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33166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75560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a:t>3</a:t>
            </a:r>
          </a:p>
        </p:txBody>
      </p:sp>
      <p:sp>
        <p:nvSpPr>
          <p:cNvPr id="5" name="Text Placeholder 1"/>
          <p:cNvSpPr>
            <a:spLocks noGrp="1"/>
          </p:cNvSpPr>
          <p:nvPr>
            <p:ph type="body" sz="quarter" idx="10"/>
          </p:nvPr>
        </p:nvSpPr>
        <p:spPr>
          <a:xfrm>
            <a:off x="1803400" y="1841231"/>
            <a:ext cx="2629452"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GCSE</a:t>
            </a:r>
          </a:p>
          <a:p>
            <a:pPr lvl="3">
              <a:spcBef>
                <a:spcPts val="300"/>
              </a:spcBef>
            </a:pPr>
            <a:r>
              <a:rPr lang="en-US" sz="2500" dirty="0">
                <a:solidFill>
                  <a:schemeClr val="bg1"/>
                </a:solidFill>
                <a:latin typeface="Museo 100" panose="02000000000000000000" pitchFamily="50" charset="0"/>
              </a:rPr>
              <a:t>Design and Technology </a:t>
            </a:r>
            <a:r>
              <a:rPr lang="en-US" sz="2500" dirty="0">
                <a:latin typeface="Museo 100" panose="02000000000000000000" pitchFamily="50" charset="0"/>
              </a:rPr>
              <a:t>8552</a:t>
            </a:r>
            <a:endParaRPr lang="en-GB" dirty="0"/>
          </a:p>
          <a:p>
            <a:endParaRPr lang="en-GB" dirty="0"/>
          </a:p>
        </p:txBody>
      </p:sp>
      <p:sp>
        <p:nvSpPr>
          <p:cNvPr id="6" name="Text Placeholder 2"/>
          <p:cNvSpPr>
            <a:spLocks noGrp="1"/>
          </p:cNvSpPr>
          <p:nvPr>
            <p:ph type="body" sz="quarter" idx="11"/>
          </p:nvPr>
        </p:nvSpPr>
        <p:spPr>
          <a:xfrm>
            <a:off x="4800600" y="1841231"/>
            <a:ext cx="2819400" cy="2201863"/>
          </a:xfrm>
        </p:spPr>
        <p:txBody>
          <a:bodyPr/>
          <a:lstStyle/>
          <a:p>
            <a:r>
              <a:rPr lang="en-GB" dirty="0">
                <a:latin typeface="Museo 900" panose="02000000000000000000" pitchFamily="2" charset="0"/>
              </a:rPr>
              <a:t>Commercial manufacturing,</a:t>
            </a:r>
          </a:p>
          <a:p>
            <a:r>
              <a:rPr lang="en-GB" dirty="0">
                <a:latin typeface="Museo 900" panose="02000000000000000000" pitchFamily="2" charset="0"/>
              </a:rPr>
              <a:t>treatments and finishes</a:t>
            </a:r>
            <a:endParaRPr lang="en-US" sz="2000" dirty="0">
              <a:latin typeface="Museo 100" panose="02000000000000000000" pitchFamily="50" charset="0"/>
            </a:endParaRPr>
          </a:p>
          <a:p>
            <a:r>
              <a:rPr lang="en-US" sz="2000" dirty="0">
                <a:latin typeface="Museo 100" panose="02000000000000000000" pitchFamily="50" charset="0"/>
              </a:rPr>
              <a:t>Unit 5B</a:t>
            </a:r>
          </a:p>
          <a:p>
            <a:pPr lvl="1">
              <a:spcBef>
                <a:spcPts val="0"/>
              </a:spcBef>
            </a:pPr>
            <a:r>
              <a:rPr lang="en-US" sz="2000" dirty="0">
                <a:latin typeface="Museo 100" panose="02000000000000000000" pitchFamily="50" charset="0"/>
              </a:rPr>
              <a:t>Timber based materials</a:t>
            </a:r>
          </a:p>
        </p:txBody>
      </p:sp>
    </p:spTree>
    <p:extLst>
      <p:ext uri="{BB962C8B-B14F-4D97-AF65-F5344CB8AC3E}">
        <p14:creationId xmlns:p14="http://schemas.microsoft.com/office/powerpoint/2010/main" val="119627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872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701"/>
            <a:ext cx="9144000" cy="6210300"/>
          </a:xfrm>
          <a:prstGeom prst="rect">
            <a:avLst/>
          </a:prstGeom>
        </p:spPr>
      </p:pic>
      <p:sp>
        <p:nvSpPr>
          <p:cNvPr id="2" name="Text Placeholder 1"/>
          <p:cNvSpPr>
            <a:spLocks noGrp="1"/>
          </p:cNvSpPr>
          <p:nvPr>
            <p:ph type="body" sz="quarter" idx="13"/>
          </p:nvPr>
        </p:nvSpPr>
        <p:spPr/>
        <p:txBody>
          <a:bodyPr/>
          <a:lstStyle/>
          <a:p>
            <a:r>
              <a:rPr lang="en-GB" dirty="0"/>
              <a:t>Commercial routing</a:t>
            </a:r>
          </a:p>
        </p:txBody>
      </p:sp>
      <p:sp>
        <p:nvSpPr>
          <p:cNvPr id="4" name="Text Placeholder 2"/>
          <p:cNvSpPr>
            <a:spLocks noGrp="1"/>
          </p:cNvSpPr>
          <p:nvPr>
            <p:ph type="body" sz="quarter" idx="14"/>
          </p:nvPr>
        </p:nvSpPr>
        <p:spPr>
          <a:xfrm>
            <a:off x="743520" y="1704178"/>
            <a:ext cx="6076275" cy="4660045"/>
          </a:xfrm>
        </p:spPr>
        <p:txBody>
          <a:bodyPr/>
          <a:lstStyle/>
          <a:p>
            <a:r>
              <a:rPr lang="en-GB" dirty="0"/>
              <a:t>CNC machinery can cut, drill, shape, </a:t>
            </a:r>
            <a:br>
              <a:rPr lang="en-GB" dirty="0"/>
            </a:br>
            <a:r>
              <a:rPr lang="en-GB" dirty="0"/>
              <a:t>mill and profile manufactured or </a:t>
            </a:r>
            <a:br>
              <a:rPr lang="en-GB" dirty="0"/>
            </a:br>
            <a:r>
              <a:rPr lang="en-GB" dirty="0"/>
              <a:t>natural timbers</a:t>
            </a:r>
          </a:p>
          <a:p>
            <a:pPr lvl="1"/>
            <a:r>
              <a:rPr lang="en-GB" dirty="0">
                <a:solidFill>
                  <a:schemeClr val="bg1"/>
                </a:solidFill>
              </a:rPr>
              <a:t>Screw holes, slots and patterns </a:t>
            </a:r>
            <a:br>
              <a:rPr lang="en-GB" dirty="0">
                <a:solidFill>
                  <a:schemeClr val="bg1"/>
                </a:solidFill>
              </a:rPr>
            </a:br>
            <a:r>
              <a:rPr lang="en-GB" dirty="0">
                <a:solidFill>
                  <a:schemeClr val="bg1"/>
                </a:solidFill>
              </a:rPr>
              <a:t>can all be cut in one process</a:t>
            </a:r>
          </a:p>
          <a:p>
            <a:pPr lvl="1"/>
            <a:r>
              <a:rPr lang="en-GB" dirty="0">
                <a:solidFill>
                  <a:schemeClr val="bg1"/>
                </a:solidFill>
              </a:rPr>
              <a:t>Machines can accommodate </a:t>
            </a:r>
            <a:br>
              <a:rPr lang="en-GB" dirty="0">
                <a:solidFill>
                  <a:schemeClr val="bg1"/>
                </a:solidFill>
              </a:rPr>
            </a:br>
            <a:r>
              <a:rPr lang="en-GB" dirty="0">
                <a:solidFill>
                  <a:schemeClr val="bg1"/>
                </a:solidFill>
              </a:rPr>
              <a:t>big sheets of material</a:t>
            </a:r>
          </a:p>
          <a:p>
            <a:pPr lvl="1"/>
            <a:r>
              <a:rPr lang="en-GB" dirty="0">
                <a:solidFill>
                  <a:schemeClr val="bg1"/>
                </a:solidFill>
              </a:rPr>
              <a:t>Machines work quickly and efficiently enabling a product to get to market swiftly</a:t>
            </a:r>
          </a:p>
          <a:p>
            <a:pPr lvl="1"/>
            <a:r>
              <a:rPr lang="en-GB" dirty="0">
                <a:solidFill>
                  <a:schemeClr val="bg1"/>
                </a:solidFill>
              </a:rPr>
              <a:t>What other advantages does CNC </a:t>
            </a:r>
            <a:br>
              <a:rPr lang="en-GB" dirty="0">
                <a:solidFill>
                  <a:schemeClr val="bg1"/>
                </a:solidFill>
              </a:rPr>
            </a:br>
            <a:r>
              <a:rPr lang="en-GB" dirty="0">
                <a:solidFill>
                  <a:schemeClr val="bg1"/>
                </a:solidFill>
              </a:rPr>
              <a:t>routing offer over hand cutting?</a:t>
            </a:r>
          </a:p>
          <a:p>
            <a:pPr lvl="1"/>
            <a:endParaRPr lang="en-GB"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96052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38483" y="647700"/>
            <a:ext cx="2026312" cy="6210300"/>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50496" y="647700"/>
            <a:ext cx="969066" cy="6210300"/>
          </a:xfrm>
          <a:prstGeom prst="rect">
            <a:avLst/>
          </a:prstGeom>
        </p:spPr>
      </p:pic>
      <p:sp>
        <p:nvSpPr>
          <p:cNvPr id="2" name="Text Placeholder 1"/>
          <p:cNvSpPr>
            <a:spLocks noGrp="1"/>
          </p:cNvSpPr>
          <p:nvPr>
            <p:ph type="body" sz="quarter" idx="13"/>
          </p:nvPr>
        </p:nvSpPr>
        <p:spPr/>
        <p:txBody>
          <a:bodyPr/>
          <a:lstStyle/>
          <a:p>
            <a:r>
              <a:rPr lang="en-GB" dirty="0"/>
              <a:t>Commercial turning</a:t>
            </a:r>
          </a:p>
        </p:txBody>
      </p:sp>
      <p:sp>
        <p:nvSpPr>
          <p:cNvPr id="3" name="Text Placeholder 2"/>
          <p:cNvSpPr>
            <a:spLocks noGrp="1"/>
          </p:cNvSpPr>
          <p:nvPr>
            <p:ph type="body" sz="quarter" idx="14"/>
          </p:nvPr>
        </p:nvSpPr>
        <p:spPr>
          <a:xfrm>
            <a:off x="724280" y="1704179"/>
            <a:ext cx="4687577" cy="3453607"/>
          </a:xfrm>
        </p:spPr>
        <p:txBody>
          <a:bodyPr/>
          <a:lstStyle/>
          <a:p>
            <a:r>
              <a:rPr lang="en-GB" dirty="0"/>
              <a:t>CNC wood lathes produce cylindrical components</a:t>
            </a:r>
          </a:p>
          <a:p>
            <a:pPr lvl="1"/>
            <a:r>
              <a:rPr lang="en-GB" dirty="0"/>
              <a:t>Once programmed they are very effective at producing complex shapes and spirals</a:t>
            </a:r>
          </a:p>
          <a:p>
            <a:pPr lvl="1"/>
            <a:r>
              <a:rPr lang="en-GB" dirty="0"/>
              <a:t>Ideal for repeat production</a:t>
            </a:r>
          </a:p>
          <a:p>
            <a:pPr lvl="1"/>
            <a:r>
              <a:rPr lang="en-GB" dirty="0"/>
              <a:t>Lathes can accept large and </a:t>
            </a:r>
            <a:br>
              <a:rPr lang="en-GB" dirty="0"/>
            </a:br>
            <a:r>
              <a:rPr lang="en-GB" dirty="0"/>
              <a:t>long pieces of material</a:t>
            </a:r>
          </a:p>
          <a:p>
            <a:pPr lvl="1"/>
            <a:r>
              <a:rPr lang="en-GB" dirty="0"/>
              <a:t>What disadvantages would the introduction of CNC machinery present to a skilled workforce?</a:t>
            </a:r>
          </a:p>
          <a:p>
            <a:endParaRPr lang="en-GB"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91044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DCC9"/>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50296" y="1485523"/>
            <a:ext cx="3889909" cy="5372477"/>
          </a:xfrm>
          <a:prstGeom prst="rect">
            <a:avLst/>
          </a:prstGeom>
        </p:spPr>
      </p:pic>
      <p:sp>
        <p:nvSpPr>
          <p:cNvPr id="2" name="Text Placeholder 1"/>
          <p:cNvSpPr>
            <a:spLocks noGrp="1"/>
          </p:cNvSpPr>
          <p:nvPr>
            <p:ph type="body" sz="quarter" idx="13"/>
          </p:nvPr>
        </p:nvSpPr>
        <p:spPr/>
        <p:txBody>
          <a:bodyPr/>
          <a:lstStyle/>
          <a:p>
            <a:r>
              <a:rPr lang="en-GB" dirty="0"/>
              <a:t>Routing and turning</a:t>
            </a:r>
          </a:p>
        </p:txBody>
      </p:sp>
      <p:sp>
        <p:nvSpPr>
          <p:cNvPr id="3" name="Text Placeholder 2"/>
          <p:cNvSpPr>
            <a:spLocks noGrp="1"/>
          </p:cNvSpPr>
          <p:nvPr>
            <p:ph type="body" sz="quarter" idx="14"/>
          </p:nvPr>
        </p:nvSpPr>
        <p:spPr/>
        <p:txBody>
          <a:bodyPr/>
          <a:lstStyle/>
          <a:p>
            <a:r>
              <a:rPr lang="en-GB" dirty="0"/>
              <a:t>These techniques are used </a:t>
            </a:r>
            <a:br>
              <a:rPr lang="en-GB" dirty="0"/>
            </a:br>
            <a:r>
              <a:rPr lang="en-GB" dirty="0"/>
              <a:t>to produce many day to </a:t>
            </a:r>
            <a:br>
              <a:rPr lang="en-GB" dirty="0"/>
            </a:br>
            <a:r>
              <a:rPr lang="en-GB" dirty="0"/>
              <a:t>day items</a:t>
            </a:r>
          </a:p>
          <a:p>
            <a:pPr lvl="1"/>
            <a:r>
              <a:rPr lang="en-GB" dirty="0"/>
              <a:t>Think of five more examples</a:t>
            </a:r>
          </a:p>
        </p:txBody>
      </p:sp>
    </p:spTree>
    <p:extLst>
      <p:ext uri="{BB962C8B-B14F-4D97-AF65-F5344CB8AC3E}">
        <p14:creationId xmlns:p14="http://schemas.microsoft.com/office/powerpoint/2010/main" val="3814763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293" y="2422105"/>
            <a:ext cx="3162707" cy="3885389"/>
          </a:xfrm>
          <a:prstGeom prst="rect">
            <a:avLst/>
          </a:prstGeom>
        </p:spPr>
      </p:pic>
      <p:sp>
        <p:nvSpPr>
          <p:cNvPr id="2" name="Text Placeholder 1"/>
          <p:cNvSpPr>
            <a:spLocks noGrp="1"/>
          </p:cNvSpPr>
          <p:nvPr>
            <p:ph type="body" sz="quarter" idx="13"/>
          </p:nvPr>
        </p:nvSpPr>
        <p:spPr/>
        <p:txBody>
          <a:bodyPr/>
          <a:lstStyle/>
          <a:p>
            <a:r>
              <a:rPr lang="en-GB"/>
              <a:t>Mechanisation and automation</a:t>
            </a:r>
            <a:endParaRPr lang="en-GB" dirty="0"/>
          </a:p>
        </p:txBody>
      </p:sp>
      <p:sp>
        <p:nvSpPr>
          <p:cNvPr id="3" name="Text Placeholder 2"/>
          <p:cNvSpPr>
            <a:spLocks noGrp="1"/>
          </p:cNvSpPr>
          <p:nvPr>
            <p:ph type="body" sz="quarter" idx="14"/>
          </p:nvPr>
        </p:nvSpPr>
        <p:spPr/>
        <p:txBody>
          <a:bodyPr/>
          <a:lstStyle/>
          <a:p>
            <a:r>
              <a:rPr lang="en-GB" dirty="0"/>
              <a:t>Automated machinery has changed the way industry manufactures timber based products</a:t>
            </a:r>
          </a:p>
          <a:p>
            <a:pPr lvl="1"/>
            <a:r>
              <a:rPr lang="en-GB" dirty="0"/>
              <a:t>Improvements in manufacturing methods </a:t>
            </a:r>
            <a:br>
              <a:rPr lang="en-GB" dirty="0"/>
            </a:br>
            <a:r>
              <a:rPr lang="en-GB" dirty="0"/>
              <a:t>have been embraced by designers</a:t>
            </a:r>
          </a:p>
          <a:p>
            <a:pPr lvl="1"/>
            <a:r>
              <a:rPr lang="en-GB" dirty="0"/>
              <a:t>Stringent quality control methods have </a:t>
            </a:r>
            <a:br>
              <a:rPr lang="en-GB" dirty="0"/>
            </a:br>
            <a:r>
              <a:rPr lang="en-GB" dirty="0"/>
              <a:t>increased consistency and accuracy </a:t>
            </a:r>
          </a:p>
          <a:p>
            <a:pPr lvl="1"/>
            <a:r>
              <a:rPr lang="en-GB" dirty="0"/>
              <a:t>Increased availability of manufactured </a:t>
            </a:r>
            <a:br>
              <a:rPr lang="en-GB" dirty="0"/>
            </a:br>
            <a:r>
              <a:rPr lang="en-GB" dirty="0"/>
              <a:t>boards means products can be batch </a:t>
            </a:r>
            <a:br>
              <a:rPr lang="en-GB" dirty="0"/>
            </a:br>
            <a:r>
              <a:rPr lang="en-GB" dirty="0"/>
              <a:t>and mass produced</a:t>
            </a:r>
          </a:p>
          <a:p>
            <a:r>
              <a:rPr lang="en-GB" dirty="0"/>
              <a:t>Discuss the differences between </a:t>
            </a:r>
            <a:br>
              <a:rPr lang="en-GB" dirty="0"/>
            </a:br>
            <a:r>
              <a:rPr lang="en-GB" dirty="0"/>
              <a:t>‘mechanisation’ and ‘automation’</a:t>
            </a:r>
          </a:p>
        </p:txBody>
      </p:sp>
    </p:spTree>
    <p:extLst>
      <p:ext uri="{BB962C8B-B14F-4D97-AF65-F5344CB8AC3E}">
        <p14:creationId xmlns:p14="http://schemas.microsoft.com/office/powerpoint/2010/main" val="247020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37195" y="2886204"/>
            <a:ext cx="4253423" cy="3343146"/>
          </a:xfrm>
          <a:prstGeom prst="rect">
            <a:avLst/>
          </a:prstGeom>
        </p:spPr>
      </p:pic>
      <p:sp>
        <p:nvSpPr>
          <p:cNvPr id="2" name="Text Placeholder 1"/>
          <p:cNvSpPr>
            <a:spLocks noGrp="1"/>
          </p:cNvSpPr>
          <p:nvPr>
            <p:ph type="body" sz="quarter" idx="13"/>
          </p:nvPr>
        </p:nvSpPr>
        <p:spPr/>
        <p:txBody>
          <a:bodyPr/>
          <a:lstStyle/>
          <a:p>
            <a:r>
              <a:rPr lang="en-GB" dirty="0"/>
              <a:t>Quality Control – ‘QC’</a:t>
            </a:r>
          </a:p>
        </p:txBody>
      </p:sp>
      <p:sp>
        <p:nvSpPr>
          <p:cNvPr id="3" name="Text Placeholder 2"/>
          <p:cNvSpPr>
            <a:spLocks noGrp="1"/>
          </p:cNvSpPr>
          <p:nvPr>
            <p:ph type="body" sz="quarter" idx="14"/>
          </p:nvPr>
        </p:nvSpPr>
        <p:spPr>
          <a:xfrm>
            <a:off x="724280" y="1704179"/>
            <a:ext cx="7797230" cy="3728433"/>
          </a:xfrm>
        </p:spPr>
        <p:txBody>
          <a:bodyPr/>
          <a:lstStyle/>
          <a:p>
            <a:r>
              <a:rPr lang="en-GB" dirty="0"/>
              <a:t>The process where products are checked to ensure they meet the design specification</a:t>
            </a:r>
          </a:p>
          <a:p>
            <a:r>
              <a:rPr lang="en-GB" dirty="0"/>
              <a:t>They should also:</a:t>
            </a:r>
          </a:p>
          <a:p>
            <a:pPr lvl="1"/>
            <a:r>
              <a:rPr lang="en-GB" dirty="0"/>
              <a:t>function correctly</a:t>
            </a:r>
          </a:p>
          <a:p>
            <a:pPr lvl="1"/>
            <a:r>
              <a:rPr lang="en-GB" dirty="0"/>
              <a:t>be free of defects</a:t>
            </a:r>
          </a:p>
          <a:p>
            <a:pPr lvl="1"/>
            <a:r>
              <a:rPr lang="en-GB" dirty="0"/>
              <a:t>be consistent and accurate</a:t>
            </a:r>
          </a:p>
          <a:p>
            <a:pPr lvl="1"/>
            <a:r>
              <a:rPr lang="en-GB" dirty="0"/>
              <a:t>meet set size tolerances</a:t>
            </a:r>
          </a:p>
          <a:p>
            <a:pPr marL="444500" lvl="1" indent="0">
              <a:buNone/>
            </a:pPr>
            <a:r>
              <a:rPr lang="en-GB" dirty="0"/>
              <a:t>Make a sketch of the wooden shape </a:t>
            </a:r>
            <a:br>
              <a:rPr lang="en-GB" dirty="0"/>
            </a:br>
            <a:r>
              <a:rPr lang="en-GB" dirty="0"/>
              <a:t>sorter and compile your own QC </a:t>
            </a:r>
            <a:br>
              <a:rPr lang="en-GB" dirty="0"/>
            </a:br>
            <a:r>
              <a:rPr lang="en-GB" dirty="0"/>
              <a:t>checklist listing the key areas to check</a:t>
            </a:r>
          </a:p>
        </p:txBody>
      </p:sp>
    </p:spTree>
    <p:extLst>
      <p:ext uri="{BB962C8B-B14F-4D97-AF65-F5344CB8AC3E}">
        <p14:creationId xmlns:p14="http://schemas.microsoft.com/office/powerpoint/2010/main" val="917418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250" y="2752556"/>
            <a:ext cx="2857500" cy="2152650"/>
          </a:xfrm>
          <a:prstGeom prst="rect">
            <a:avLst/>
          </a:prstGeom>
        </p:spPr>
      </p:pic>
      <p:sp>
        <p:nvSpPr>
          <p:cNvPr id="2" name="Text Placeholder 1"/>
          <p:cNvSpPr>
            <a:spLocks noGrp="1"/>
          </p:cNvSpPr>
          <p:nvPr>
            <p:ph type="body" sz="quarter" idx="13"/>
          </p:nvPr>
        </p:nvSpPr>
        <p:spPr/>
        <p:txBody>
          <a:bodyPr/>
          <a:lstStyle/>
          <a:p>
            <a:r>
              <a:rPr lang="en-GB"/>
              <a:t>Tolerance</a:t>
            </a:r>
            <a:endParaRPr lang="en-GB" dirty="0"/>
          </a:p>
        </p:txBody>
      </p:sp>
      <p:sp>
        <p:nvSpPr>
          <p:cNvPr id="3" name="Text Placeholder 2"/>
          <p:cNvSpPr>
            <a:spLocks noGrp="1"/>
          </p:cNvSpPr>
          <p:nvPr>
            <p:ph type="body" sz="quarter" idx="14"/>
          </p:nvPr>
        </p:nvSpPr>
        <p:spPr>
          <a:xfrm>
            <a:off x="724280" y="1704179"/>
            <a:ext cx="7797230" cy="3453607"/>
          </a:xfrm>
        </p:spPr>
        <p:txBody>
          <a:bodyPr/>
          <a:lstStyle/>
          <a:p>
            <a:r>
              <a:rPr lang="en-GB" dirty="0"/>
              <a:t>The total amount a specific dimension or property is permitted to vary</a:t>
            </a:r>
          </a:p>
          <a:p>
            <a:pPr lvl="1"/>
            <a:r>
              <a:rPr lang="en-GB" dirty="0"/>
              <a:t>This can apply to hole depth, length, </a:t>
            </a:r>
            <a:br>
              <a:rPr lang="en-GB" dirty="0"/>
            </a:br>
            <a:r>
              <a:rPr lang="en-GB" dirty="0"/>
              <a:t>angle, thickness, weight and elasticity</a:t>
            </a:r>
          </a:p>
          <a:p>
            <a:pPr lvl="1"/>
            <a:r>
              <a:rPr lang="en-GB" dirty="0"/>
              <a:t>A gauge can be inserted into a gap </a:t>
            </a:r>
            <a:br>
              <a:rPr lang="en-GB" dirty="0"/>
            </a:br>
            <a:r>
              <a:rPr lang="en-GB" dirty="0"/>
              <a:t>or hole to check if the sizes fall </a:t>
            </a:r>
            <a:br>
              <a:rPr lang="en-GB" dirty="0"/>
            </a:br>
            <a:r>
              <a:rPr lang="en-GB" dirty="0"/>
              <a:t>within tolerance</a:t>
            </a:r>
          </a:p>
          <a:p>
            <a:pPr lvl="1"/>
            <a:r>
              <a:rPr lang="en-GB" dirty="0"/>
              <a:t>If parts do not fit within the specified </a:t>
            </a:r>
            <a:br>
              <a:rPr lang="en-GB" dirty="0"/>
            </a:br>
            <a:r>
              <a:rPr lang="en-GB" dirty="0"/>
              <a:t>tolerances they are discarded or recycled</a:t>
            </a:r>
          </a:p>
          <a:p>
            <a:pPr lvl="1"/>
            <a:r>
              <a:rPr lang="en-GB" dirty="0"/>
              <a:t>Why is it important for a manufacturer </a:t>
            </a:r>
            <a:br>
              <a:rPr lang="en-GB" dirty="0"/>
            </a:br>
            <a:r>
              <a:rPr lang="en-GB" dirty="0"/>
              <a:t>to ensure they have rigorous quality </a:t>
            </a:r>
            <a:br>
              <a:rPr lang="en-GB" dirty="0"/>
            </a:br>
            <a:r>
              <a:rPr lang="en-GB" dirty="0"/>
              <a:t>control systems in place?</a:t>
            </a:r>
          </a:p>
          <a:p>
            <a:pPr lvl="1"/>
            <a:endParaRPr lang="en-GB" dirty="0"/>
          </a:p>
        </p:txBody>
      </p:sp>
    </p:spTree>
    <p:extLst>
      <p:ext uri="{BB962C8B-B14F-4D97-AF65-F5344CB8AC3E}">
        <p14:creationId xmlns:p14="http://schemas.microsoft.com/office/powerpoint/2010/main" val="1439540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Go / No Go?</a:t>
            </a:r>
          </a:p>
        </p:txBody>
      </p:sp>
      <p:sp>
        <p:nvSpPr>
          <p:cNvPr id="3" name="Text Placeholder 2"/>
          <p:cNvSpPr>
            <a:spLocks noGrp="1"/>
          </p:cNvSpPr>
          <p:nvPr>
            <p:ph type="body" sz="quarter" idx="14"/>
          </p:nvPr>
        </p:nvSpPr>
        <p:spPr>
          <a:xfrm>
            <a:off x="724280" y="1704179"/>
            <a:ext cx="7797230" cy="3791186"/>
          </a:xfrm>
        </p:spPr>
        <p:txBody>
          <a:bodyPr/>
          <a:lstStyle/>
          <a:p>
            <a:r>
              <a:rPr lang="en-GB" dirty="0"/>
              <a:t>The required thickness for a table leg in a flat packed table is 25mm</a:t>
            </a:r>
          </a:p>
          <a:p>
            <a:r>
              <a:rPr lang="en-GB" dirty="0"/>
              <a:t>Four legs are measured. The tolerance is +/- 0.5mm</a:t>
            </a:r>
          </a:p>
          <a:p>
            <a:r>
              <a:rPr lang="en-GB" dirty="0"/>
              <a:t>Are they Go or No Go?</a:t>
            </a:r>
          </a:p>
          <a:p>
            <a:pPr lvl="1"/>
            <a:r>
              <a:rPr lang="en-GB" dirty="0"/>
              <a:t>Leg 1: 25.46mm</a:t>
            </a:r>
          </a:p>
          <a:p>
            <a:pPr lvl="1"/>
            <a:r>
              <a:rPr lang="en-GB" dirty="0"/>
              <a:t>Leg 2: 24.42mm</a:t>
            </a:r>
          </a:p>
          <a:p>
            <a:pPr lvl="1"/>
            <a:r>
              <a:rPr lang="en-GB" dirty="0"/>
              <a:t>Leg 3: 25.51mm</a:t>
            </a:r>
          </a:p>
          <a:p>
            <a:pPr lvl="1"/>
            <a:r>
              <a:rPr lang="en-GB" dirty="0"/>
              <a:t>Leg 4: 24.68mm</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13507" y="3024650"/>
            <a:ext cx="3640008" cy="3077572"/>
          </a:xfrm>
          <a:prstGeom prst="rect">
            <a:avLst/>
          </a:prstGeom>
        </p:spPr>
      </p:pic>
    </p:spTree>
    <p:extLst>
      <p:ext uri="{BB962C8B-B14F-4D97-AF65-F5344CB8AC3E}">
        <p14:creationId xmlns:p14="http://schemas.microsoft.com/office/powerpoint/2010/main" val="1958676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Go / No Go?</a:t>
            </a:r>
          </a:p>
        </p:txBody>
      </p:sp>
      <p:sp>
        <p:nvSpPr>
          <p:cNvPr id="3" name="Text Placeholder 2"/>
          <p:cNvSpPr>
            <a:spLocks noGrp="1"/>
          </p:cNvSpPr>
          <p:nvPr>
            <p:ph type="body" sz="quarter" idx="14"/>
          </p:nvPr>
        </p:nvSpPr>
        <p:spPr>
          <a:xfrm>
            <a:off x="724280" y="1704179"/>
            <a:ext cx="7797230" cy="4311139"/>
          </a:xfrm>
        </p:spPr>
        <p:txBody>
          <a:bodyPr/>
          <a:lstStyle/>
          <a:p>
            <a:r>
              <a:rPr lang="en-GB" dirty="0"/>
              <a:t>The required thickness for a table leg in a flat packed table is 25mm</a:t>
            </a:r>
          </a:p>
          <a:p>
            <a:r>
              <a:rPr lang="en-GB" dirty="0"/>
              <a:t>Four legs are measured. The tolerance is +/- 0.5mm</a:t>
            </a:r>
          </a:p>
          <a:p>
            <a:r>
              <a:rPr lang="en-GB" dirty="0"/>
              <a:t>Are they Go or No Go?</a:t>
            </a:r>
          </a:p>
          <a:p>
            <a:pPr lvl="1"/>
            <a:r>
              <a:rPr lang="en-GB" dirty="0"/>
              <a:t>Leg 1: 25.46mm </a:t>
            </a:r>
            <a:r>
              <a:rPr lang="en-GB" b="1" dirty="0">
                <a:solidFill>
                  <a:srgbClr val="00B050"/>
                </a:solidFill>
              </a:rPr>
              <a:t>Go</a:t>
            </a:r>
          </a:p>
          <a:p>
            <a:pPr lvl="1"/>
            <a:r>
              <a:rPr lang="en-GB" dirty="0"/>
              <a:t>Leg 2: 24.42mm </a:t>
            </a:r>
            <a:r>
              <a:rPr lang="en-GB" b="1" dirty="0">
                <a:solidFill>
                  <a:srgbClr val="FF0000"/>
                </a:solidFill>
              </a:rPr>
              <a:t>No Go</a:t>
            </a:r>
          </a:p>
          <a:p>
            <a:pPr lvl="1"/>
            <a:r>
              <a:rPr lang="en-GB" dirty="0"/>
              <a:t>Leg 3: 25.51mm </a:t>
            </a:r>
            <a:r>
              <a:rPr lang="en-GB" b="1" dirty="0">
                <a:solidFill>
                  <a:srgbClr val="FF0000"/>
                </a:solidFill>
              </a:rPr>
              <a:t>No Go</a:t>
            </a:r>
          </a:p>
          <a:p>
            <a:pPr lvl="1"/>
            <a:r>
              <a:rPr lang="en-GB" dirty="0"/>
              <a:t>Leg 4: 24.68mm </a:t>
            </a:r>
            <a:r>
              <a:rPr lang="en-GB" b="1" dirty="0">
                <a:solidFill>
                  <a:srgbClr val="00B050"/>
                </a:solidFill>
              </a:rPr>
              <a:t>Go</a:t>
            </a:r>
          </a:p>
          <a:p>
            <a:pPr lvl="1"/>
            <a:r>
              <a:rPr lang="en-GB" dirty="0"/>
              <a:t>What are the consequences if the table leg doesn’t fit within the tolerance?</a:t>
            </a:r>
          </a:p>
        </p:txBody>
      </p:sp>
    </p:spTree>
    <p:extLst>
      <p:ext uri="{BB962C8B-B14F-4D97-AF65-F5344CB8AC3E}">
        <p14:creationId xmlns:p14="http://schemas.microsoft.com/office/powerpoint/2010/main" val="3005864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6922"/>
            <a:ext cx="9144000" cy="6211078"/>
          </a:xfrm>
          <a:prstGeom prst="rect">
            <a:avLst/>
          </a:prstGeom>
        </p:spPr>
      </p:pic>
      <p:sp>
        <p:nvSpPr>
          <p:cNvPr id="2" name="Text Placeholder 1"/>
          <p:cNvSpPr>
            <a:spLocks noGrp="1"/>
          </p:cNvSpPr>
          <p:nvPr>
            <p:ph type="body" sz="quarter" idx="13"/>
          </p:nvPr>
        </p:nvSpPr>
        <p:spPr/>
        <p:txBody>
          <a:bodyPr/>
          <a:lstStyle/>
          <a:p>
            <a:r>
              <a:rPr lang="en-GB" dirty="0"/>
              <a:t>Surface treatments and finishes</a:t>
            </a:r>
          </a:p>
        </p:txBody>
      </p:sp>
      <p:sp>
        <p:nvSpPr>
          <p:cNvPr id="3" name="Text Placeholder 2"/>
          <p:cNvSpPr>
            <a:spLocks noGrp="1"/>
          </p:cNvSpPr>
          <p:nvPr>
            <p:ph type="body" sz="quarter" idx="14"/>
          </p:nvPr>
        </p:nvSpPr>
        <p:spPr>
          <a:xfrm>
            <a:off x="724280" y="1704179"/>
            <a:ext cx="7816470" cy="4436645"/>
          </a:xfrm>
        </p:spPr>
        <p:txBody>
          <a:bodyPr/>
          <a:lstStyle/>
          <a:p>
            <a:r>
              <a:rPr lang="en-GB" dirty="0"/>
              <a:t>Wood can be protected and visually enhanced using:</a:t>
            </a:r>
          </a:p>
          <a:p>
            <a:pPr lvl="1">
              <a:spcAft>
                <a:spcPts val="600"/>
              </a:spcAft>
            </a:pPr>
            <a:r>
              <a:rPr lang="en-GB" dirty="0"/>
              <a:t>Preservative</a:t>
            </a:r>
          </a:p>
          <a:p>
            <a:pPr lvl="1">
              <a:spcAft>
                <a:spcPts val="600"/>
              </a:spcAft>
            </a:pPr>
            <a:r>
              <a:rPr lang="en-GB" dirty="0"/>
              <a:t>Wax</a:t>
            </a:r>
          </a:p>
          <a:p>
            <a:pPr lvl="1">
              <a:spcAft>
                <a:spcPts val="600"/>
              </a:spcAft>
            </a:pPr>
            <a:r>
              <a:rPr lang="en-GB" dirty="0"/>
              <a:t>Oil</a:t>
            </a:r>
          </a:p>
          <a:p>
            <a:pPr lvl="1">
              <a:spcAft>
                <a:spcPts val="600"/>
              </a:spcAft>
            </a:pPr>
            <a:r>
              <a:rPr lang="en-GB" dirty="0"/>
              <a:t>Paint</a:t>
            </a:r>
          </a:p>
          <a:p>
            <a:pPr lvl="1">
              <a:spcAft>
                <a:spcPts val="600"/>
              </a:spcAft>
            </a:pPr>
            <a:r>
              <a:rPr lang="en-GB" dirty="0"/>
              <a:t>Stain</a:t>
            </a:r>
          </a:p>
          <a:p>
            <a:pPr lvl="1">
              <a:spcAft>
                <a:spcPts val="600"/>
              </a:spcAft>
            </a:pPr>
            <a:r>
              <a:rPr lang="en-GB" dirty="0"/>
              <a:t>Varnish</a:t>
            </a:r>
          </a:p>
          <a:p>
            <a:r>
              <a:rPr lang="en-GB" dirty="0">
                <a:solidFill>
                  <a:schemeClr val="tx1"/>
                </a:solidFill>
              </a:rPr>
              <a:t>Finishes can be applied by brushing, rubbing </a:t>
            </a:r>
            <a:br>
              <a:rPr lang="en-GB" dirty="0">
                <a:solidFill>
                  <a:schemeClr val="tx1"/>
                </a:solidFill>
              </a:rPr>
            </a:br>
            <a:r>
              <a:rPr lang="en-GB" dirty="0">
                <a:solidFill>
                  <a:schemeClr val="tx1"/>
                </a:solidFill>
              </a:rPr>
              <a:t>or spraying</a:t>
            </a:r>
          </a:p>
          <a:p>
            <a:pPr lvl="1"/>
            <a:r>
              <a:rPr lang="en-GB" dirty="0"/>
              <a:t>What treatments and methods would you </a:t>
            </a:r>
            <a:br>
              <a:rPr lang="en-GB" dirty="0"/>
            </a:br>
            <a:r>
              <a:rPr lang="en-GB" dirty="0"/>
              <a:t>use to finish a garden shed, a toy</a:t>
            </a:r>
            <a:br>
              <a:rPr lang="en-GB" dirty="0"/>
            </a:br>
            <a:r>
              <a:rPr lang="en-GB" dirty="0"/>
              <a:t>wooden boat and a cricket bat?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856523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389095" y="3596643"/>
            <a:ext cx="3787770" cy="3261357"/>
          </a:xfrm>
          <a:prstGeom prst="rect">
            <a:avLst/>
          </a:prstGeom>
        </p:spPr>
      </p:pic>
      <p:sp>
        <p:nvSpPr>
          <p:cNvPr id="2" name="Text Placeholder 1"/>
          <p:cNvSpPr>
            <a:spLocks noGrp="1"/>
          </p:cNvSpPr>
          <p:nvPr>
            <p:ph type="body" sz="quarter" idx="13"/>
          </p:nvPr>
        </p:nvSpPr>
        <p:spPr/>
        <p:txBody>
          <a:bodyPr/>
          <a:lstStyle/>
          <a:p>
            <a:r>
              <a:rPr lang="en-GB" dirty="0"/>
              <a:t>Enhancing the appearance</a:t>
            </a:r>
          </a:p>
        </p:txBody>
      </p:sp>
      <p:sp>
        <p:nvSpPr>
          <p:cNvPr id="3" name="Text Placeholder 2"/>
          <p:cNvSpPr>
            <a:spLocks noGrp="1"/>
          </p:cNvSpPr>
          <p:nvPr>
            <p:ph type="body" sz="quarter" idx="14"/>
          </p:nvPr>
        </p:nvSpPr>
        <p:spPr/>
        <p:txBody>
          <a:bodyPr/>
          <a:lstStyle/>
          <a:p>
            <a:r>
              <a:rPr lang="en-GB" dirty="0"/>
              <a:t>As well as improving the function, finishes can make a product more appealing</a:t>
            </a:r>
          </a:p>
          <a:p>
            <a:pPr lvl="1"/>
            <a:r>
              <a:rPr lang="en-GB" dirty="0"/>
              <a:t>How would you enhance the natural grain of wood?</a:t>
            </a:r>
          </a:p>
          <a:p>
            <a:pPr lvl="1"/>
            <a:r>
              <a:rPr lang="en-GB" dirty="0"/>
              <a:t>Why would you choose to paint a child’s toy rather than leaving it bare? </a:t>
            </a:r>
          </a:p>
        </p:txBody>
      </p:sp>
    </p:spTree>
    <p:extLst>
      <p:ext uri="{BB962C8B-B14F-4D97-AF65-F5344CB8AC3E}">
        <p14:creationId xmlns:p14="http://schemas.microsoft.com/office/powerpoint/2010/main" val="97869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Objectives</a:t>
            </a:r>
          </a:p>
        </p:txBody>
      </p:sp>
      <p:sp>
        <p:nvSpPr>
          <p:cNvPr id="3" name="Text Placeholder 2"/>
          <p:cNvSpPr>
            <a:spLocks noGrp="1"/>
          </p:cNvSpPr>
          <p:nvPr>
            <p:ph type="body" sz="quarter" idx="14"/>
          </p:nvPr>
        </p:nvSpPr>
        <p:spPr>
          <a:xfrm>
            <a:off x="723600" y="1702800"/>
            <a:ext cx="7861300" cy="4478926"/>
          </a:xfrm>
        </p:spPr>
        <p:txBody>
          <a:bodyPr/>
          <a:lstStyle/>
          <a:p>
            <a:r>
              <a:rPr lang="en-GB" dirty="0"/>
              <a:t>Know and understand how timbers and boards are selected and processed for commercial products</a:t>
            </a:r>
          </a:p>
          <a:p>
            <a:r>
              <a:rPr lang="en-GB" dirty="0"/>
              <a:t>Learn how materials are cut, shaped and formed </a:t>
            </a:r>
            <a:br>
              <a:rPr lang="en-GB" dirty="0"/>
            </a:br>
            <a:r>
              <a:rPr lang="en-GB" dirty="0"/>
              <a:t>to a tolerance</a:t>
            </a:r>
          </a:p>
          <a:p>
            <a:r>
              <a:rPr lang="en-GB" dirty="0"/>
              <a:t>Learn about the preparation and application of treatments and finishes to enhance functional and aesthetic properties</a:t>
            </a:r>
          </a:p>
        </p:txBody>
      </p:sp>
    </p:spTree>
    <p:extLst>
      <p:ext uri="{BB962C8B-B14F-4D97-AF65-F5344CB8AC3E}">
        <p14:creationId xmlns:p14="http://schemas.microsoft.com/office/powerpoint/2010/main" val="3897515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522236"/>
            <a:ext cx="9144000" cy="2335763"/>
          </a:xfrm>
          <a:prstGeom prst="rect">
            <a:avLst/>
          </a:prstGeom>
        </p:spPr>
      </p:pic>
      <p:sp>
        <p:nvSpPr>
          <p:cNvPr id="2" name="Text Placeholder 1"/>
          <p:cNvSpPr>
            <a:spLocks noGrp="1"/>
          </p:cNvSpPr>
          <p:nvPr>
            <p:ph type="body" sz="quarter" idx="13"/>
          </p:nvPr>
        </p:nvSpPr>
        <p:spPr/>
        <p:txBody>
          <a:bodyPr/>
          <a:lstStyle/>
          <a:p>
            <a:r>
              <a:rPr lang="en-GB" dirty="0"/>
              <a:t>Wood preservation</a:t>
            </a:r>
          </a:p>
        </p:txBody>
      </p:sp>
      <p:sp>
        <p:nvSpPr>
          <p:cNvPr id="3" name="Text Placeholder 2"/>
          <p:cNvSpPr>
            <a:spLocks noGrp="1"/>
          </p:cNvSpPr>
          <p:nvPr>
            <p:ph type="body" sz="quarter" idx="14"/>
          </p:nvPr>
        </p:nvSpPr>
        <p:spPr/>
        <p:txBody>
          <a:bodyPr/>
          <a:lstStyle/>
          <a:p>
            <a:r>
              <a:rPr lang="en-GB" dirty="0"/>
              <a:t>Treating timber can help extend its life for decades</a:t>
            </a:r>
          </a:p>
          <a:p>
            <a:r>
              <a:rPr lang="en-GB" dirty="0"/>
              <a:t>Tanalising is the process in which timber is immersed in a preservative</a:t>
            </a:r>
          </a:p>
          <a:p>
            <a:pPr lvl="1"/>
            <a:r>
              <a:rPr lang="en-GB" dirty="0"/>
              <a:t>Hydraulic pressure forces the treatment deep into the timber</a:t>
            </a:r>
          </a:p>
          <a:p>
            <a:pPr lvl="1"/>
            <a:r>
              <a:rPr lang="en-GB" dirty="0"/>
              <a:t>Helps delay the rotting process</a:t>
            </a:r>
          </a:p>
          <a:p>
            <a:pPr lvl="1"/>
            <a:r>
              <a:rPr lang="en-GB" dirty="0"/>
              <a:t>Protects against insect and fungal attack</a:t>
            </a:r>
          </a:p>
          <a:p>
            <a:pPr lvl="1"/>
            <a:r>
              <a:rPr lang="en-GB" dirty="0"/>
              <a:t>Where might you find tantalised timber in use?</a:t>
            </a:r>
          </a:p>
          <a:p>
            <a:pPr lvl="1"/>
            <a:endParaRPr lang="en-GB"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95847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8582"/>
            <a:ext cx="9144000" cy="6258329"/>
          </a:xfrm>
          <a:prstGeom prst="rect">
            <a:avLst/>
          </a:prstGeom>
        </p:spPr>
      </p:pic>
      <p:sp>
        <p:nvSpPr>
          <p:cNvPr id="2" name="Text Placeholder 1"/>
          <p:cNvSpPr>
            <a:spLocks noGrp="1"/>
          </p:cNvSpPr>
          <p:nvPr>
            <p:ph type="body" sz="quarter" idx="13"/>
          </p:nvPr>
        </p:nvSpPr>
        <p:spPr/>
        <p:txBody>
          <a:bodyPr/>
          <a:lstStyle/>
          <a:p>
            <a:r>
              <a:rPr lang="en-GB" dirty="0"/>
              <a:t>Commercial finishing</a:t>
            </a:r>
          </a:p>
        </p:txBody>
      </p:sp>
      <p:sp>
        <p:nvSpPr>
          <p:cNvPr id="3" name="Text Placeholder 2"/>
          <p:cNvSpPr>
            <a:spLocks noGrp="1"/>
          </p:cNvSpPr>
          <p:nvPr>
            <p:ph type="body" sz="quarter" idx="14"/>
          </p:nvPr>
        </p:nvSpPr>
        <p:spPr>
          <a:xfrm>
            <a:off x="724280" y="1704179"/>
            <a:ext cx="6790946" cy="3988409"/>
          </a:xfrm>
        </p:spPr>
        <p:txBody>
          <a:bodyPr/>
          <a:lstStyle/>
          <a:p>
            <a:r>
              <a:rPr lang="en-GB" dirty="0"/>
              <a:t>Modern finishes can extend the life of </a:t>
            </a:r>
            <a:br>
              <a:rPr lang="en-GB" dirty="0"/>
            </a:br>
            <a:r>
              <a:rPr lang="en-GB" dirty="0"/>
              <a:t>timber based products</a:t>
            </a:r>
            <a:endParaRPr lang="en-GB" sz="2800" dirty="0"/>
          </a:p>
          <a:p>
            <a:pPr lvl="1"/>
            <a:r>
              <a:rPr lang="en-GB" dirty="0"/>
              <a:t>Products can be sprayed by hand or machine </a:t>
            </a:r>
          </a:p>
          <a:p>
            <a:pPr lvl="1"/>
            <a:r>
              <a:rPr lang="en-GB" dirty="0"/>
              <a:t>Patterns, logos or wording </a:t>
            </a:r>
            <a:br>
              <a:rPr lang="en-GB" dirty="0"/>
            </a:br>
            <a:r>
              <a:rPr lang="en-GB" dirty="0"/>
              <a:t>can be printed onto the surface</a:t>
            </a:r>
          </a:p>
          <a:p>
            <a:pPr lvl="1"/>
            <a:r>
              <a:rPr lang="en-GB" dirty="0"/>
              <a:t>One of the fastest ways of </a:t>
            </a:r>
            <a:br>
              <a:rPr lang="en-GB" dirty="0"/>
            </a:br>
            <a:r>
              <a:rPr lang="en-GB" dirty="0"/>
              <a:t>painting is using a </a:t>
            </a:r>
            <a:br>
              <a:rPr lang="en-GB" dirty="0"/>
            </a:br>
            <a:r>
              <a:rPr lang="en-GB" dirty="0"/>
              <a:t>‘curtain coater’ which gives </a:t>
            </a:r>
            <a:br>
              <a:rPr lang="en-GB" dirty="0"/>
            </a:br>
            <a:r>
              <a:rPr lang="en-GB" dirty="0"/>
              <a:t>a smooth and even coat</a:t>
            </a:r>
          </a:p>
          <a:p>
            <a:pPr lvl="1"/>
            <a:r>
              <a:rPr lang="en-GB" dirty="0"/>
              <a:t>What are the advantages of </a:t>
            </a:r>
            <a:br>
              <a:rPr lang="en-GB" dirty="0"/>
            </a:br>
            <a:r>
              <a:rPr lang="en-GB" dirty="0"/>
              <a:t>applying a finish on a </a:t>
            </a:r>
            <a:br>
              <a:rPr lang="en-GB" dirty="0"/>
            </a:br>
            <a:r>
              <a:rPr lang="en-GB" dirty="0"/>
              <a:t>production line?</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4272923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4084951" y="1522635"/>
            <a:ext cx="1373679" cy="7983818"/>
          </a:xfrm>
          <a:prstGeom prst="rect">
            <a:avLst/>
          </a:prstGeom>
        </p:spPr>
      </p:pic>
      <p:sp>
        <p:nvSpPr>
          <p:cNvPr id="2" name="Text Placeholder 1"/>
          <p:cNvSpPr>
            <a:spLocks noGrp="1"/>
          </p:cNvSpPr>
          <p:nvPr>
            <p:ph type="body" sz="quarter" idx="13"/>
          </p:nvPr>
        </p:nvSpPr>
        <p:spPr/>
        <p:txBody>
          <a:bodyPr/>
          <a:lstStyle/>
          <a:p>
            <a:r>
              <a:rPr lang="en-GB"/>
              <a:t>Environmental impacts</a:t>
            </a:r>
            <a:endParaRPr lang="en-GB" dirty="0"/>
          </a:p>
        </p:txBody>
      </p:sp>
      <p:sp>
        <p:nvSpPr>
          <p:cNvPr id="3" name="Text Placeholder 2"/>
          <p:cNvSpPr>
            <a:spLocks noGrp="1"/>
          </p:cNvSpPr>
          <p:nvPr>
            <p:ph type="body" sz="quarter" idx="14"/>
          </p:nvPr>
        </p:nvSpPr>
        <p:spPr/>
        <p:txBody>
          <a:bodyPr/>
          <a:lstStyle/>
          <a:p>
            <a:r>
              <a:rPr lang="en-GB"/>
              <a:t>Traditional paints and finishes can have harmful effects on the environment</a:t>
            </a:r>
          </a:p>
          <a:p>
            <a:pPr lvl="1"/>
            <a:r>
              <a:rPr lang="en-GB"/>
              <a:t>Oil or solvent based products offer long lasting finishes, but contain high levels of VOCs – Volatile Organic Compounds</a:t>
            </a:r>
          </a:p>
          <a:p>
            <a:pPr lvl="1"/>
            <a:r>
              <a:rPr lang="en-GB"/>
              <a:t>Water based products are kinder to the environment</a:t>
            </a:r>
          </a:p>
          <a:p>
            <a:pPr lvl="1"/>
            <a:r>
              <a:rPr lang="en-GB"/>
              <a:t>Paint can be made from recycled latex and even milk</a:t>
            </a:r>
          </a:p>
          <a:p>
            <a:pPr lvl="1"/>
            <a:r>
              <a:rPr lang="en-GB"/>
              <a:t>What items of PPE would you use when using a solvent based finish on a wooden floor?</a:t>
            </a:r>
          </a:p>
          <a:p>
            <a:endParaRPr lang="en-GB" dirty="0"/>
          </a:p>
        </p:txBody>
      </p:sp>
    </p:spTree>
    <p:extLst>
      <p:ext uri="{BB962C8B-B14F-4D97-AF65-F5344CB8AC3E}">
        <p14:creationId xmlns:p14="http://schemas.microsoft.com/office/powerpoint/2010/main" val="3093963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3</a:t>
            </a:r>
          </a:p>
        </p:txBody>
      </p:sp>
      <p:sp>
        <p:nvSpPr>
          <p:cNvPr id="3" name="Text Placeholder 2"/>
          <p:cNvSpPr>
            <a:spLocks noGrp="1"/>
          </p:cNvSpPr>
          <p:nvPr>
            <p:ph type="body" sz="quarter" idx="14"/>
          </p:nvPr>
        </p:nvSpPr>
        <p:spPr/>
        <p:txBody>
          <a:bodyPr/>
          <a:lstStyle/>
          <a:p>
            <a:r>
              <a:rPr lang="en-GB" dirty="0"/>
              <a:t>Complete </a:t>
            </a:r>
            <a:r>
              <a:rPr lang="en-GB" b="1" dirty="0"/>
              <a:t>Task 2 </a:t>
            </a:r>
            <a:r>
              <a:rPr lang="en-GB" dirty="0"/>
              <a:t>on the worksheet</a:t>
            </a:r>
          </a:p>
        </p:txBody>
      </p:sp>
    </p:spTree>
    <p:extLst>
      <p:ext uri="{BB962C8B-B14F-4D97-AF65-F5344CB8AC3E}">
        <p14:creationId xmlns:p14="http://schemas.microsoft.com/office/powerpoint/2010/main" val="2039521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a:xfrm>
            <a:off x="724280" y="1704179"/>
            <a:ext cx="7797230" cy="4248386"/>
          </a:xfrm>
        </p:spPr>
        <p:txBody>
          <a:bodyPr/>
          <a:lstStyle/>
          <a:p>
            <a:r>
              <a:rPr lang="en-GB" dirty="0"/>
              <a:t>What factors would a furniture manufacturer consider when selecting a material to make </a:t>
            </a:r>
            <a:br>
              <a:rPr lang="en-GB" dirty="0"/>
            </a:br>
            <a:r>
              <a:rPr lang="en-GB" dirty="0"/>
              <a:t>flat-pack furniture?</a:t>
            </a:r>
          </a:p>
          <a:p>
            <a:r>
              <a:rPr lang="en-GB" dirty="0"/>
              <a:t>How has machinery improved the production of mass produced timber components?</a:t>
            </a:r>
          </a:p>
          <a:p>
            <a:r>
              <a:rPr lang="en-GB" dirty="0"/>
              <a:t>Why are tolerances so important to check as part of the quality control process?</a:t>
            </a:r>
          </a:p>
          <a:p>
            <a:r>
              <a:rPr lang="en-GB" dirty="0"/>
              <a:t>Which products help protect or improve the aesthetics of timber based materials?</a:t>
            </a:r>
          </a:p>
        </p:txBody>
      </p:sp>
    </p:spTree>
    <p:extLst>
      <p:ext uri="{BB962C8B-B14F-4D97-AF65-F5344CB8AC3E}">
        <p14:creationId xmlns:p14="http://schemas.microsoft.com/office/powerpoint/2010/main" val="366395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8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3165540013"/>
              </p:ext>
            </p:extLst>
          </p:nvPr>
        </p:nvGraphicFramePr>
        <p:xfrm>
          <a:off x="974361" y="2707622"/>
          <a:ext cx="7329735" cy="3385880"/>
        </p:xfrm>
        <a:graphic>
          <a:graphicData uri="http://schemas.openxmlformats.org/drawingml/2006/table">
            <a:tbl>
              <a:tblPr firstRow="1" bandRow="1">
                <a:tableStyleId>{2D5ABB26-0587-4C30-8999-92F81FD0307C}</a:tableStyleId>
              </a:tblPr>
              <a:tblGrid>
                <a:gridCol w="2443245">
                  <a:extLst>
                    <a:ext uri="{9D8B030D-6E8A-4147-A177-3AD203B41FA5}">
                      <a16:colId xmlns:a16="http://schemas.microsoft.com/office/drawing/2014/main" val="2394579880"/>
                    </a:ext>
                  </a:extLst>
                </a:gridCol>
                <a:gridCol w="2443245">
                  <a:extLst>
                    <a:ext uri="{9D8B030D-6E8A-4147-A177-3AD203B41FA5}">
                      <a16:colId xmlns:a16="http://schemas.microsoft.com/office/drawing/2014/main" val="2142091762"/>
                    </a:ext>
                  </a:extLst>
                </a:gridCol>
                <a:gridCol w="2443245">
                  <a:extLst>
                    <a:ext uri="{9D8B030D-6E8A-4147-A177-3AD203B41FA5}">
                      <a16:colId xmlns:a16="http://schemas.microsoft.com/office/drawing/2014/main" val="379492661"/>
                    </a:ext>
                  </a:extLst>
                </a:gridCol>
              </a:tblGrid>
              <a:tr h="1692940">
                <a:tc>
                  <a:txBody>
                    <a:bodyPr/>
                    <a:lstStyle/>
                    <a:p>
                      <a:endParaRPr lang="en-US" sz="1700" dirty="0"/>
                    </a:p>
                  </a:txBody>
                  <a:tcPr marL="85746" marR="85746" marT="42873" marB="42873">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en-US" sz="1700" dirty="0"/>
                    </a:p>
                  </a:txBody>
                  <a:tcPr marL="85746" marR="85746" marT="42873" marB="42873">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en-US" sz="1700"/>
                    </a:p>
                  </a:txBody>
                  <a:tcPr marL="85746" marR="85746" marT="42873" marB="42873">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218505006"/>
                  </a:ext>
                </a:extLst>
              </a:tr>
              <a:tr h="1692940">
                <a:tc>
                  <a:txBody>
                    <a:bodyPr/>
                    <a:lstStyle/>
                    <a:p>
                      <a:endParaRPr lang="en-US" sz="1700"/>
                    </a:p>
                  </a:txBody>
                  <a:tcPr marL="85746" marR="85746" marT="42873" marB="42873">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en-US" sz="1700" dirty="0"/>
                    </a:p>
                  </a:txBody>
                  <a:tcPr marL="85746" marR="85746" marT="42873" marB="42873">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en-US" sz="1700" dirty="0"/>
                    </a:p>
                  </a:txBody>
                  <a:tcPr marL="85746" marR="85746" marT="42873" marB="42873">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971230060"/>
                  </a:ext>
                </a:extLst>
              </a:tr>
            </a:tbl>
          </a:graphicData>
        </a:graphic>
      </p:graphicFrame>
      <p:sp>
        <p:nvSpPr>
          <p:cNvPr id="2" name="Text Placeholder 1"/>
          <p:cNvSpPr>
            <a:spLocks noGrp="1"/>
          </p:cNvSpPr>
          <p:nvPr>
            <p:ph type="body" sz="quarter" idx="13"/>
          </p:nvPr>
        </p:nvSpPr>
        <p:spPr/>
        <p:txBody>
          <a:bodyPr/>
          <a:lstStyle/>
          <a:p>
            <a:r>
              <a:rPr lang="en-GB" dirty="0"/>
              <a:t>Manufactured boards</a:t>
            </a:r>
          </a:p>
        </p:txBody>
      </p:sp>
      <p:sp>
        <p:nvSpPr>
          <p:cNvPr id="3" name="Text Placeholder 2"/>
          <p:cNvSpPr>
            <a:spLocks noGrp="1"/>
          </p:cNvSpPr>
          <p:nvPr>
            <p:ph type="body" sz="quarter" idx="14"/>
          </p:nvPr>
        </p:nvSpPr>
        <p:spPr/>
        <p:txBody>
          <a:bodyPr/>
          <a:lstStyle/>
          <a:p>
            <a:r>
              <a:rPr lang="en-GB" dirty="0"/>
              <a:t>Identify the types of manufactured board shown below and suggest a use for each one</a:t>
            </a:r>
          </a:p>
          <a:p>
            <a:endParaRPr lang="en-GB" dirty="0"/>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4588" y="2800542"/>
            <a:ext cx="2049002" cy="1516807"/>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6783" y="4482595"/>
            <a:ext cx="2206826" cy="1522115"/>
          </a:xfrm>
          <a:prstGeom prst="rect">
            <a:avLst/>
          </a:prstGeom>
        </p:spPr>
      </p:pic>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33702" y="4482594"/>
            <a:ext cx="2226726" cy="1522115"/>
          </a:xfrm>
          <a:prstGeom prst="rect">
            <a:avLst/>
          </a:prstGeom>
        </p:spPr>
      </p:pic>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4848" y="3014102"/>
            <a:ext cx="2169265" cy="1138798"/>
          </a:xfrm>
          <a:prstGeom prst="rect">
            <a:avLst/>
          </a:prstGeom>
        </p:spPr>
      </p:pic>
      <p:pic>
        <p:nvPicPr>
          <p:cNvPr id="19" name="Picture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92302" y="4482594"/>
            <a:ext cx="2221641" cy="1522115"/>
          </a:xfrm>
          <a:prstGeom prst="rect">
            <a:avLst/>
          </a:prstGeom>
        </p:spPr>
      </p:pic>
      <p:pic>
        <p:nvPicPr>
          <p:cNvPr id="21" name="Picture 20"/>
          <p:cNvPicPr>
            <a:picLocks noChangeAspect="1"/>
          </p:cNvPicPr>
          <p:nvPr/>
        </p:nvPicPr>
        <p:blipFill rotWithShape="1">
          <a:blip r:embed="rId7" cstate="screen">
            <a:extLst>
              <a:ext uri="{28A0092B-C50C-407E-A947-70E740481C1C}">
                <a14:useLocalDpi xmlns:a14="http://schemas.microsoft.com/office/drawing/2010/main"/>
              </a:ext>
            </a:extLst>
          </a:blip>
          <a:srcRect l="-72"/>
          <a:stretch/>
        </p:blipFill>
        <p:spPr>
          <a:xfrm>
            <a:off x="3516699" y="2791741"/>
            <a:ext cx="2239130" cy="1528522"/>
          </a:xfrm>
          <a:prstGeom prst="rect">
            <a:avLst/>
          </a:prstGeom>
        </p:spPr>
      </p:pic>
    </p:spTree>
    <p:extLst>
      <p:ext uri="{BB962C8B-B14F-4D97-AF65-F5344CB8AC3E}">
        <p14:creationId xmlns:p14="http://schemas.microsoft.com/office/powerpoint/2010/main" val="112675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t="-2"/>
          <a:stretch/>
        </p:blipFill>
        <p:spPr>
          <a:xfrm flipH="1">
            <a:off x="0" y="647700"/>
            <a:ext cx="9144000" cy="6210300"/>
          </a:xfrm>
          <a:prstGeom prst="rect">
            <a:avLst/>
          </a:prstGeom>
        </p:spPr>
      </p:pic>
      <p:sp>
        <p:nvSpPr>
          <p:cNvPr id="2" name="Text Placeholder 1"/>
          <p:cNvSpPr>
            <a:spLocks noGrp="1"/>
          </p:cNvSpPr>
          <p:nvPr>
            <p:ph type="body" sz="quarter" idx="13"/>
          </p:nvPr>
        </p:nvSpPr>
        <p:spPr/>
        <p:txBody>
          <a:bodyPr/>
          <a:lstStyle/>
          <a:p>
            <a:r>
              <a:rPr lang="en-GB" dirty="0"/>
              <a:t>Engineered wood</a:t>
            </a:r>
          </a:p>
        </p:txBody>
      </p:sp>
      <p:sp>
        <p:nvSpPr>
          <p:cNvPr id="5" name="Text Placeholder 4"/>
          <p:cNvSpPr>
            <a:spLocks noGrp="1"/>
          </p:cNvSpPr>
          <p:nvPr>
            <p:ph type="body" sz="quarter" idx="14"/>
          </p:nvPr>
        </p:nvSpPr>
        <p:spPr>
          <a:xfrm>
            <a:off x="724280" y="1704179"/>
            <a:ext cx="7797230" cy="4302174"/>
          </a:xfrm>
        </p:spPr>
        <p:txBody>
          <a:bodyPr/>
          <a:lstStyle/>
          <a:p>
            <a:r>
              <a:rPr lang="en-GB" dirty="0"/>
              <a:t>Manufactured or engineered wood has many advantages over solid wood</a:t>
            </a:r>
          </a:p>
          <a:p>
            <a:pPr lvl="1">
              <a:spcAft>
                <a:spcPts val="1000"/>
              </a:spcAft>
            </a:pPr>
            <a:r>
              <a:rPr lang="en-GB" dirty="0"/>
              <a:t>May be mixed with glues to give greater strength and stability</a:t>
            </a:r>
          </a:p>
          <a:p>
            <a:pPr lvl="1">
              <a:spcAft>
                <a:spcPts val="1000"/>
              </a:spcAft>
            </a:pPr>
            <a:r>
              <a:rPr lang="en-GB" dirty="0"/>
              <a:t>Ideal for use in construction, industrial and domestic use</a:t>
            </a:r>
          </a:p>
          <a:p>
            <a:pPr lvl="1">
              <a:spcAft>
                <a:spcPts val="1000"/>
              </a:spcAft>
            </a:pPr>
            <a:r>
              <a:rPr lang="en-GB" dirty="0"/>
              <a:t>Efficient in its use of mixed materials and utilising waste wood</a:t>
            </a:r>
          </a:p>
          <a:p>
            <a:pPr lvl="1">
              <a:spcAft>
                <a:spcPts val="1000"/>
              </a:spcAft>
            </a:pPr>
            <a:r>
              <a:rPr lang="en-GB" dirty="0"/>
              <a:t>It can be made in a large sheets not limited </a:t>
            </a:r>
            <a:br>
              <a:rPr lang="en-GB" dirty="0"/>
            </a:br>
            <a:r>
              <a:rPr lang="en-GB" dirty="0"/>
              <a:t>by the diameter of a tree trunk</a:t>
            </a:r>
          </a:p>
          <a:p>
            <a:pPr>
              <a:spcAft>
                <a:spcPts val="1000"/>
              </a:spcAft>
            </a:pPr>
            <a:r>
              <a:rPr lang="en-GB" dirty="0">
                <a:solidFill>
                  <a:schemeClr val="tx1"/>
                </a:solidFill>
              </a:rPr>
              <a:t>What would be </a:t>
            </a:r>
            <a:r>
              <a:rPr lang="en-GB" b="1" dirty="0">
                <a:solidFill>
                  <a:schemeClr val="tx1"/>
                </a:solidFill>
              </a:rPr>
              <a:t>three</a:t>
            </a:r>
            <a:r>
              <a:rPr lang="en-GB" dirty="0">
                <a:solidFill>
                  <a:schemeClr val="tx1"/>
                </a:solidFill>
              </a:rPr>
              <a:t> disadvantages of </a:t>
            </a:r>
            <a:br>
              <a:rPr lang="en-GB" dirty="0">
                <a:solidFill>
                  <a:schemeClr val="tx1"/>
                </a:solidFill>
              </a:rPr>
            </a:br>
            <a:r>
              <a:rPr lang="en-GB" dirty="0">
                <a:solidFill>
                  <a:schemeClr val="tx1"/>
                </a:solidFill>
              </a:rPr>
              <a:t>using man made board?</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57668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E4E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700"/>
            <a:ext cx="9144000" cy="6210299"/>
          </a:xfrm>
          <a:prstGeom prst="rect">
            <a:avLst/>
          </a:prstGeom>
        </p:spPr>
      </p:pic>
      <p:sp>
        <p:nvSpPr>
          <p:cNvPr id="2" name="Text Placeholder 1"/>
          <p:cNvSpPr>
            <a:spLocks noGrp="1"/>
          </p:cNvSpPr>
          <p:nvPr>
            <p:ph type="body" sz="quarter" idx="13"/>
          </p:nvPr>
        </p:nvSpPr>
        <p:spPr/>
        <p:txBody>
          <a:bodyPr/>
          <a:lstStyle/>
          <a:p>
            <a:r>
              <a:rPr lang="en-GB" dirty="0"/>
              <a:t>Flat-pack furniture</a:t>
            </a:r>
          </a:p>
        </p:txBody>
      </p:sp>
      <p:sp>
        <p:nvSpPr>
          <p:cNvPr id="3" name="Text Placeholder 2"/>
          <p:cNvSpPr>
            <a:spLocks noGrp="1"/>
          </p:cNvSpPr>
          <p:nvPr>
            <p:ph type="body" sz="quarter" idx="14"/>
          </p:nvPr>
        </p:nvSpPr>
        <p:spPr>
          <a:xfrm>
            <a:off x="724280" y="1704179"/>
            <a:ext cx="7541179" cy="4329068"/>
          </a:xfrm>
        </p:spPr>
        <p:txBody>
          <a:bodyPr/>
          <a:lstStyle/>
          <a:p>
            <a:r>
              <a:rPr lang="en-GB" dirty="0"/>
              <a:t>Manufactured boards are well suited to </a:t>
            </a:r>
            <a:br>
              <a:rPr lang="en-GB" dirty="0"/>
            </a:br>
            <a:r>
              <a:rPr lang="en-GB" dirty="0"/>
              <a:t>self-assembly products</a:t>
            </a:r>
          </a:p>
          <a:p>
            <a:pPr lvl="1"/>
            <a:r>
              <a:rPr lang="en-GB" dirty="0"/>
              <a:t>They are generally less expensive than hand-made items</a:t>
            </a:r>
          </a:p>
          <a:p>
            <a:pPr lvl="1"/>
            <a:r>
              <a:rPr lang="en-GB" dirty="0"/>
              <a:t>Arrives boxed making it easier </a:t>
            </a:r>
            <a:br>
              <a:rPr lang="en-GB" dirty="0"/>
            </a:br>
            <a:r>
              <a:rPr lang="en-GB" dirty="0"/>
              <a:t>to store and transport</a:t>
            </a:r>
          </a:p>
          <a:p>
            <a:pPr lvl="1"/>
            <a:r>
              <a:rPr lang="en-GB" dirty="0"/>
              <a:t>Relatively straightforward to assemble</a:t>
            </a:r>
            <a:br>
              <a:rPr lang="en-GB" dirty="0"/>
            </a:br>
            <a:r>
              <a:rPr lang="en-GB" dirty="0"/>
              <a:t>with a basic tool kit</a:t>
            </a:r>
          </a:p>
          <a:p>
            <a:pPr lvl="1"/>
            <a:r>
              <a:rPr lang="en-GB" dirty="0"/>
              <a:t>What properties of manufactured board</a:t>
            </a:r>
            <a:br>
              <a:rPr lang="en-GB" dirty="0"/>
            </a:br>
            <a:r>
              <a:rPr lang="en-GB" dirty="0"/>
              <a:t>make it suitable for flat-pack products?</a:t>
            </a:r>
          </a:p>
          <a:p>
            <a:pPr lvl="1"/>
            <a:r>
              <a:rPr lang="en-GB" dirty="0"/>
              <a:t>Why do you think it may be less </a:t>
            </a:r>
            <a:br>
              <a:rPr lang="en-GB" dirty="0"/>
            </a:br>
            <a:r>
              <a:rPr lang="en-GB" dirty="0"/>
              <a:t>aesthetically appealing?</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205517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47700"/>
            <a:ext cx="9144000" cy="6210300"/>
          </a:xfrm>
          <a:prstGeom prst="rect">
            <a:avLst/>
          </a:prstGeom>
        </p:spPr>
      </p:pic>
      <p:sp>
        <p:nvSpPr>
          <p:cNvPr id="2" name="Text Placeholder 1"/>
          <p:cNvSpPr>
            <a:spLocks noGrp="1"/>
          </p:cNvSpPr>
          <p:nvPr>
            <p:ph type="body" sz="quarter" idx="13"/>
          </p:nvPr>
        </p:nvSpPr>
        <p:spPr/>
        <p:txBody>
          <a:bodyPr/>
          <a:lstStyle/>
          <a:p>
            <a:r>
              <a:rPr lang="en-GB" dirty="0"/>
              <a:t>Choice of material</a:t>
            </a:r>
          </a:p>
        </p:txBody>
      </p:sp>
      <p:sp>
        <p:nvSpPr>
          <p:cNvPr id="3" name="Text Placeholder 2"/>
          <p:cNvSpPr>
            <a:spLocks noGrp="1"/>
          </p:cNvSpPr>
          <p:nvPr>
            <p:ph type="body" sz="quarter" idx="14"/>
          </p:nvPr>
        </p:nvSpPr>
        <p:spPr/>
        <p:txBody>
          <a:bodyPr/>
          <a:lstStyle/>
          <a:p>
            <a:r>
              <a:rPr lang="en-GB" dirty="0"/>
              <a:t>A day in the life of a child’s toy is a tough one!</a:t>
            </a:r>
          </a:p>
          <a:p>
            <a:pPr lvl="1"/>
            <a:r>
              <a:rPr lang="en-GB" dirty="0"/>
              <a:t>They are thrown, dropped in water, left outside, stood on </a:t>
            </a:r>
            <a:br>
              <a:rPr lang="en-GB" dirty="0"/>
            </a:br>
            <a:r>
              <a:rPr lang="en-GB" dirty="0"/>
              <a:t>and chewed</a:t>
            </a:r>
          </a:p>
          <a:p>
            <a:pPr lvl="1"/>
            <a:r>
              <a:rPr lang="en-GB" dirty="0"/>
              <a:t>Justify a suitable type </a:t>
            </a:r>
            <a:br>
              <a:rPr lang="en-GB" dirty="0"/>
            </a:br>
            <a:r>
              <a:rPr lang="en-GB" dirty="0"/>
              <a:t>of wood to make a </a:t>
            </a:r>
            <a:br>
              <a:rPr lang="en-GB" dirty="0"/>
            </a:br>
            <a:r>
              <a:rPr lang="en-GB" dirty="0"/>
              <a:t>child’s toy</a:t>
            </a:r>
          </a:p>
          <a:p>
            <a:pPr lvl="1"/>
            <a:endParaRPr lang="en-GB"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62472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8650"/>
            <a:ext cx="9142311" cy="6229349"/>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Natural or man-made </a:t>
            </a:r>
          </a:p>
        </p:txBody>
      </p:sp>
      <p:sp>
        <p:nvSpPr>
          <p:cNvPr id="3" name="Text Placeholder 2"/>
          <p:cNvSpPr>
            <a:spLocks noGrp="1"/>
          </p:cNvSpPr>
          <p:nvPr>
            <p:ph type="body" sz="quarter" idx="14"/>
          </p:nvPr>
        </p:nvSpPr>
        <p:spPr>
          <a:xfrm>
            <a:off x="724280" y="1704180"/>
            <a:ext cx="7797230" cy="2957468"/>
          </a:xfrm>
        </p:spPr>
        <p:txBody>
          <a:bodyPr/>
          <a:lstStyle/>
          <a:p>
            <a:r>
              <a:rPr lang="en-GB" dirty="0">
                <a:solidFill>
                  <a:schemeClr val="bg1"/>
                </a:solidFill>
              </a:rPr>
              <a:t>The type of material a product is made from will also influence the price of the end product</a:t>
            </a:r>
          </a:p>
          <a:p>
            <a:pPr lvl="1"/>
            <a:r>
              <a:rPr lang="en-GB" dirty="0">
                <a:solidFill>
                  <a:schemeClr val="bg1"/>
                </a:solidFill>
              </a:rPr>
              <a:t>Similar products may be made from different timbers to appeal to different markets </a:t>
            </a:r>
          </a:p>
          <a:p>
            <a:pPr lvl="1"/>
            <a:r>
              <a:rPr lang="en-GB" dirty="0">
                <a:solidFill>
                  <a:schemeClr val="bg1"/>
                </a:solidFill>
              </a:rPr>
              <a:t>Some timbers are traditionally used for certain products</a:t>
            </a:r>
          </a:p>
          <a:p>
            <a:pPr lvl="1"/>
            <a:r>
              <a:rPr lang="en-GB" dirty="0">
                <a:solidFill>
                  <a:schemeClr val="tx1"/>
                </a:solidFill>
              </a:rPr>
              <a:t>Which timber would you select to make a gate? </a:t>
            </a:r>
            <a:br>
              <a:rPr lang="en-GB" dirty="0">
                <a:solidFill>
                  <a:schemeClr val="tx1"/>
                </a:solidFill>
              </a:rPr>
            </a:br>
            <a:r>
              <a:rPr lang="en-GB" dirty="0">
                <a:solidFill>
                  <a:schemeClr val="tx1"/>
                </a:solidFill>
              </a:rPr>
              <a:t>Give </a:t>
            </a:r>
            <a:r>
              <a:rPr lang="en-GB" b="1" dirty="0">
                <a:solidFill>
                  <a:schemeClr val="tx1"/>
                </a:solidFill>
              </a:rPr>
              <a:t>two</a:t>
            </a:r>
            <a:r>
              <a:rPr lang="en-GB" dirty="0">
                <a:solidFill>
                  <a:schemeClr val="tx1"/>
                </a:solidFill>
              </a:rPr>
              <a:t> reasons why?</a:t>
            </a:r>
          </a:p>
        </p:txBody>
      </p:sp>
    </p:spTree>
    <p:extLst>
      <p:ext uri="{BB962C8B-B14F-4D97-AF65-F5344CB8AC3E}">
        <p14:creationId xmlns:p14="http://schemas.microsoft.com/office/powerpoint/2010/main" val="201359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3</a:t>
            </a:r>
          </a:p>
        </p:txBody>
      </p:sp>
      <p:sp>
        <p:nvSpPr>
          <p:cNvPr id="3" name="Text Placeholder 2"/>
          <p:cNvSpPr>
            <a:spLocks noGrp="1"/>
          </p:cNvSpPr>
          <p:nvPr>
            <p:ph type="body" sz="quarter" idx="14"/>
          </p:nvPr>
        </p:nvSpPr>
        <p:spPr/>
        <p:txBody>
          <a:bodyPr/>
          <a:lstStyle/>
          <a:p>
            <a:r>
              <a:rPr lang="en-GB" dirty="0"/>
              <a:t>Complete </a:t>
            </a:r>
            <a:r>
              <a:rPr lang="en-GB" b="1" dirty="0"/>
              <a:t>Task 1 </a:t>
            </a:r>
            <a:r>
              <a:rPr lang="en-GB" dirty="0"/>
              <a:t>of the worksheet</a:t>
            </a:r>
          </a:p>
        </p:txBody>
      </p:sp>
    </p:spTree>
    <p:extLst>
      <p:ext uri="{BB962C8B-B14F-4D97-AF65-F5344CB8AC3E}">
        <p14:creationId xmlns:p14="http://schemas.microsoft.com/office/powerpoint/2010/main" val="288979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53026" y="3082760"/>
            <a:ext cx="3932500" cy="2202200"/>
          </a:xfrm>
          <a:prstGeom prst="rect">
            <a:avLst/>
          </a:prstGeom>
        </p:spPr>
      </p:pic>
      <p:sp>
        <p:nvSpPr>
          <p:cNvPr id="2" name="Text Placeholder 1"/>
          <p:cNvSpPr>
            <a:spLocks noGrp="1"/>
          </p:cNvSpPr>
          <p:nvPr>
            <p:ph type="body" sz="quarter" idx="13"/>
          </p:nvPr>
        </p:nvSpPr>
        <p:spPr/>
        <p:txBody>
          <a:bodyPr/>
          <a:lstStyle/>
          <a:p>
            <a:r>
              <a:rPr lang="en-GB" dirty="0"/>
              <a:t>Commercial manufacturing</a:t>
            </a:r>
          </a:p>
        </p:txBody>
      </p:sp>
      <p:sp>
        <p:nvSpPr>
          <p:cNvPr id="3" name="Text Placeholder 2"/>
          <p:cNvSpPr>
            <a:spLocks noGrp="1"/>
          </p:cNvSpPr>
          <p:nvPr>
            <p:ph type="body" sz="quarter" idx="14"/>
          </p:nvPr>
        </p:nvSpPr>
        <p:spPr/>
        <p:txBody>
          <a:bodyPr/>
          <a:lstStyle/>
          <a:p>
            <a:r>
              <a:rPr lang="en-GB" dirty="0"/>
              <a:t>Mass produced timber components are produced using CNC machinery</a:t>
            </a:r>
          </a:p>
          <a:p>
            <a:pPr lvl="1"/>
            <a:r>
              <a:rPr lang="en-GB" dirty="0"/>
              <a:t>This enables large quantities of equal-</a:t>
            </a:r>
            <a:br>
              <a:rPr lang="en-GB" dirty="0"/>
            </a:br>
            <a:r>
              <a:rPr lang="en-GB" dirty="0"/>
              <a:t>sized parts or products to be produced</a:t>
            </a:r>
          </a:p>
          <a:p>
            <a:pPr lvl="1"/>
            <a:r>
              <a:rPr lang="en-GB" dirty="0"/>
              <a:t>Templates can be saved and </a:t>
            </a:r>
            <a:br>
              <a:rPr lang="en-GB" dirty="0"/>
            </a:br>
            <a:r>
              <a:rPr lang="en-GB" dirty="0"/>
              <a:t>reused to help minimise waste</a:t>
            </a:r>
          </a:p>
          <a:p>
            <a:pPr lvl="1"/>
            <a:r>
              <a:rPr lang="en-GB" dirty="0"/>
              <a:t>Screw holes, slots and patterns </a:t>
            </a:r>
            <a:br>
              <a:rPr lang="en-GB" dirty="0"/>
            </a:br>
            <a:r>
              <a:rPr lang="en-GB" dirty="0"/>
              <a:t>can be cut in one process</a:t>
            </a:r>
          </a:p>
          <a:p>
            <a:pPr lvl="1"/>
            <a:r>
              <a:rPr lang="en-GB" dirty="0"/>
              <a:t>What are the benefits to the manufacturer </a:t>
            </a:r>
            <a:br>
              <a:rPr lang="en-GB" dirty="0"/>
            </a:br>
            <a:r>
              <a:rPr lang="en-GB" dirty="0"/>
              <a:t>of minimising waste?</a:t>
            </a:r>
          </a:p>
          <a:p>
            <a:pPr lvl="1"/>
            <a:r>
              <a:rPr lang="en-GB" dirty="0"/>
              <a:t>How could they dispose of the waste responsibly?</a:t>
            </a:r>
          </a:p>
          <a:p>
            <a:pPr lvl="1"/>
            <a:endParaRPr lang="en-GB" dirty="0"/>
          </a:p>
        </p:txBody>
      </p:sp>
    </p:spTree>
    <p:extLst>
      <p:ext uri="{BB962C8B-B14F-4D97-AF65-F5344CB8AC3E}">
        <p14:creationId xmlns:p14="http://schemas.microsoft.com/office/powerpoint/2010/main" val="2911464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4453</TotalTime>
  <Words>704</Words>
  <Application>Microsoft Office PowerPoint</Application>
  <PresentationFormat>On-screen Show (4:3)</PresentationFormat>
  <Paragraphs>138</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Museo 100</vt:lpstr>
      <vt:lpstr>Calibri</vt:lpstr>
      <vt:lpstr>Museo900-Regular</vt:lpstr>
      <vt:lpstr>Museo 900</vt:lpstr>
      <vt:lpstr>Arial</vt:lpstr>
      <vt:lpstr>Museo 500</vt:lpstr>
      <vt:lpstr>Museo 700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207</cp:revision>
  <dcterms:created xsi:type="dcterms:W3CDTF">2016-10-24T15:18:36Z</dcterms:created>
  <dcterms:modified xsi:type="dcterms:W3CDTF">2017-05-22T07:32:06Z</dcterms:modified>
</cp:coreProperties>
</file>