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7"/>
  </p:notesMasterIdLst>
  <p:handoutMasterIdLst>
    <p:handoutMasterId r:id="rId28"/>
  </p:handoutMasterIdLst>
  <p:sldIdLst>
    <p:sldId id="256" r:id="rId2"/>
    <p:sldId id="257" r:id="rId3"/>
    <p:sldId id="283" r:id="rId4"/>
    <p:sldId id="266" r:id="rId5"/>
    <p:sldId id="269" r:id="rId6"/>
    <p:sldId id="282" r:id="rId7"/>
    <p:sldId id="268" r:id="rId8"/>
    <p:sldId id="273" r:id="rId9"/>
    <p:sldId id="270" r:id="rId10"/>
    <p:sldId id="271" r:id="rId11"/>
    <p:sldId id="272" r:id="rId12"/>
    <p:sldId id="284" r:id="rId13"/>
    <p:sldId id="267" r:id="rId14"/>
    <p:sldId id="274" r:id="rId15"/>
    <p:sldId id="275" r:id="rId16"/>
    <p:sldId id="279" r:id="rId17"/>
    <p:sldId id="288" r:id="rId18"/>
    <p:sldId id="276" r:id="rId19"/>
    <p:sldId id="286" r:id="rId20"/>
    <p:sldId id="281" r:id="rId21"/>
    <p:sldId id="277" r:id="rId22"/>
    <p:sldId id="285" r:id="rId23"/>
    <p:sldId id="278" r:id="rId24"/>
    <p:sldId id="287" r:id="rId25"/>
    <p:sldId id="280" r:id="rId26"/>
  </p:sldIdLst>
  <p:sldSz cx="9144000" cy="6858000" type="screen4x3"/>
  <p:notesSz cx="6858000" cy="9144000"/>
  <p:embeddedFontLst>
    <p:embeddedFont>
      <p:font typeface="Museo 100" panose="02000000000000000000" pitchFamily="2" charset="0"/>
      <p:regular r:id="rId29"/>
    </p:embeddedFont>
    <p:embeddedFont>
      <p:font typeface="Calibri" panose="020F0502020204030204" pitchFamily="34" charset="0"/>
      <p:regular r:id="rId30"/>
      <p:bold r:id="rId31"/>
      <p:italic r:id="rId32"/>
      <p:boldItalic r:id="rId33"/>
    </p:embeddedFont>
    <p:embeddedFont>
      <p:font typeface="Museo900-Regular" panose="02000000000000000000" pitchFamily="2" charset="0"/>
      <p:bold r:id="rId34"/>
    </p:embeddedFont>
    <p:embeddedFont>
      <p:font typeface="Museo 900" panose="02000000000000000000" pitchFamily="2" charset="0"/>
      <p:bold r:id="rId35"/>
    </p:embeddedFont>
    <p:embeddedFont>
      <p:font typeface="Museo 500" panose="02000000000000000000" pitchFamily="2" charset="0"/>
      <p:regular r:id="rId36"/>
    </p:embeddedFont>
    <p:embeddedFont>
      <p:font typeface="Museo 700" panose="02000000000000000000" pitchFamily="2" charset="0"/>
      <p:bold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FBFA"/>
    <a:srgbClr val="FEFFFB"/>
    <a:srgbClr val="E5DCC9"/>
    <a:srgbClr val="CC9900"/>
    <a:srgbClr val="FE8722"/>
    <a:srgbClr val="FF9C47"/>
    <a:srgbClr val="FDA663"/>
    <a:srgbClr val="F26D32"/>
    <a:srgbClr val="E8E4E1"/>
    <a:srgbClr val="EAE6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30" autoAdjust="0"/>
    <p:restoredTop sz="94614" autoAdjust="0"/>
  </p:normalViewPr>
  <p:slideViewPr>
    <p:cSldViewPr snapToGrid="0">
      <p:cViewPr varScale="1">
        <p:scale>
          <a:sx n="97" d="100"/>
          <a:sy n="97" d="100"/>
        </p:scale>
        <p:origin x="1122" y="84"/>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1" d="100"/>
          <a:sy n="81" d="100"/>
        </p:scale>
        <p:origin x="337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2.fntdata"/><Relationship Id="rId35" Type="http://schemas.openxmlformats.org/officeDocument/2006/relationships/font" Target="fonts/font7.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9BD6A2D-C87C-484F-81D7-EAB3E47B5DB2}" type="datetimeFigureOut">
              <a:rPr lang="en-GB" smtClean="0"/>
              <a:t>22/05/2017</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E52DC8-BEC1-4F5C-8789-499977283208}" type="slidenum">
              <a:rPr lang="en-GB" smtClean="0"/>
              <a:t>‹#›</a:t>
            </a:fld>
            <a:endParaRPr lang="en-GB"/>
          </a:p>
        </p:txBody>
      </p:sp>
    </p:spTree>
    <p:extLst>
      <p:ext uri="{BB962C8B-B14F-4D97-AF65-F5344CB8AC3E}">
        <p14:creationId xmlns:p14="http://schemas.microsoft.com/office/powerpoint/2010/main" val="27457964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EF688A-C5CF-40A1-B213-B09CD0E8CF54}" type="datetimeFigureOut">
              <a:rPr lang="en-GB" smtClean="0"/>
              <a:t>22/05/2017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B776CDD-4C12-44FE-B335-4F00A83382A3}" type="slidenum">
              <a:rPr lang="en-GB" smtClean="0"/>
              <a:t>‹#›</a:t>
            </a:fld>
            <a:endParaRPr lang="en-GB"/>
          </a:p>
        </p:txBody>
      </p:sp>
    </p:spTree>
    <p:extLst>
      <p:ext uri="{BB962C8B-B14F-4D97-AF65-F5344CB8AC3E}">
        <p14:creationId xmlns:p14="http://schemas.microsoft.com/office/powerpoint/2010/main" val="3116112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cxnSp>
        <p:nvCxnSpPr>
          <p:cNvPr id="14" name="Straight Connector 13"/>
          <p:cNvCxnSpPr/>
          <p:nvPr userDrawn="1"/>
        </p:nvCxnSpPr>
        <p:spPr>
          <a:xfrm>
            <a:off x="4559300" y="1905000"/>
            <a:ext cx="0" cy="2551766"/>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9"/>
          <p:cNvSpPr>
            <a:spLocks noGrp="1"/>
          </p:cNvSpPr>
          <p:nvPr>
            <p:ph type="body" sz="quarter" idx="10"/>
          </p:nvPr>
        </p:nvSpPr>
        <p:spPr>
          <a:xfrm>
            <a:off x="1803400" y="1841231"/>
            <a:ext cx="2527300" cy="2201863"/>
          </a:xfrm>
          <a:prstGeom prst="rect">
            <a:avLst/>
          </a:prstGeom>
        </p:spPr>
        <p:txBody>
          <a:bodyPr vert="horz" lIns="0"/>
          <a:lstStyle>
            <a:lvl1pPr marL="0" indent="0">
              <a:lnSpc>
                <a:spcPts val="4800"/>
              </a:lnSpc>
              <a:spcBef>
                <a:spcPts val="0"/>
              </a:spcBef>
              <a:buNone/>
              <a:defRPr sz="4500" b="1" kern="0" spc="-140">
                <a:solidFill>
                  <a:schemeClr val="bg1"/>
                </a:solidFill>
                <a:latin typeface="Arial"/>
                <a:cs typeface="Arial"/>
              </a:defRPr>
            </a:lvl1pPr>
            <a:lvl2pPr marL="0" indent="0">
              <a:lnSpc>
                <a:spcPts val="2500"/>
              </a:lnSpc>
              <a:spcBef>
                <a:spcPts val="0"/>
              </a:spcBef>
              <a:buNone/>
              <a:defRPr sz="2500" kern="0" spc="-140">
                <a:solidFill>
                  <a:schemeClr val="bg1"/>
                </a:solidFill>
                <a:latin typeface="Arial"/>
                <a:cs typeface="Arial"/>
              </a:defRPr>
            </a:lvl2pPr>
            <a:lvl3pPr marL="0" indent="0">
              <a:lnSpc>
                <a:spcPts val="4800"/>
              </a:lnSpc>
              <a:spcBef>
                <a:spcPts val="0"/>
              </a:spcBef>
              <a:buNone/>
              <a:defRPr sz="4500">
                <a:solidFill>
                  <a:schemeClr val="bg1"/>
                </a:solidFill>
                <a:latin typeface="Arial"/>
                <a:cs typeface="Arial"/>
              </a:defRPr>
            </a:lvl3pPr>
            <a:lvl4pPr marL="0" indent="0">
              <a:lnSpc>
                <a:spcPts val="2600"/>
              </a:lnSpc>
              <a:spcBef>
                <a:spcPts val="0"/>
              </a:spcBef>
              <a:buNone/>
              <a:defRPr sz="3000">
                <a:solidFill>
                  <a:srgbClr val="E9D58E"/>
                </a:solidFill>
                <a:latin typeface="Arial"/>
                <a:cs typeface="Arial"/>
              </a:defRPr>
            </a:lvl4pPr>
            <a:lvl5pPr marL="1828800" indent="0">
              <a:buNon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1" name="Text Placeholder 19"/>
          <p:cNvSpPr>
            <a:spLocks noGrp="1"/>
          </p:cNvSpPr>
          <p:nvPr>
            <p:ph type="body" sz="quarter" idx="11"/>
          </p:nvPr>
        </p:nvSpPr>
        <p:spPr>
          <a:xfrm>
            <a:off x="4800600" y="1841231"/>
            <a:ext cx="2768600" cy="2201863"/>
          </a:xfrm>
          <a:prstGeom prst="rect">
            <a:avLst/>
          </a:prstGeom>
        </p:spPr>
        <p:txBody>
          <a:bodyPr vert="horz" lIns="0"/>
          <a:lstStyle>
            <a:lvl1pPr marL="0" indent="0">
              <a:lnSpc>
                <a:spcPts val="2600"/>
              </a:lnSpc>
              <a:spcBef>
                <a:spcPts val="0"/>
              </a:spcBef>
              <a:buNone/>
              <a:defRPr sz="2600" b="1" kern="0" spc="-60">
                <a:solidFill>
                  <a:schemeClr val="bg1"/>
                </a:solidFill>
                <a:latin typeface="Arial"/>
                <a:cs typeface="Arial"/>
              </a:defRPr>
            </a:lvl1pPr>
            <a:lvl2pPr marL="0" indent="0">
              <a:lnSpc>
                <a:spcPts val="2000"/>
              </a:lnSpc>
              <a:spcBef>
                <a:spcPts val="500"/>
              </a:spcBef>
              <a:buNone/>
              <a:defRPr sz="1800">
                <a:solidFill>
                  <a:schemeClr val="bg1"/>
                </a:solidFill>
                <a:latin typeface="Arial"/>
                <a:cs typeface="Arial"/>
              </a:defRPr>
            </a:lvl2pPr>
            <a:lvl3pPr marL="0" indent="0">
              <a:buNone/>
              <a:defRPr sz="3000">
                <a:solidFill>
                  <a:srgbClr val="ECCC7B"/>
                </a:solidFill>
                <a:latin typeface="Arial"/>
                <a:cs typeface="Arial"/>
              </a:defRPr>
            </a:lvl3pPr>
            <a:lvl4pPr marL="1371600" indent="0">
              <a:buNone/>
              <a:defRPr/>
            </a:lvl4pPr>
            <a:lvl5pPr marL="1828800" indent="0">
              <a:buNone/>
              <a:defRPr/>
            </a:lvl5pPr>
          </a:lstStyle>
          <a:p>
            <a:pPr lvl="0"/>
            <a:r>
              <a:rPr lang="en-US" dirty="0"/>
              <a:t>Click to edit Master text styles</a:t>
            </a:r>
          </a:p>
          <a:p>
            <a:pPr lvl="1"/>
            <a:r>
              <a:rPr lang="en-US" dirty="0"/>
              <a:t>Second level</a:t>
            </a:r>
          </a:p>
        </p:txBody>
      </p:sp>
      <p:sp>
        <p:nvSpPr>
          <p:cNvPr id="24" name="Text Placeholder 23"/>
          <p:cNvSpPr>
            <a:spLocks noGrp="1"/>
          </p:cNvSpPr>
          <p:nvPr>
            <p:ph type="body" sz="quarter" idx="12" hasCustomPrompt="1"/>
          </p:nvPr>
        </p:nvSpPr>
        <p:spPr>
          <a:xfrm>
            <a:off x="1135884" y="4100382"/>
            <a:ext cx="972000" cy="972000"/>
          </a:xfrm>
          <a:prstGeom prst="rect">
            <a:avLst/>
          </a:prstGeom>
          <a:ln w="114300" cmpd="sng">
            <a:solidFill>
              <a:srgbClr val="E9D58E"/>
            </a:solidFill>
            <a:miter lim="800000"/>
          </a:ln>
        </p:spPr>
        <p:txBody>
          <a:bodyPr vert="horz" lIns="0" tIns="0" rIns="0" bIns="0" anchor="ctr" anchorCtr="0"/>
          <a:lstStyle>
            <a:lvl1pPr marL="0" indent="0" algn="ctr">
              <a:buNone/>
              <a:defRPr lang="en-US" sz="4500" b="1" kern="1200" dirty="0" smtClean="0">
                <a:solidFill>
                  <a:srgbClr val="E9D58E"/>
                </a:solidFill>
                <a:latin typeface="Arial"/>
                <a:ea typeface="+mn-ea"/>
                <a:cs typeface="Arial"/>
              </a:defRPr>
            </a:lvl1pPr>
          </a:lstStyle>
          <a:p>
            <a:pPr lvl="0"/>
            <a:r>
              <a:rPr lang="en-US" dirty="0"/>
              <a:t>3</a:t>
            </a:r>
          </a:p>
        </p:txBody>
      </p:sp>
    </p:spTree>
    <p:extLst>
      <p:ext uri="{BB962C8B-B14F-4D97-AF65-F5344CB8AC3E}">
        <p14:creationId xmlns:p14="http://schemas.microsoft.com/office/powerpoint/2010/main" val="4094693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E9D58E"/>
        </a:solidFill>
        <a:effectLst/>
      </p:bgPr>
    </p:bg>
    <p:spTree>
      <p:nvGrpSpPr>
        <p:cNvPr id="1" name=""/>
        <p:cNvGrpSpPr/>
        <p:nvPr/>
      </p:nvGrpSpPr>
      <p:grpSpPr>
        <a:xfrm>
          <a:off x="0" y="0"/>
          <a:ext cx="0" cy="0"/>
          <a:chOff x="0" y="0"/>
          <a:chExt cx="0" cy="0"/>
        </a:xfrm>
      </p:grpSpPr>
      <p:cxnSp>
        <p:nvCxnSpPr>
          <p:cNvPr id="9" name="Straight Connector 8"/>
          <p:cNvCxnSpPr/>
          <p:nvPr userDrawn="1"/>
        </p:nvCxnSpPr>
        <p:spPr>
          <a:xfrm>
            <a:off x="584200" y="1702800"/>
            <a:ext cx="0" cy="3206551"/>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0" name="Text Placeholder 11"/>
          <p:cNvSpPr>
            <a:spLocks noGrp="1"/>
          </p:cNvSpPr>
          <p:nvPr>
            <p:ph type="body" sz="quarter" idx="14"/>
          </p:nvPr>
        </p:nvSpPr>
        <p:spPr>
          <a:xfrm>
            <a:off x="723600" y="1702799"/>
            <a:ext cx="7861300" cy="4918133"/>
          </a:xfrm>
          <a:prstGeom prst="rect">
            <a:avLst/>
          </a:prstGeom>
        </p:spPr>
        <p:txBody>
          <a:bodyPr vert="horz" lIns="0" tIns="0" rIns="0" b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0" indent="0">
              <a:lnSpc>
                <a:spcPts val="2000"/>
              </a:lnSpc>
              <a:buNone/>
              <a:defRPr sz="2000">
                <a:solidFill>
                  <a:srgbClr val="9D9FA2"/>
                </a:solidFill>
                <a:latin typeface="Arial"/>
                <a:cs typeface="Arial"/>
              </a:defRPr>
            </a:lvl2pPr>
          </a:lstStyle>
          <a:p>
            <a:pPr lvl="0"/>
            <a:r>
              <a:rPr lang="en-US"/>
              <a:t>Click to edit Master text styles</a:t>
            </a:r>
          </a:p>
        </p:txBody>
      </p:sp>
    </p:spTree>
    <p:extLst>
      <p:ext uri="{BB962C8B-B14F-4D97-AF65-F5344CB8AC3E}">
        <p14:creationId xmlns:p14="http://schemas.microsoft.com/office/powerpoint/2010/main" val="3688151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rgbClr val="B12C1E"/>
        </a:solidFill>
        <a:effectLst/>
      </p:bgPr>
    </p:bg>
    <p:spTree>
      <p:nvGrpSpPr>
        <p:cNvPr id="1" name=""/>
        <p:cNvGrpSpPr/>
        <p:nvPr/>
      </p:nvGrpSpPr>
      <p:grpSpPr>
        <a:xfrm>
          <a:off x="0" y="0"/>
          <a:ext cx="0" cy="0"/>
          <a:chOff x="0" y="0"/>
          <a:chExt cx="0" cy="0"/>
        </a:xfrm>
      </p:grpSpPr>
      <p:cxnSp>
        <p:nvCxnSpPr>
          <p:cNvPr id="8" name="Straight Connector 7"/>
          <p:cNvCxnSpPr/>
          <p:nvPr userDrawn="1"/>
        </p:nvCxnSpPr>
        <p:spPr>
          <a:xfrm>
            <a:off x="584200" y="1702800"/>
            <a:ext cx="0" cy="3233094"/>
          </a:xfrm>
          <a:prstGeom prst="line">
            <a:avLst/>
          </a:prstGeom>
          <a:ln w="2857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 name="Text Placeholder 11"/>
          <p:cNvSpPr>
            <a:spLocks noGrp="1"/>
          </p:cNvSpPr>
          <p:nvPr>
            <p:ph type="body" sz="quarter" idx="14"/>
          </p:nvPr>
        </p:nvSpPr>
        <p:spPr>
          <a:xfrm>
            <a:off x="723600" y="1702799"/>
            <a:ext cx="7861300" cy="4918133"/>
          </a:xfrm>
          <a:prstGeom prst="rect">
            <a:avLst/>
          </a:prstGeom>
          <a:effectLst/>
        </p:spPr>
        <p:txBody>
          <a:bodyPr vert="horz" lIns="0" tIns="0" rIns="0" bIns="0"/>
          <a:lstStyle>
            <a:lvl1pPr marL="271463" indent="-271463">
              <a:lnSpc>
                <a:spcPct val="100000"/>
              </a:lnSpc>
              <a:spcBef>
                <a:spcPts val="0"/>
              </a:spcBef>
              <a:spcAft>
                <a:spcPts val="1400"/>
              </a:spcAft>
              <a:buFont typeface="Arial"/>
              <a:buChar char="•"/>
              <a:defRPr sz="2500" b="0" cap="none" spc="0">
                <a:ln w="0"/>
                <a:solidFill>
                  <a:schemeClr val="bg1"/>
                </a:solidFill>
                <a:effectLst/>
                <a:latin typeface="Arial"/>
                <a:cs typeface="Arial"/>
              </a:defRPr>
            </a:lvl1pPr>
            <a:lvl2pPr marL="0" indent="0">
              <a:lnSpc>
                <a:spcPts val="2000"/>
              </a:lnSpc>
              <a:buNone/>
              <a:defRPr sz="2000">
                <a:solidFill>
                  <a:srgbClr val="9D9FA2"/>
                </a:solidFill>
                <a:latin typeface="Arial"/>
                <a:cs typeface="Arial"/>
              </a:defRPr>
            </a:lvl2pPr>
          </a:lstStyle>
          <a:p>
            <a:pPr lvl="0"/>
            <a:r>
              <a:rPr lang="en-US" dirty="0"/>
              <a:t>Click to edit Master text styles</a:t>
            </a:r>
          </a:p>
        </p:txBody>
      </p:sp>
      <p:sp>
        <p:nvSpPr>
          <p:cNvPr id="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bg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dirty="0"/>
              <a:t>Click to edit Master text styles</a:t>
            </a:r>
          </a:p>
        </p:txBody>
      </p:sp>
    </p:spTree>
    <p:extLst>
      <p:ext uri="{BB962C8B-B14F-4D97-AF65-F5344CB8AC3E}">
        <p14:creationId xmlns:p14="http://schemas.microsoft.com/office/powerpoint/2010/main" val="349656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pic>
        <p:nvPicPr>
          <p:cNvPr id="2" name="Picture 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
        <p:nvSpPr>
          <p:cNvPr id="8"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9"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sz="2000">
                <a:solidFill>
                  <a:srgbClr val="B12C1E"/>
                </a:solidFill>
                <a:latin typeface="Arial"/>
                <a:cs typeface="Arial"/>
              </a:defRPr>
            </a:lvl2pPr>
            <a:lvl3pPr marL="723900" indent="-279400">
              <a:lnSpc>
                <a:spcPct val="100000"/>
              </a:lnSpc>
              <a:buFont typeface="Arial"/>
              <a:buChar char="•"/>
              <a:defRPr lang="en-US" sz="2000" kern="1200" baseline="0" dirty="0" smtClean="0">
                <a:solidFill>
                  <a:srgbClr val="DDB56D"/>
                </a:solidFill>
                <a:latin typeface="Arial"/>
                <a:ea typeface="+mn-ea"/>
                <a:cs typeface="Arial"/>
              </a:defRPr>
            </a:lvl3pPr>
          </a:lstStyle>
          <a:p>
            <a:pPr lvl="0"/>
            <a:r>
              <a:rPr lang="en-US" dirty="0"/>
              <a:t>Click to edit Master text styles</a:t>
            </a:r>
          </a:p>
          <a:p>
            <a:pPr lvl="1"/>
            <a:r>
              <a:rPr lang="en-US" dirty="0"/>
              <a:t>Second level</a:t>
            </a:r>
          </a:p>
          <a:p>
            <a:pPr lvl="2"/>
            <a:r>
              <a:rPr lang="en-US" dirty="0"/>
              <a:t>Third level</a:t>
            </a:r>
          </a:p>
        </p:txBody>
      </p:sp>
      <p:sp>
        <p:nvSpPr>
          <p:cNvPr id="7" name="TextBox 6"/>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GB" sz="1200" b="1" kern="1200" dirty="0">
                <a:solidFill>
                  <a:srgbClr val="FFFFFF"/>
                </a:solidFill>
                <a:effectLst>
                  <a:glow rad="228600">
                    <a:schemeClr val="tx1">
                      <a:alpha val="40000"/>
                    </a:schemeClr>
                  </a:glow>
                </a:effectLst>
                <a:latin typeface="Arial"/>
                <a:ea typeface="+mn-ea"/>
                <a:cs typeface="Arial"/>
              </a:rPr>
              <a:t>Commercial manufacturing, surface treatments and finishes</a:t>
            </a:r>
            <a:endParaRPr lang="en-US" sz="1200" b="1" kern="1200" dirty="0">
              <a:solidFill>
                <a:srgbClr val="FFFFFF"/>
              </a:solidFill>
              <a:effectLst>
                <a:glow rad="228600">
                  <a:schemeClr val="tx1">
                    <a:alpha val="40000"/>
                  </a:schemeClr>
                </a:glow>
              </a:effectLst>
              <a:latin typeface="Arial"/>
              <a:ea typeface="+mn-ea"/>
              <a:cs typeface="Arial"/>
            </a:endParaRPr>
          </a:p>
          <a:p>
            <a:pPr marL="0" marR="0" indent="0" algn="l" defTabSz="9144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5B Timber based materials</a:t>
            </a:r>
          </a:p>
        </p:txBody>
      </p:sp>
    </p:spTree>
    <p:extLst>
      <p:ext uri="{BB962C8B-B14F-4D97-AF65-F5344CB8AC3E}">
        <p14:creationId xmlns:p14="http://schemas.microsoft.com/office/powerpoint/2010/main" val="918661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pic>
        <p:nvPicPr>
          <p:cNvPr id="6" name="Picture 5" descr="Untitled-1.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sp>
        <p:nvSpPr>
          <p:cNvPr id="15"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8" name="Text Placeholder 11"/>
          <p:cNvSpPr>
            <a:spLocks noGrp="1"/>
          </p:cNvSpPr>
          <p:nvPr>
            <p:ph type="body" sz="quarter" idx="14" hasCustomPrompt="1"/>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B12C1E"/>
                </a:solidFill>
                <a:latin typeface="Arial"/>
                <a:ea typeface="+mn-ea"/>
                <a:cs typeface="Arial"/>
              </a:defRPr>
            </a:lvl2pPr>
            <a:lvl3pPr marL="723900" indent="-279400">
              <a:lnSpc>
                <a:spcPct val="100000"/>
              </a:lnSpc>
              <a:buFont typeface="Arial"/>
              <a:buChar char="•"/>
              <a:defRPr lang="en-US" sz="2000" kern="1200" baseline="0" dirty="0">
                <a:solidFill>
                  <a:srgbClr val="DDB56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marL="723900" lvl="2" indent="-279400" algn="l" defTabSz="914400" rtl="0" eaLnBrk="1" latinLnBrk="0" hangingPunct="1">
              <a:lnSpc>
                <a:spcPct val="100000"/>
              </a:lnSpc>
              <a:spcBef>
                <a:spcPts val="500"/>
              </a:spcBef>
              <a:buFont typeface="Arial"/>
              <a:buChar char="•"/>
            </a:pPr>
            <a:r>
              <a:rPr lang="en-US" dirty="0"/>
              <a:t>Third level</a:t>
            </a:r>
          </a:p>
        </p:txBody>
      </p:sp>
      <p:sp>
        <p:nvSpPr>
          <p:cNvPr id="12" name="TextBox 11"/>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GB" sz="1200" b="1" kern="1200" dirty="0">
                <a:solidFill>
                  <a:srgbClr val="FFFFFF"/>
                </a:solidFill>
                <a:effectLst>
                  <a:glow rad="228600">
                    <a:schemeClr val="tx1">
                      <a:alpha val="40000"/>
                    </a:schemeClr>
                  </a:glow>
                </a:effectLst>
                <a:latin typeface="Arial"/>
                <a:ea typeface="+mn-ea"/>
                <a:cs typeface="Arial"/>
              </a:rPr>
              <a:t>Commercial manufacturing, surface treatments and finishes</a:t>
            </a:r>
            <a:endParaRPr lang="en-US" sz="1200" b="1" kern="1200" dirty="0">
              <a:solidFill>
                <a:srgbClr val="FFFFFF"/>
              </a:solidFill>
              <a:effectLst>
                <a:glow rad="228600">
                  <a:schemeClr val="tx1">
                    <a:alpha val="40000"/>
                  </a:schemeClr>
                </a:glow>
              </a:effectLst>
              <a:latin typeface="Arial"/>
              <a:ea typeface="+mn-ea"/>
              <a:cs typeface="Arial"/>
            </a:endParaRPr>
          </a:p>
          <a:p>
            <a:pPr marL="0" marR="0" indent="0" algn="l" defTabSz="9144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5B Timber based materials</a:t>
            </a:r>
          </a:p>
        </p:txBody>
      </p:sp>
      <p:pic>
        <p:nvPicPr>
          <p:cNvPr id="10" name="Picture 9"/>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220645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8"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9" name="Text Placeholder 11"/>
          <p:cNvSpPr>
            <a:spLocks noGrp="1"/>
          </p:cNvSpPr>
          <p:nvPr>
            <p:ph type="body" sz="quarter" idx="14" hasCustomPrompt="1"/>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B12C1E"/>
                </a:solidFill>
                <a:latin typeface="Arial"/>
                <a:ea typeface="+mn-ea"/>
                <a:cs typeface="Arial"/>
              </a:defRPr>
            </a:lvl2pPr>
            <a:lvl3pPr marL="723900" indent="-279400">
              <a:lnSpc>
                <a:spcPct val="100000"/>
              </a:lnSpc>
              <a:buFont typeface="Arial"/>
              <a:buChar char="•"/>
              <a:defRPr lang="en-US" sz="2000" kern="1200" baseline="0" dirty="0">
                <a:solidFill>
                  <a:srgbClr val="DDB56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marL="723900" lvl="2" indent="-279400" algn="l" defTabSz="914400" rtl="0" eaLnBrk="1" latinLnBrk="0" hangingPunct="1">
              <a:lnSpc>
                <a:spcPct val="100000"/>
              </a:lnSpc>
              <a:spcBef>
                <a:spcPts val="500"/>
              </a:spcBef>
              <a:buFont typeface="Arial"/>
              <a:buChar char="•"/>
            </a:pPr>
            <a:r>
              <a:rPr lang="en-US" dirty="0"/>
              <a:t>Third level</a:t>
            </a:r>
          </a:p>
        </p:txBody>
      </p:sp>
      <p:sp>
        <p:nvSpPr>
          <p:cNvPr id="11" name="TextBox 10"/>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GB" sz="1200" b="1" kern="1200" dirty="0">
                <a:solidFill>
                  <a:srgbClr val="FFFFFF"/>
                </a:solidFill>
                <a:effectLst>
                  <a:glow rad="228600">
                    <a:schemeClr val="tx1">
                      <a:alpha val="40000"/>
                    </a:schemeClr>
                  </a:glow>
                </a:effectLst>
                <a:latin typeface="Arial"/>
                <a:ea typeface="+mn-ea"/>
                <a:cs typeface="Arial"/>
              </a:rPr>
              <a:t>Commercial manufacturing, surface treatments and finishes</a:t>
            </a:r>
            <a:endParaRPr lang="en-US" sz="1200" b="1" kern="1200" dirty="0">
              <a:solidFill>
                <a:srgbClr val="FFFFFF"/>
              </a:solidFill>
              <a:effectLst>
                <a:glow rad="228600">
                  <a:schemeClr val="tx1">
                    <a:alpha val="40000"/>
                  </a:schemeClr>
                </a:glow>
              </a:effectLst>
              <a:latin typeface="Arial"/>
              <a:ea typeface="+mn-ea"/>
              <a:cs typeface="Arial"/>
            </a:endParaRPr>
          </a:p>
          <a:p>
            <a:pPr marL="0" marR="0" indent="0" algn="l" defTabSz="9144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5B Timber based materials</a:t>
            </a:r>
          </a:p>
        </p:txBody>
      </p:sp>
    </p:spTree>
    <p:extLst>
      <p:ext uri="{BB962C8B-B14F-4D97-AF65-F5344CB8AC3E}">
        <p14:creationId xmlns:p14="http://schemas.microsoft.com/office/powerpoint/2010/main" val="3545706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10" name="Picture 9" descr="Untitled-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16500" y="901700"/>
            <a:ext cx="2979807" cy="3251200"/>
          </a:xfrm>
          <a:prstGeom prst="rect">
            <a:avLst/>
          </a:prstGeom>
        </p:spPr>
      </p:pic>
      <p:pic>
        <p:nvPicPr>
          <p:cNvPr id="7" name="Picture 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9" name="Text Placeholder 7"/>
          <p:cNvSpPr>
            <a:spLocks noGrp="1"/>
          </p:cNvSpPr>
          <p:nvPr>
            <p:ph type="body" sz="quarter" idx="13"/>
          </p:nvPr>
        </p:nvSpPr>
        <p:spPr>
          <a:xfrm>
            <a:off x="724280" y="906233"/>
            <a:ext cx="7816470" cy="670772"/>
          </a:xfrm>
          <a:prstGeom prst="rect">
            <a:avLst/>
          </a:prstGeom>
        </p:spPr>
        <p:txBody>
          <a:bodyPr lIns="0">
            <a:noAutofit/>
          </a:bodyPr>
          <a:lstStyle>
            <a:lvl1pPr marL="0" indent="0">
              <a:lnSpc>
                <a:spcPts val="3900"/>
              </a:lnSpc>
              <a:spcBef>
                <a:spcPts val="0"/>
              </a:spcBef>
              <a:spcAft>
                <a:spcPts val="1500"/>
              </a:spcAft>
              <a:buNone/>
              <a:defRPr sz="4000" b="1" i="0">
                <a:solidFill>
                  <a:schemeClr val="tx1"/>
                </a:solidFill>
                <a:latin typeface="Arial"/>
                <a:cs typeface="Arial"/>
              </a:defRPr>
            </a:lvl1pPr>
            <a:lvl2pPr marL="457200" indent="-457200">
              <a:lnSpc>
                <a:spcPts val="2500"/>
              </a:lnSpc>
              <a:spcBef>
                <a:spcPts val="0"/>
              </a:spcBef>
              <a:spcAft>
                <a:spcPts val="1000"/>
              </a:spcAft>
              <a:buNone/>
              <a:defRPr sz="4000" b="0">
                <a:solidFill>
                  <a:schemeClr val="tx1">
                    <a:lumMod val="50000"/>
                    <a:lumOff val="50000"/>
                  </a:schemeClr>
                </a:solidFill>
                <a:latin typeface="Arial"/>
                <a:cs typeface="Arial"/>
              </a:defRPr>
            </a:lvl2pPr>
            <a:lvl3pPr marL="0" indent="0">
              <a:lnSpc>
                <a:spcPts val="3600"/>
              </a:lnSpc>
              <a:spcBef>
                <a:spcPts val="0"/>
              </a:spcBef>
              <a:buNone/>
              <a:defRPr sz="3000">
                <a:solidFill>
                  <a:schemeClr val="tx1">
                    <a:lumMod val="50000"/>
                    <a:lumOff val="50000"/>
                  </a:schemeClr>
                </a:solidFill>
                <a:latin typeface="Arial"/>
                <a:cs typeface="Arial"/>
              </a:defRPr>
            </a:lvl3pPr>
          </a:lstStyle>
          <a:p>
            <a:pPr lvl="0"/>
            <a:r>
              <a:rPr lang="en-US"/>
              <a:t>Click to edit Master text styles</a:t>
            </a:r>
          </a:p>
        </p:txBody>
      </p:sp>
      <p:sp>
        <p:nvSpPr>
          <p:cNvPr id="14" name="Text Placeholder 11"/>
          <p:cNvSpPr>
            <a:spLocks noGrp="1"/>
          </p:cNvSpPr>
          <p:nvPr>
            <p:ph type="body" sz="quarter" idx="14"/>
          </p:nvPr>
        </p:nvSpPr>
        <p:spPr>
          <a:xfrm>
            <a:off x="724280" y="1704179"/>
            <a:ext cx="7797230" cy="3453607"/>
          </a:xfrm>
          <a:prstGeom prst="rect">
            <a:avLst/>
          </a:prstGeom>
        </p:spPr>
        <p:txBody>
          <a:bodyPr vert="horz" lIns="0" tIns="0"/>
          <a:lstStyle>
            <a:lvl1pPr marL="271463" indent="-271463">
              <a:lnSpc>
                <a:spcPct val="100000"/>
              </a:lnSpc>
              <a:spcBef>
                <a:spcPts val="0"/>
              </a:spcBef>
              <a:spcAft>
                <a:spcPts val="1400"/>
              </a:spcAft>
              <a:buFont typeface="Arial"/>
              <a:buChar char="•"/>
              <a:defRPr sz="2500">
                <a:solidFill>
                  <a:schemeClr val="tx1"/>
                </a:solidFill>
                <a:latin typeface="Arial"/>
                <a:cs typeface="Arial"/>
              </a:defRPr>
            </a:lvl1pPr>
            <a:lvl2pPr marL="723900" indent="-279400">
              <a:lnSpc>
                <a:spcPct val="100000"/>
              </a:lnSpc>
              <a:spcBef>
                <a:spcPts val="0"/>
              </a:spcBef>
              <a:spcAft>
                <a:spcPts val="1200"/>
              </a:spcAft>
              <a:buFont typeface="Arial"/>
              <a:buChar char="•"/>
              <a:defRPr lang="en-US" sz="2000" kern="1200" dirty="0">
                <a:solidFill>
                  <a:srgbClr val="B12C1E"/>
                </a:solidFill>
                <a:latin typeface="Arial"/>
                <a:ea typeface="+mn-ea"/>
                <a:cs typeface="Arial"/>
              </a:defRPr>
            </a:lvl2pPr>
            <a:lvl3pPr marL="723900" indent="-279400">
              <a:lnSpc>
                <a:spcPct val="100000"/>
              </a:lnSpc>
              <a:buFont typeface="Arial"/>
              <a:buChar char="•"/>
              <a:defRPr lang="en-US" sz="2000" kern="1200" baseline="0" dirty="0">
                <a:solidFill>
                  <a:srgbClr val="DDB56D"/>
                </a:solidFill>
                <a:latin typeface="Arial"/>
                <a:ea typeface="+mn-ea"/>
                <a:cs typeface="Arial"/>
              </a:defRPr>
            </a:lvl3pPr>
          </a:lstStyle>
          <a:p>
            <a:pPr lvl="0"/>
            <a:r>
              <a:rPr lang="en-US" dirty="0"/>
              <a:t>Click to edit Master text styles</a:t>
            </a:r>
          </a:p>
          <a:p>
            <a:pPr marL="723900" lvl="1" indent="-279400" algn="l" defTabSz="914400" rtl="0" eaLnBrk="1" latinLnBrk="0" hangingPunct="1">
              <a:lnSpc>
                <a:spcPct val="100000"/>
              </a:lnSpc>
              <a:spcBef>
                <a:spcPts val="0"/>
              </a:spcBef>
              <a:spcAft>
                <a:spcPts val="1200"/>
              </a:spcAft>
              <a:buFont typeface="Arial"/>
              <a:buChar char="•"/>
            </a:pPr>
            <a:r>
              <a:rPr lang="en-US" dirty="0"/>
              <a:t>Second level</a:t>
            </a:r>
          </a:p>
          <a:p>
            <a:pPr marL="723900" lvl="2" indent="-279400" algn="l" defTabSz="914400" rtl="0" eaLnBrk="1" latinLnBrk="0" hangingPunct="1">
              <a:lnSpc>
                <a:spcPct val="100000"/>
              </a:lnSpc>
              <a:spcBef>
                <a:spcPts val="500"/>
              </a:spcBef>
              <a:buFont typeface="Arial"/>
              <a:buChar char="•"/>
            </a:pPr>
            <a:r>
              <a:rPr lang="en-US" dirty="0"/>
              <a:t>Third level</a:t>
            </a:r>
          </a:p>
        </p:txBody>
      </p:sp>
      <p:sp>
        <p:nvSpPr>
          <p:cNvPr id="12" name="TextBox 11"/>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GB" sz="1200" b="1" kern="1200" dirty="0">
                <a:solidFill>
                  <a:srgbClr val="FFFFFF"/>
                </a:solidFill>
                <a:effectLst>
                  <a:glow rad="228600">
                    <a:schemeClr val="tx1">
                      <a:alpha val="40000"/>
                    </a:schemeClr>
                  </a:glow>
                </a:effectLst>
                <a:latin typeface="Arial"/>
                <a:ea typeface="+mn-ea"/>
                <a:cs typeface="Arial"/>
              </a:rPr>
              <a:t>Commercial manufacturing, surface treatments and finishes</a:t>
            </a:r>
            <a:endParaRPr lang="en-US" sz="1200" b="1" kern="1200" dirty="0">
              <a:solidFill>
                <a:srgbClr val="FFFFFF"/>
              </a:solidFill>
              <a:effectLst>
                <a:glow rad="228600">
                  <a:schemeClr val="tx1">
                    <a:alpha val="40000"/>
                  </a:schemeClr>
                </a:glow>
              </a:effectLst>
              <a:latin typeface="Arial"/>
              <a:ea typeface="+mn-ea"/>
              <a:cs typeface="Arial"/>
            </a:endParaRPr>
          </a:p>
          <a:p>
            <a:pPr marL="0" marR="0" indent="0" algn="l" defTabSz="9144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5B Timber based materials</a:t>
            </a:r>
          </a:p>
        </p:txBody>
      </p:sp>
    </p:spTree>
    <p:extLst>
      <p:ext uri="{BB962C8B-B14F-4D97-AF65-F5344CB8AC3E}">
        <p14:creationId xmlns:p14="http://schemas.microsoft.com/office/powerpoint/2010/main" val="408441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tx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47700"/>
          </a:xfrm>
          <a:prstGeom prst="rect">
            <a:avLst/>
          </a:prstGeom>
        </p:spPr>
      </p:pic>
      <p:sp>
        <p:nvSpPr>
          <p:cNvPr id="2" name="Rectangle 1"/>
          <p:cNvSpPr/>
          <p:nvPr userDrawn="1"/>
        </p:nvSpPr>
        <p:spPr>
          <a:xfrm>
            <a:off x="676274" y="1701461"/>
            <a:ext cx="7829551" cy="4555093"/>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Copyright</a:t>
            </a:r>
            <a:endParaRPr kumimoji="0" lang="en-GB" sz="1200" b="1" i="0" u="none" strike="noStrike" kern="1200" cap="none" spc="0" normalizeH="0" baseline="0" noProof="0">
              <a:ln>
                <a:noFill/>
              </a:ln>
              <a:solidFill>
                <a:schemeClr val="bg1"/>
              </a:solidFill>
              <a:effectLst/>
              <a:uLnTx/>
              <a:uFillTx/>
              <a:latin typeface="Arial"/>
              <a:ea typeface="+mn-ea"/>
              <a:cs typeface="Arial"/>
            </a:endParaRP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 2017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The contents of this unit are protected by copyright. </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This unit and all the worksheets, PowerPoint presentations, teaching guides and other associated files distributed with it are supplied to you by PG Online Limited under licence and may be used and copied by you only in accordance with the terms of the licence. Except as expressly permitted by the licence, no part of the materials distributed with this unit may be used, reproduced, stored in a retrieval system, or transmitted, in any form or by any means, electronic or otherwise, without the prior written permission of PG Online Limited.</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400" b="1" i="0" u="none" strike="noStrike" kern="1200" cap="none" spc="0" normalizeH="0" baseline="0" noProof="0">
                <a:ln>
                  <a:noFill/>
                </a:ln>
                <a:solidFill>
                  <a:schemeClr val="bg1"/>
                </a:solidFill>
                <a:effectLst/>
                <a:uLnTx/>
                <a:uFillTx/>
                <a:latin typeface="Arial"/>
                <a:ea typeface="+mn-ea"/>
                <a:cs typeface="Arial"/>
              </a:rPr>
              <a:t>Licence agreement</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This is a legal agreement between you, the end user, and PG Online Limited. This unit and all the worksheets, PowerPoint presentations, teaching guides and other associated files distributed with it is licensed, not sold, to you by PG Online Limited for use under the terms of the licence.</a:t>
            </a:r>
          </a:p>
          <a:p>
            <a:pPr marL="0" marR="0" lvl="0" indent="0" algn="just" defTabSz="457200" rtl="0" eaLnBrk="1" fontAlgn="auto" latinLnBrk="0" hangingPunct="1">
              <a:lnSpc>
                <a:spcPct val="100000"/>
              </a:lnSpc>
              <a:spcBef>
                <a:spcPts val="0"/>
              </a:spcBef>
              <a:spcAft>
                <a:spcPts val="1400"/>
              </a:spcAft>
              <a:buClrTx/>
              <a:buSzTx/>
              <a:buFont typeface="Arial"/>
              <a:buNone/>
              <a:tabLst/>
              <a:defRPr/>
            </a:pPr>
            <a:r>
              <a:rPr kumimoji="0" lang="en-GB" sz="1200" b="0" i="0" u="none" strike="noStrike" kern="1200" cap="none" spc="0" normalizeH="0" baseline="0" noProof="0">
                <a:ln>
                  <a:noFill/>
                </a:ln>
                <a:solidFill>
                  <a:schemeClr val="bg1"/>
                </a:solidFill>
                <a:effectLst/>
                <a:uLnTx/>
                <a:uFillTx/>
                <a:latin typeface="Arial"/>
                <a:ea typeface="+mn-ea"/>
                <a:cs typeface="Arial"/>
              </a:rPr>
              <a:t>The materials distributed with this unit may be freely copied and used by members of a single institution on a single site only. You are not permitted to share in any way any of the materials or part of the materials with any third party, including users on another site or individuals who are members of a separate institution. You acknowledge that the materials must remain with you, the licencing institution, and no part of the materials may be transferred to another institution. You also agree not to procure, authorise, encourage, facilitate or enable any third party to reproduce these materials in whole or in part without the prior permission of PG Online Limited.</a:t>
            </a:r>
            <a:endParaRPr lang="en-GB" sz="1200">
              <a:solidFill>
                <a:schemeClr val="bg1"/>
              </a:solidFill>
            </a:endParaRPr>
          </a:p>
        </p:txBody>
      </p:sp>
      <p:sp>
        <p:nvSpPr>
          <p:cNvPr id="10" name="TextBox 9"/>
          <p:cNvSpPr txBox="1"/>
          <p:nvPr userDrawn="1"/>
        </p:nvSpPr>
        <p:spPr>
          <a:xfrm>
            <a:off x="752495" y="156700"/>
            <a:ext cx="8067635" cy="452432"/>
          </a:xfrm>
          <a:prstGeom prst="rect">
            <a:avLst/>
          </a:prstGeom>
          <a:noFill/>
        </p:spPr>
        <p:txBody>
          <a:bodyPr wrap="square" lIns="0" tIns="0" rIns="0" rtlCol="0">
            <a:noAutofit/>
          </a:bodyPr>
          <a:lstStyle/>
          <a:p>
            <a:pPr marL="0" algn="l" defTabSz="914400" rtl="0" eaLnBrk="1" latinLnBrk="0" hangingPunct="1">
              <a:spcBef>
                <a:spcPts val="288"/>
              </a:spcBef>
            </a:pPr>
            <a:r>
              <a:rPr lang="en-GB" sz="1200" b="1" kern="1200" dirty="0">
                <a:solidFill>
                  <a:srgbClr val="FFFFFF"/>
                </a:solidFill>
                <a:effectLst>
                  <a:glow rad="228600">
                    <a:schemeClr val="tx1">
                      <a:alpha val="40000"/>
                    </a:schemeClr>
                  </a:glow>
                </a:effectLst>
                <a:latin typeface="Arial"/>
                <a:ea typeface="+mn-ea"/>
                <a:cs typeface="Arial"/>
              </a:rPr>
              <a:t>Commercial manufacturing, surface treatments and finishes</a:t>
            </a:r>
            <a:endParaRPr lang="en-US" sz="1200" b="1" kern="1200" dirty="0">
              <a:solidFill>
                <a:srgbClr val="FFFFFF"/>
              </a:solidFill>
              <a:effectLst>
                <a:glow rad="228600">
                  <a:schemeClr val="tx1">
                    <a:alpha val="40000"/>
                  </a:schemeClr>
                </a:glow>
              </a:effectLst>
              <a:latin typeface="Arial"/>
              <a:ea typeface="+mn-ea"/>
              <a:cs typeface="Arial"/>
            </a:endParaRPr>
          </a:p>
          <a:p>
            <a:pPr marL="0" marR="0" indent="0" algn="l" defTabSz="914400" rtl="0" eaLnBrk="1" fontAlgn="auto" latinLnBrk="0" hangingPunct="1">
              <a:lnSpc>
                <a:spcPct val="100000"/>
              </a:lnSpc>
              <a:spcBef>
                <a:spcPts val="288"/>
              </a:spcBef>
              <a:spcAft>
                <a:spcPts val="0"/>
              </a:spcAft>
              <a:buClrTx/>
              <a:buSzTx/>
              <a:buFontTx/>
              <a:buNone/>
              <a:tabLst/>
              <a:defRPr/>
            </a:pPr>
            <a:r>
              <a:rPr lang="en-US" sz="1200" b="0" kern="1200" dirty="0">
                <a:solidFill>
                  <a:srgbClr val="FFFFFF"/>
                </a:solidFill>
                <a:effectLst>
                  <a:glow rad="228600">
                    <a:schemeClr val="tx1">
                      <a:alpha val="40000"/>
                    </a:schemeClr>
                  </a:glow>
                </a:effectLst>
                <a:latin typeface="Arial"/>
                <a:ea typeface="+mn-ea"/>
                <a:cs typeface="Arial"/>
              </a:rPr>
              <a:t>Unit 5B Timber based materials</a:t>
            </a:r>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1331666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175560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 id="2147483655" r:id="rId7"/>
    <p:sldLayoutId id="2147483656"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2"/>
          </p:nvPr>
        </p:nvSpPr>
        <p:spPr/>
        <p:txBody>
          <a:bodyPr/>
          <a:lstStyle/>
          <a:p>
            <a:r>
              <a:rPr lang="en-GB" dirty="0"/>
              <a:t>3</a:t>
            </a:r>
          </a:p>
        </p:txBody>
      </p:sp>
      <p:sp>
        <p:nvSpPr>
          <p:cNvPr id="5" name="Text Placeholder 1"/>
          <p:cNvSpPr>
            <a:spLocks noGrp="1"/>
          </p:cNvSpPr>
          <p:nvPr>
            <p:ph type="body" sz="quarter" idx="10"/>
          </p:nvPr>
        </p:nvSpPr>
        <p:spPr>
          <a:xfrm>
            <a:off x="1803400" y="1841231"/>
            <a:ext cx="2629452" cy="2201863"/>
          </a:xfrm>
        </p:spPr>
        <p:txBody>
          <a:bodyPr/>
          <a:lstStyle/>
          <a:p>
            <a:r>
              <a:rPr lang="en-US" dirty="0">
                <a:latin typeface="Museo 700" panose="02000000000000000000" pitchFamily="50" charset="0"/>
              </a:rPr>
              <a:t>AQA</a:t>
            </a:r>
            <a:endParaRPr lang="en-US" b="0" dirty="0">
              <a:latin typeface="Museo900-Regular"/>
              <a:cs typeface="Museo900-Regular"/>
            </a:endParaRPr>
          </a:p>
          <a:p>
            <a:pPr lvl="2"/>
            <a:r>
              <a:rPr lang="en-US" dirty="0">
                <a:latin typeface="Museo 500" panose="02000000000000000000" pitchFamily="50" charset="0"/>
              </a:rPr>
              <a:t>GCSE</a:t>
            </a:r>
          </a:p>
          <a:p>
            <a:pPr lvl="3">
              <a:spcBef>
                <a:spcPts val="300"/>
              </a:spcBef>
            </a:pPr>
            <a:r>
              <a:rPr lang="en-US" sz="2500" dirty="0">
                <a:solidFill>
                  <a:schemeClr val="bg1"/>
                </a:solidFill>
                <a:latin typeface="Museo 100" panose="02000000000000000000" pitchFamily="50" charset="0"/>
              </a:rPr>
              <a:t>Design and Technology </a:t>
            </a:r>
            <a:r>
              <a:rPr lang="en-US" sz="2500" dirty="0">
                <a:latin typeface="Museo 100" panose="02000000000000000000" pitchFamily="50" charset="0"/>
              </a:rPr>
              <a:t>8552</a:t>
            </a:r>
            <a:endParaRPr lang="en-GB" dirty="0"/>
          </a:p>
          <a:p>
            <a:endParaRPr lang="en-GB" dirty="0"/>
          </a:p>
        </p:txBody>
      </p:sp>
      <p:sp>
        <p:nvSpPr>
          <p:cNvPr id="6" name="Text Placeholder 2"/>
          <p:cNvSpPr>
            <a:spLocks noGrp="1"/>
          </p:cNvSpPr>
          <p:nvPr>
            <p:ph type="body" sz="quarter" idx="11"/>
          </p:nvPr>
        </p:nvSpPr>
        <p:spPr>
          <a:xfrm>
            <a:off x="4800600" y="1841231"/>
            <a:ext cx="2819400" cy="2201863"/>
          </a:xfrm>
        </p:spPr>
        <p:txBody>
          <a:bodyPr/>
          <a:lstStyle/>
          <a:p>
            <a:r>
              <a:rPr lang="en-GB" dirty="0">
                <a:latin typeface="Museo 900" panose="02000000000000000000" pitchFamily="2" charset="0"/>
              </a:rPr>
              <a:t>Commercial manufacturing,</a:t>
            </a:r>
          </a:p>
          <a:p>
            <a:r>
              <a:rPr lang="en-GB" dirty="0">
                <a:latin typeface="Museo 900" panose="02000000000000000000" pitchFamily="2" charset="0"/>
              </a:rPr>
              <a:t>treatments and finishes</a:t>
            </a:r>
            <a:endParaRPr lang="en-US" sz="2000" dirty="0">
              <a:latin typeface="Museo 100" panose="02000000000000000000" pitchFamily="50" charset="0"/>
            </a:endParaRPr>
          </a:p>
          <a:p>
            <a:r>
              <a:rPr lang="en-US" sz="2000" dirty="0">
                <a:latin typeface="Museo 100" panose="02000000000000000000" pitchFamily="50" charset="0"/>
              </a:rPr>
              <a:t>Unit 5B</a:t>
            </a:r>
          </a:p>
          <a:p>
            <a:pPr lvl="1">
              <a:spcBef>
                <a:spcPts val="0"/>
              </a:spcBef>
            </a:pPr>
            <a:r>
              <a:rPr lang="en-US" sz="2000" dirty="0">
                <a:latin typeface="Museo 100" panose="02000000000000000000" pitchFamily="50" charset="0"/>
              </a:rPr>
              <a:t>Timber based materials</a:t>
            </a:r>
          </a:p>
        </p:txBody>
      </p:sp>
    </p:spTree>
    <p:extLst>
      <p:ext uri="{BB962C8B-B14F-4D97-AF65-F5344CB8AC3E}">
        <p14:creationId xmlns:p14="http://schemas.microsoft.com/office/powerpoint/2010/main" val="1196277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E872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7701"/>
            <a:ext cx="9144000" cy="6210300"/>
          </a:xfrm>
          <a:prstGeom prst="rect">
            <a:avLst/>
          </a:prstGeom>
        </p:spPr>
      </p:pic>
      <p:sp>
        <p:nvSpPr>
          <p:cNvPr id="2" name="Text Placeholder 1"/>
          <p:cNvSpPr>
            <a:spLocks noGrp="1"/>
          </p:cNvSpPr>
          <p:nvPr>
            <p:ph type="body" sz="quarter" idx="13"/>
          </p:nvPr>
        </p:nvSpPr>
        <p:spPr/>
        <p:txBody>
          <a:bodyPr/>
          <a:lstStyle/>
          <a:p>
            <a:r>
              <a:rPr lang="en-GB" dirty="0"/>
              <a:t>Commercial routing</a:t>
            </a:r>
          </a:p>
        </p:txBody>
      </p:sp>
      <p:sp>
        <p:nvSpPr>
          <p:cNvPr id="4" name="Text Placeholder 2"/>
          <p:cNvSpPr>
            <a:spLocks noGrp="1"/>
          </p:cNvSpPr>
          <p:nvPr>
            <p:ph type="body" sz="quarter" idx="14"/>
          </p:nvPr>
        </p:nvSpPr>
        <p:spPr>
          <a:xfrm>
            <a:off x="743520" y="1704178"/>
            <a:ext cx="6076275" cy="4660045"/>
          </a:xfrm>
        </p:spPr>
        <p:txBody>
          <a:bodyPr/>
          <a:lstStyle/>
          <a:p>
            <a:r>
              <a:rPr lang="en-GB" dirty="0"/>
              <a:t>CNC machinery can cut, drill, shape, </a:t>
            </a:r>
            <a:br>
              <a:rPr lang="en-GB" dirty="0"/>
            </a:br>
            <a:r>
              <a:rPr lang="en-GB" dirty="0"/>
              <a:t>mill and profile manufactured or </a:t>
            </a:r>
            <a:br>
              <a:rPr lang="en-GB" dirty="0"/>
            </a:br>
            <a:r>
              <a:rPr lang="en-GB" dirty="0"/>
              <a:t>natural timbers</a:t>
            </a:r>
          </a:p>
          <a:p>
            <a:pPr lvl="1"/>
            <a:r>
              <a:rPr lang="en-GB" dirty="0">
                <a:solidFill>
                  <a:schemeClr val="bg1"/>
                </a:solidFill>
              </a:rPr>
              <a:t>Screw holes, slots and patterns </a:t>
            </a:r>
            <a:br>
              <a:rPr lang="en-GB" dirty="0">
                <a:solidFill>
                  <a:schemeClr val="bg1"/>
                </a:solidFill>
              </a:rPr>
            </a:br>
            <a:r>
              <a:rPr lang="en-GB" dirty="0">
                <a:solidFill>
                  <a:schemeClr val="bg1"/>
                </a:solidFill>
              </a:rPr>
              <a:t>can all be cut in one process</a:t>
            </a:r>
          </a:p>
          <a:p>
            <a:pPr lvl="1"/>
            <a:r>
              <a:rPr lang="en-GB" dirty="0">
                <a:solidFill>
                  <a:schemeClr val="bg1"/>
                </a:solidFill>
              </a:rPr>
              <a:t>Machines can accommodate </a:t>
            </a:r>
            <a:br>
              <a:rPr lang="en-GB" dirty="0">
                <a:solidFill>
                  <a:schemeClr val="bg1"/>
                </a:solidFill>
              </a:rPr>
            </a:br>
            <a:r>
              <a:rPr lang="en-GB" dirty="0">
                <a:solidFill>
                  <a:schemeClr val="bg1"/>
                </a:solidFill>
              </a:rPr>
              <a:t>big sheets of material</a:t>
            </a:r>
          </a:p>
          <a:p>
            <a:pPr lvl="1"/>
            <a:r>
              <a:rPr lang="en-GB" dirty="0">
                <a:solidFill>
                  <a:schemeClr val="bg1"/>
                </a:solidFill>
              </a:rPr>
              <a:t>Machines work quickly and efficiently enabling a product to get to market swiftly</a:t>
            </a:r>
          </a:p>
          <a:p>
            <a:pPr lvl="1"/>
            <a:r>
              <a:rPr lang="en-GB" dirty="0">
                <a:solidFill>
                  <a:schemeClr val="bg1"/>
                </a:solidFill>
              </a:rPr>
              <a:t>What other advantages does CNC </a:t>
            </a:r>
            <a:br>
              <a:rPr lang="en-GB" dirty="0">
                <a:solidFill>
                  <a:schemeClr val="bg1"/>
                </a:solidFill>
              </a:rPr>
            </a:br>
            <a:r>
              <a:rPr lang="en-GB" dirty="0">
                <a:solidFill>
                  <a:schemeClr val="bg1"/>
                </a:solidFill>
              </a:rPr>
              <a:t>routing offer over hand cutting?</a:t>
            </a:r>
          </a:p>
          <a:p>
            <a:pPr lvl="1"/>
            <a:endParaRPr lang="en-GB"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1960528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538483" y="647700"/>
            <a:ext cx="2026312" cy="6210300"/>
          </a:xfrm>
          <a:prstGeom prst="rect">
            <a:avLst/>
          </a:prstGeom>
        </p:spPr>
      </p:pic>
      <p:pic>
        <p:nvPicPr>
          <p:cNvPr id="9" name="Picture 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50496" y="647700"/>
            <a:ext cx="969066" cy="6210300"/>
          </a:xfrm>
          <a:prstGeom prst="rect">
            <a:avLst/>
          </a:prstGeom>
        </p:spPr>
      </p:pic>
      <p:sp>
        <p:nvSpPr>
          <p:cNvPr id="2" name="Text Placeholder 1"/>
          <p:cNvSpPr>
            <a:spLocks noGrp="1"/>
          </p:cNvSpPr>
          <p:nvPr>
            <p:ph type="body" sz="quarter" idx="13"/>
          </p:nvPr>
        </p:nvSpPr>
        <p:spPr/>
        <p:txBody>
          <a:bodyPr/>
          <a:lstStyle/>
          <a:p>
            <a:r>
              <a:rPr lang="en-GB" dirty="0"/>
              <a:t>Commercial turning</a:t>
            </a:r>
          </a:p>
        </p:txBody>
      </p:sp>
      <p:sp>
        <p:nvSpPr>
          <p:cNvPr id="3" name="Text Placeholder 2"/>
          <p:cNvSpPr>
            <a:spLocks noGrp="1"/>
          </p:cNvSpPr>
          <p:nvPr>
            <p:ph type="body" sz="quarter" idx="14"/>
          </p:nvPr>
        </p:nvSpPr>
        <p:spPr>
          <a:xfrm>
            <a:off x="724280" y="1704179"/>
            <a:ext cx="4687577" cy="3453607"/>
          </a:xfrm>
        </p:spPr>
        <p:txBody>
          <a:bodyPr/>
          <a:lstStyle/>
          <a:p>
            <a:r>
              <a:rPr lang="en-GB" dirty="0"/>
              <a:t>CNC wood lathes produce cylindrical components</a:t>
            </a:r>
          </a:p>
          <a:p>
            <a:pPr lvl="1"/>
            <a:r>
              <a:rPr lang="en-GB" dirty="0"/>
              <a:t>Once programmed they are very effective at producing complex shapes and spirals</a:t>
            </a:r>
          </a:p>
          <a:p>
            <a:pPr lvl="1"/>
            <a:r>
              <a:rPr lang="en-GB" dirty="0"/>
              <a:t>Ideal for repeat production</a:t>
            </a:r>
          </a:p>
          <a:p>
            <a:pPr lvl="1"/>
            <a:r>
              <a:rPr lang="en-GB" dirty="0"/>
              <a:t>Lathes can accept large and </a:t>
            </a:r>
            <a:br>
              <a:rPr lang="en-GB" dirty="0"/>
            </a:br>
            <a:r>
              <a:rPr lang="en-GB" dirty="0"/>
              <a:t>long pieces of material</a:t>
            </a:r>
          </a:p>
          <a:p>
            <a:pPr lvl="1"/>
            <a:r>
              <a:rPr lang="en-GB" dirty="0"/>
              <a:t>What disadvantages would the introduction of CNC machinery present to a skilled workforce?</a:t>
            </a:r>
          </a:p>
          <a:p>
            <a:endParaRPr lang="en-GB" dirty="0"/>
          </a:p>
        </p:txBody>
      </p:sp>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191044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5DCC9"/>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4850296" y="1485523"/>
            <a:ext cx="3889909" cy="5372477"/>
          </a:xfrm>
          <a:prstGeom prst="rect">
            <a:avLst/>
          </a:prstGeom>
        </p:spPr>
      </p:pic>
      <p:sp>
        <p:nvSpPr>
          <p:cNvPr id="2" name="Text Placeholder 1"/>
          <p:cNvSpPr>
            <a:spLocks noGrp="1"/>
          </p:cNvSpPr>
          <p:nvPr>
            <p:ph type="body" sz="quarter" idx="13"/>
          </p:nvPr>
        </p:nvSpPr>
        <p:spPr/>
        <p:txBody>
          <a:bodyPr/>
          <a:lstStyle/>
          <a:p>
            <a:r>
              <a:rPr lang="en-GB" dirty="0"/>
              <a:t>Routing and turning</a:t>
            </a:r>
          </a:p>
        </p:txBody>
      </p:sp>
      <p:sp>
        <p:nvSpPr>
          <p:cNvPr id="3" name="Text Placeholder 2"/>
          <p:cNvSpPr>
            <a:spLocks noGrp="1"/>
          </p:cNvSpPr>
          <p:nvPr>
            <p:ph type="body" sz="quarter" idx="14"/>
          </p:nvPr>
        </p:nvSpPr>
        <p:spPr/>
        <p:txBody>
          <a:bodyPr/>
          <a:lstStyle/>
          <a:p>
            <a:r>
              <a:rPr lang="en-GB" dirty="0"/>
              <a:t>These techniques are used </a:t>
            </a:r>
            <a:br>
              <a:rPr lang="en-GB" dirty="0"/>
            </a:br>
            <a:r>
              <a:rPr lang="en-GB" dirty="0"/>
              <a:t>to produce many day to </a:t>
            </a:r>
            <a:br>
              <a:rPr lang="en-GB" dirty="0"/>
            </a:br>
            <a:r>
              <a:rPr lang="en-GB" dirty="0"/>
              <a:t>day items</a:t>
            </a:r>
          </a:p>
          <a:p>
            <a:pPr lvl="1"/>
            <a:r>
              <a:rPr lang="en-GB" dirty="0"/>
              <a:t>Think of five more examples</a:t>
            </a:r>
          </a:p>
        </p:txBody>
      </p:sp>
    </p:spTree>
    <p:extLst>
      <p:ext uri="{BB962C8B-B14F-4D97-AF65-F5344CB8AC3E}">
        <p14:creationId xmlns:p14="http://schemas.microsoft.com/office/powerpoint/2010/main" val="38147632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81293" y="2422105"/>
            <a:ext cx="3162707" cy="3885389"/>
          </a:xfrm>
          <a:prstGeom prst="rect">
            <a:avLst/>
          </a:prstGeom>
        </p:spPr>
      </p:pic>
      <p:sp>
        <p:nvSpPr>
          <p:cNvPr id="2" name="Text Placeholder 1"/>
          <p:cNvSpPr>
            <a:spLocks noGrp="1"/>
          </p:cNvSpPr>
          <p:nvPr>
            <p:ph type="body" sz="quarter" idx="13"/>
          </p:nvPr>
        </p:nvSpPr>
        <p:spPr/>
        <p:txBody>
          <a:bodyPr/>
          <a:lstStyle/>
          <a:p>
            <a:r>
              <a:rPr lang="en-GB"/>
              <a:t>Mechanisation and automation</a:t>
            </a:r>
            <a:endParaRPr lang="en-GB" dirty="0"/>
          </a:p>
        </p:txBody>
      </p:sp>
      <p:sp>
        <p:nvSpPr>
          <p:cNvPr id="3" name="Text Placeholder 2"/>
          <p:cNvSpPr>
            <a:spLocks noGrp="1"/>
          </p:cNvSpPr>
          <p:nvPr>
            <p:ph type="body" sz="quarter" idx="14"/>
          </p:nvPr>
        </p:nvSpPr>
        <p:spPr/>
        <p:txBody>
          <a:bodyPr/>
          <a:lstStyle/>
          <a:p>
            <a:r>
              <a:rPr lang="en-GB" dirty="0"/>
              <a:t>Automated machinery has changed the way industry manufactures timber based products</a:t>
            </a:r>
          </a:p>
          <a:p>
            <a:pPr lvl="1"/>
            <a:r>
              <a:rPr lang="en-GB" dirty="0"/>
              <a:t>Improvements in manufacturing methods </a:t>
            </a:r>
            <a:br>
              <a:rPr lang="en-GB" dirty="0"/>
            </a:br>
            <a:r>
              <a:rPr lang="en-GB" dirty="0"/>
              <a:t>have been embraced by designers</a:t>
            </a:r>
          </a:p>
          <a:p>
            <a:pPr lvl="1"/>
            <a:r>
              <a:rPr lang="en-GB" dirty="0"/>
              <a:t>Stringent quality control methods have </a:t>
            </a:r>
            <a:br>
              <a:rPr lang="en-GB" dirty="0"/>
            </a:br>
            <a:r>
              <a:rPr lang="en-GB" dirty="0"/>
              <a:t>increased consistency and accuracy </a:t>
            </a:r>
          </a:p>
          <a:p>
            <a:pPr lvl="1"/>
            <a:r>
              <a:rPr lang="en-GB" dirty="0"/>
              <a:t>Increased availability of manufactured </a:t>
            </a:r>
            <a:br>
              <a:rPr lang="en-GB" dirty="0"/>
            </a:br>
            <a:r>
              <a:rPr lang="en-GB" dirty="0"/>
              <a:t>boards means products can be batch </a:t>
            </a:r>
            <a:br>
              <a:rPr lang="en-GB" dirty="0"/>
            </a:br>
            <a:r>
              <a:rPr lang="en-GB" dirty="0"/>
              <a:t>and mass produced</a:t>
            </a:r>
          </a:p>
          <a:p>
            <a:r>
              <a:rPr lang="en-GB" dirty="0"/>
              <a:t>Discuss the differences between </a:t>
            </a:r>
            <a:br>
              <a:rPr lang="en-GB" dirty="0"/>
            </a:br>
            <a:r>
              <a:rPr lang="en-GB" dirty="0"/>
              <a:t>‘mechanisation’ and ‘automation’</a:t>
            </a:r>
          </a:p>
        </p:txBody>
      </p:sp>
    </p:spTree>
    <p:extLst>
      <p:ext uri="{BB962C8B-B14F-4D97-AF65-F5344CB8AC3E}">
        <p14:creationId xmlns:p14="http://schemas.microsoft.com/office/powerpoint/2010/main" val="2470207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737195" y="2886204"/>
            <a:ext cx="4253423" cy="3343146"/>
          </a:xfrm>
          <a:prstGeom prst="rect">
            <a:avLst/>
          </a:prstGeom>
        </p:spPr>
      </p:pic>
      <p:sp>
        <p:nvSpPr>
          <p:cNvPr id="2" name="Text Placeholder 1"/>
          <p:cNvSpPr>
            <a:spLocks noGrp="1"/>
          </p:cNvSpPr>
          <p:nvPr>
            <p:ph type="body" sz="quarter" idx="13"/>
          </p:nvPr>
        </p:nvSpPr>
        <p:spPr/>
        <p:txBody>
          <a:bodyPr/>
          <a:lstStyle/>
          <a:p>
            <a:r>
              <a:rPr lang="en-GB" dirty="0"/>
              <a:t>Quality Control – ‘QC’</a:t>
            </a:r>
          </a:p>
        </p:txBody>
      </p:sp>
      <p:sp>
        <p:nvSpPr>
          <p:cNvPr id="3" name="Text Placeholder 2"/>
          <p:cNvSpPr>
            <a:spLocks noGrp="1"/>
          </p:cNvSpPr>
          <p:nvPr>
            <p:ph type="body" sz="quarter" idx="14"/>
          </p:nvPr>
        </p:nvSpPr>
        <p:spPr>
          <a:xfrm>
            <a:off x="724280" y="1704179"/>
            <a:ext cx="7797230" cy="3728433"/>
          </a:xfrm>
        </p:spPr>
        <p:txBody>
          <a:bodyPr/>
          <a:lstStyle/>
          <a:p>
            <a:r>
              <a:rPr lang="en-GB" dirty="0"/>
              <a:t>The process where products are checked to ensure they meet the design specification</a:t>
            </a:r>
          </a:p>
          <a:p>
            <a:r>
              <a:rPr lang="en-GB" dirty="0"/>
              <a:t>They should also:</a:t>
            </a:r>
          </a:p>
          <a:p>
            <a:pPr lvl="1"/>
            <a:r>
              <a:rPr lang="en-GB" dirty="0"/>
              <a:t>function correctly</a:t>
            </a:r>
          </a:p>
          <a:p>
            <a:pPr lvl="1"/>
            <a:r>
              <a:rPr lang="en-GB" dirty="0"/>
              <a:t>be free of defects</a:t>
            </a:r>
          </a:p>
          <a:p>
            <a:pPr lvl="1"/>
            <a:r>
              <a:rPr lang="en-GB" dirty="0"/>
              <a:t>be consistent and accurate</a:t>
            </a:r>
          </a:p>
          <a:p>
            <a:pPr lvl="1"/>
            <a:r>
              <a:rPr lang="en-GB" dirty="0"/>
              <a:t>meet set size tolerances</a:t>
            </a:r>
          </a:p>
          <a:p>
            <a:pPr marL="444500" lvl="1" indent="0">
              <a:buNone/>
            </a:pPr>
            <a:r>
              <a:rPr lang="en-GB" dirty="0"/>
              <a:t>Make a sketch of the wooden shape </a:t>
            </a:r>
            <a:br>
              <a:rPr lang="en-GB" dirty="0"/>
            </a:br>
            <a:r>
              <a:rPr lang="en-GB" dirty="0"/>
              <a:t>sorter and compile your own QC </a:t>
            </a:r>
            <a:br>
              <a:rPr lang="en-GB" dirty="0"/>
            </a:br>
            <a:r>
              <a:rPr lang="en-GB" dirty="0"/>
              <a:t>checklist listing the key areas to check</a:t>
            </a:r>
          </a:p>
        </p:txBody>
      </p:sp>
    </p:spTree>
    <p:extLst>
      <p:ext uri="{BB962C8B-B14F-4D97-AF65-F5344CB8AC3E}">
        <p14:creationId xmlns:p14="http://schemas.microsoft.com/office/powerpoint/2010/main" val="917418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3250" y="2752556"/>
            <a:ext cx="2857500" cy="2152650"/>
          </a:xfrm>
          <a:prstGeom prst="rect">
            <a:avLst/>
          </a:prstGeom>
        </p:spPr>
      </p:pic>
      <p:sp>
        <p:nvSpPr>
          <p:cNvPr id="2" name="Text Placeholder 1"/>
          <p:cNvSpPr>
            <a:spLocks noGrp="1"/>
          </p:cNvSpPr>
          <p:nvPr>
            <p:ph type="body" sz="quarter" idx="13"/>
          </p:nvPr>
        </p:nvSpPr>
        <p:spPr/>
        <p:txBody>
          <a:bodyPr/>
          <a:lstStyle/>
          <a:p>
            <a:r>
              <a:rPr lang="en-GB"/>
              <a:t>Tolerance</a:t>
            </a:r>
            <a:endParaRPr lang="en-GB" dirty="0"/>
          </a:p>
        </p:txBody>
      </p:sp>
      <p:sp>
        <p:nvSpPr>
          <p:cNvPr id="3" name="Text Placeholder 2"/>
          <p:cNvSpPr>
            <a:spLocks noGrp="1"/>
          </p:cNvSpPr>
          <p:nvPr>
            <p:ph type="body" sz="quarter" idx="14"/>
          </p:nvPr>
        </p:nvSpPr>
        <p:spPr>
          <a:xfrm>
            <a:off x="724280" y="1704179"/>
            <a:ext cx="7797230" cy="3453607"/>
          </a:xfrm>
        </p:spPr>
        <p:txBody>
          <a:bodyPr/>
          <a:lstStyle/>
          <a:p>
            <a:r>
              <a:rPr lang="en-GB" dirty="0"/>
              <a:t>The total amount a specific dimension or property is permitted to vary</a:t>
            </a:r>
          </a:p>
          <a:p>
            <a:pPr lvl="1"/>
            <a:r>
              <a:rPr lang="en-GB" dirty="0"/>
              <a:t>This can apply to hole depth, length, </a:t>
            </a:r>
            <a:br>
              <a:rPr lang="en-GB" dirty="0"/>
            </a:br>
            <a:r>
              <a:rPr lang="en-GB" dirty="0"/>
              <a:t>angle, thickness, weight and elasticity</a:t>
            </a:r>
          </a:p>
          <a:p>
            <a:pPr lvl="1"/>
            <a:r>
              <a:rPr lang="en-GB" dirty="0"/>
              <a:t>A gauge can be inserted into a gap </a:t>
            </a:r>
            <a:br>
              <a:rPr lang="en-GB" dirty="0"/>
            </a:br>
            <a:r>
              <a:rPr lang="en-GB" dirty="0"/>
              <a:t>or hole to check if the sizes fall </a:t>
            </a:r>
            <a:br>
              <a:rPr lang="en-GB" dirty="0"/>
            </a:br>
            <a:r>
              <a:rPr lang="en-GB" dirty="0"/>
              <a:t>within tolerance</a:t>
            </a:r>
          </a:p>
          <a:p>
            <a:pPr lvl="1"/>
            <a:r>
              <a:rPr lang="en-GB" dirty="0"/>
              <a:t>If parts do not fit within the specified </a:t>
            </a:r>
            <a:br>
              <a:rPr lang="en-GB" dirty="0"/>
            </a:br>
            <a:r>
              <a:rPr lang="en-GB" dirty="0"/>
              <a:t>tolerances they are discarded or recycled</a:t>
            </a:r>
          </a:p>
          <a:p>
            <a:pPr lvl="1"/>
            <a:r>
              <a:rPr lang="en-GB" dirty="0"/>
              <a:t>Why is it important for a manufacturer </a:t>
            </a:r>
            <a:br>
              <a:rPr lang="en-GB" dirty="0"/>
            </a:br>
            <a:r>
              <a:rPr lang="en-GB" dirty="0"/>
              <a:t>to ensure they have rigorous quality </a:t>
            </a:r>
            <a:br>
              <a:rPr lang="en-GB" dirty="0"/>
            </a:br>
            <a:r>
              <a:rPr lang="en-GB" dirty="0"/>
              <a:t>control systems in place?</a:t>
            </a:r>
          </a:p>
          <a:p>
            <a:pPr lvl="1"/>
            <a:endParaRPr lang="en-GB" dirty="0"/>
          </a:p>
        </p:txBody>
      </p:sp>
    </p:spTree>
    <p:extLst>
      <p:ext uri="{BB962C8B-B14F-4D97-AF65-F5344CB8AC3E}">
        <p14:creationId xmlns:p14="http://schemas.microsoft.com/office/powerpoint/2010/main" val="1439540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Go / No Go?</a:t>
            </a:r>
          </a:p>
        </p:txBody>
      </p:sp>
      <p:sp>
        <p:nvSpPr>
          <p:cNvPr id="3" name="Text Placeholder 2"/>
          <p:cNvSpPr>
            <a:spLocks noGrp="1"/>
          </p:cNvSpPr>
          <p:nvPr>
            <p:ph type="body" sz="quarter" idx="14"/>
          </p:nvPr>
        </p:nvSpPr>
        <p:spPr>
          <a:xfrm>
            <a:off x="724280" y="1704179"/>
            <a:ext cx="7797230" cy="3791186"/>
          </a:xfrm>
        </p:spPr>
        <p:txBody>
          <a:bodyPr/>
          <a:lstStyle/>
          <a:p>
            <a:r>
              <a:rPr lang="en-GB" dirty="0"/>
              <a:t>The required thickness for a table leg in a flat packed table is 25mm</a:t>
            </a:r>
          </a:p>
          <a:p>
            <a:r>
              <a:rPr lang="en-GB" dirty="0"/>
              <a:t>Four legs are measured. The tolerance is +/- 0.5mm</a:t>
            </a:r>
          </a:p>
          <a:p>
            <a:r>
              <a:rPr lang="en-GB" dirty="0"/>
              <a:t>Are they Go or No Go?</a:t>
            </a:r>
          </a:p>
          <a:p>
            <a:pPr lvl="1"/>
            <a:r>
              <a:rPr lang="en-GB" dirty="0"/>
              <a:t>Leg 1: 25.46mm</a:t>
            </a:r>
          </a:p>
          <a:p>
            <a:pPr lvl="1"/>
            <a:r>
              <a:rPr lang="en-GB" dirty="0"/>
              <a:t>Leg 2: 24.42mm</a:t>
            </a:r>
          </a:p>
          <a:p>
            <a:pPr lvl="1"/>
            <a:r>
              <a:rPr lang="en-GB" dirty="0"/>
              <a:t>Leg 3: 25.51mm</a:t>
            </a:r>
          </a:p>
          <a:p>
            <a:pPr lvl="1"/>
            <a:r>
              <a:rPr lang="en-GB" dirty="0"/>
              <a:t>Leg 4: 24.68mm</a:t>
            </a:r>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113507" y="3024650"/>
            <a:ext cx="3640008" cy="3077572"/>
          </a:xfrm>
          <a:prstGeom prst="rect">
            <a:avLst/>
          </a:prstGeom>
        </p:spPr>
      </p:pic>
    </p:spTree>
    <p:extLst>
      <p:ext uri="{BB962C8B-B14F-4D97-AF65-F5344CB8AC3E}">
        <p14:creationId xmlns:p14="http://schemas.microsoft.com/office/powerpoint/2010/main" val="19586767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Go / No Go?</a:t>
            </a:r>
          </a:p>
        </p:txBody>
      </p:sp>
      <p:sp>
        <p:nvSpPr>
          <p:cNvPr id="3" name="Text Placeholder 2"/>
          <p:cNvSpPr>
            <a:spLocks noGrp="1"/>
          </p:cNvSpPr>
          <p:nvPr>
            <p:ph type="body" sz="quarter" idx="14"/>
          </p:nvPr>
        </p:nvSpPr>
        <p:spPr>
          <a:xfrm>
            <a:off x="724280" y="1704179"/>
            <a:ext cx="7797230" cy="4311139"/>
          </a:xfrm>
        </p:spPr>
        <p:txBody>
          <a:bodyPr/>
          <a:lstStyle/>
          <a:p>
            <a:r>
              <a:rPr lang="en-GB" dirty="0"/>
              <a:t>The required thickness for a table leg in a flat packed table is 25mm</a:t>
            </a:r>
          </a:p>
          <a:p>
            <a:r>
              <a:rPr lang="en-GB" dirty="0"/>
              <a:t>Four legs are measured. The tolerance is +/- 0.5mm</a:t>
            </a:r>
          </a:p>
          <a:p>
            <a:r>
              <a:rPr lang="en-GB" dirty="0"/>
              <a:t>Are they Go or No Go?</a:t>
            </a:r>
          </a:p>
          <a:p>
            <a:pPr lvl="1"/>
            <a:r>
              <a:rPr lang="en-GB" dirty="0"/>
              <a:t>Leg 1: 25.46mm </a:t>
            </a:r>
            <a:r>
              <a:rPr lang="en-GB" b="1" dirty="0">
                <a:solidFill>
                  <a:srgbClr val="00B050"/>
                </a:solidFill>
              </a:rPr>
              <a:t>Go</a:t>
            </a:r>
          </a:p>
          <a:p>
            <a:pPr lvl="1"/>
            <a:r>
              <a:rPr lang="en-GB" dirty="0"/>
              <a:t>Leg 2: 24.42mm </a:t>
            </a:r>
            <a:r>
              <a:rPr lang="en-GB" b="1" dirty="0">
                <a:solidFill>
                  <a:srgbClr val="FF0000"/>
                </a:solidFill>
              </a:rPr>
              <a:t>No Go</a:t>
            </a:r>
          </a:p>
          <a:p>
            <a:pPr lvl="1"/>
            <a:r>
              <a:rPr lang="en-GB" dirty="0"/>
              <a:t>Leg 3: 25.51mm </a:t>
            </a:r>
            <a:r>
              <a:rPr lang="en-GB" b="1" dirty="0">
                <a:solidFill>
                  <a:srgbClr val="FF0000"/>
                </a:solidFill>
              </a:rPr>
              <a:t>No Go</a:t>
            </a:r>
          </a:p>
          <a:p>
            <a:pPr lvl="1"/>
            <a:r>
              <a:rPr lang="en-GB" dirty="0"/>
              <a:t>Leg 4: 24.68mm </a:t>
            </a:r>
            <a:r>
              <a:rPr lang="en-GB" b="1" dirty="0">
                <a:solidFill>
                  <a:srgbClr val="00B050"/>
                </a:solidFill>
              </a:rPr>
              <a:t>Go</a:t>
            </a:r>
          </a:p>
          <a:p>
            <a:pPr lvl="1"/>
            <a:r>
              <a:rPr lang="en-GB" dirty="0"/>
              <a:t>What are the consequences if the table leg doesn’t fit within the tolerance?</a:t>
            </a:r>
          </a:p>
        </p:txBody>
      </p:sp>
    </p:spTree>
    <p:extLst>
      <p:ext uri="{BB962C8B-B14F-4D97-AF65-F5344CB8AC3E}">
        <p14:creationId xmlns:p14="http://schemas.microsoft.com/office/powerpoint/2010/main" val="3005864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6922"/>
            <a:ext cx="9144000" cy="6211078"/>
          </a:xfrm>
          <a:prstGeom prst="rect">
            <a:avLst/>
          </a:prstGeom>
        </p:spPr>
      </p:pic>
      <p:sp>
        <p:nvSpPr>
          <p:cNvPr id="2" name="Text Placeholder 1"/>
          <p:cNvSpPr>
            <a:spLocks noGrp="1"/>
          </p:cNvSpPr>
          <p:nvPr>
            <p:ph type="body" sz="quarter" idx="13"/>
          </p:nvPr>
        </p:nvSpPr>
        <p:spPr/>
        <p:txBody>
          <a:bodyPr/>
          <a:lstStyle/>
          <a:p>
            <a:r>
              <a:rPr lang="en-GB" dirty="0"/>
              <a:t>Surface treatments and finishes</a:t>
            </a:r>
          </a:p>
        </p:txBody>
      </p:sp>
      <p:sp>
        <p:nvSpPr>
          <p:cNvPr id="3" name="Text Placeholder 2"/>
          <p:cNvSpPr>
            <a:spLocks noGrp="1"/>
          </p:cNvSpPr>
          <p:nvPr>
            <p:ph type="body" sz="quarter" idx="14"/>
          </p:nvPr>
        </p:nvSpPr>
        <p:spPr>
          <a:xfrm>
            <a:off x="724280" y="1704179"/>
            <a:ext cx="7816470" cy="4436645"/>
          </a:xfrm>
        </p:spPr>
        <p:txBody>
          <a:bodyPr/>
          <a:lstStyle/>
          <a:p>
            <a:r>
              <a:rPr lang="en-GB" dirty="0"/>
              <a:t>Wood can be protected and visually enhanced using:</a:t>
            </a:r>
          </a:p>
          <a:p>
            <a:pPr lvl="1">
              <a:spcAft>
                <a:spcPts val="600"/>
              </a:spcAft>
            </a:pPr>
            <a:r>
              <a:rPr lang="en-GB" dirty="0"/>
              <a:t>Preservative</a:t>
            </a:r>
          </a:p>
          <a:p>
            <a:pPr lvl="1">
              <a:spcAft>
                <a:spcPts val="600"/>
              </a:spcAft>
            </a:pPr>
            <a:r>
              <a:rPr lang="en-GB" dirty="0"/>
              <a:t>Wax</a:t>
            </a:r>
          </a:p>
          <a:p>
            <a:pPr lvl="1">
              <a:spcAft>
                <a:spcPts val="600"/>
              </a:spcAft>
            </a:pPr>
            <a:r>
              <a:rPr lang="en-GB" dirty="0"/>
              <a:t>Oil</a:t>
            </a:r>
          </a:p>
          <a:p>
            <a:pPr lvl="1">
              <a:spcAft>
                <a:spcPts val="600"/>
              </a:spcAft>
            </a:pPr>
            <a:r>
              <a:rPr lang="en-GB" dirty="0"/>
              <a:t>Paint</a:t>
            </a:r>
          </a:p>
          <a:p>
            <a:pPr lvl="1">
              <a:spcAft>
                <a:spcPts val="600"/>
              </a:spcAft>
            </a:pPr>
            <a:r>
              <a:rPr lang="en-GB" dirty="0"/>
              <a:t>Stain</a:t>
            </a:r>
          </a:p>
          <a:p>
            <a:pPr lvl="1">
              <a:spcAft>
                <a:spcPts val="600"/>
              </a:spcAft>
            </a:pPr>
            <a:r>
              <a:rPr lang="en-GB" dirty="0"/>
              <a:t>Varnish</a:t>
            </a:r>
          </a:p>
          <a:p>
            <a:r>
              <a:rPr lang="en-GB" dirty="0">
                <a:solidFill>
                  <a:schemeClr val="tx1"/>
                </a:solidFill>
              </a:rPr>
              <a:t>Finishes can be applied by brushing, rubbing </a:t>
            </a:r>
            <a:br>
              <a:rPr lang="en-GB" dirty="0">
                <a:solidFill>
                  <a:schemeClr val="tx1"/>
                </a:solidFill>
              </a:rPr>
            </a:br>
            <a:r>
              <a:rPr lang="en-GB" dirty="0">
                <a:solidFill>
                  <a:schemeClr val="tx1"/>
                </a:solidFill>
              </a:rPr>
              <a:t>or spraying</a:t>
            </a:r>
          </a:p>
          <a:p>
            <a:pPr lvl="1"/>
            <a:r>
              <a:rPr lang="en-GB" dirty="0"/>
              <a:t>What treatments and methods would you </a:t>
            </a:r>
            <a:br>
              <a:rPr lang="en-GB" dirty="0"/>
            </a:br>
            <a:r>
              <a:rPr lang="en-GB" dirty="0"/>
              <a:t>use to finish a garden shed, a toy</a:t>
            </a:r>
            <a:br>
              <a:rPr lang="en-GB" dirty="0"/>
            </a:br>
            <a:r>
              <a:rPr lang="en-GB" dirty="0"/>
              <a:t>wooden boat and a cricket bat? </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38565237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2389095" y="3596643"/>
            <a:ext cx="3787770" cy="3261357"/>
          </a:xfrm>
          <a:prstGeom prst="rect">
            <a:avLst/>
          </a:prstGeom>
        </p:spPr>
      </p:pic>
      <p:sp>
        <p:nvSpPr>
          <p:cNvPr id="2" name="Text Placeholder 1"/>
          <p:cNvSpPr>
            <a:spLocks noGrp="1"/>
          </p:cNvSpPr>
          <p:nvPr>
            <p:ph type="body" sz="quarter" idx="13"/>
          </p:nvPr>
        </p:nvSpPr>
        <p:spPr/>
        <p:txBody>
          <a:bodyPr/>
          <a:lstStyle/>
          <a:p>
            <a:r>
              <a:rPr lang="en-GB" dirty="0"/>
              <a:t>Enhancing the appearance</a:t>
            </a:r>
          </a:p>
        </p:txBody>
      </p:sp>
      <p:sp>
        <p:nvSpPr>
          <p:cNvPr id="3" name="Text Placeholder 2"/>
          <p:cNvSpPr>
            <a:spLocks noGrp="1"/>
          </p:cNvSpPr>
          <p:nvPr>
            <p:ph type="body" sz="quarter" idx="14"/>
          </p:nvPr>
        </p:nvSpPr>
        <p:spPr/>
        <p:txBody>
          <a:bodyPr/>
          <a:lstStyle/>
          <a:p>
            <a:r>
              <a:rPr lang="en-GB" dirty="0"/>
              <a:t>As well as improving the function, finishes can make a product more appealing</a:t>
            </a:r>
          </a:p>
          <a:p>
            <a:pPr lvl="1"/>
            <a:r>
              <a:rPr lang="en-GB" dirty="0"/>
              <a:t>How would you enhance the natural grain of wood?</a:t>
            </a:r>
          </a:p>
          <a:p>
            <a:pPr lvl="1"/>
            <a:r>
              <a:rPr lang="en-GB" dirty="0"/>
              <a:t>Why would you choose to paint a child’s toy rather than leaving it bare? </a:t>
            </a:r>
          </a:p>
        </p:txBody>
      </p:sp>
    </p:spTree>
    <p:extLst>
      <p:ext uri="{BB962C8B-B14F-4D97-AF65-F5344CB8AC3E}">
        <p14:creationId xmlns:p14="http://schemas.microsoft.com/office/powerpoint/2010/main" val="978698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Objectives</a:t>
            </a:r>
          </a:p>
        </p:txBody>
      </p:sp>
      <p:sp>
        <p:nvSpPr>
          <p:cNvPr id="3" name="Text Placeholder 2"/>
          <p:cNvSpPr>
            <a:spLocks noGrp="1"/>
          </p:cNvSpPr>
          <p:nvPr>
            <p:ph type="body" sz="quarter" idx="14"/>
          </p:nvPr>
        </p:nvSpPr>
        <p:spPr>
          <a:xfrm>
            <a:off x="723600" y="1702800"/>
            <a:ext cx="7861300" cy="4478926"/>
          </a:xfrm>
        </p:spPr>
        <p:txBody>
          <a:bodyPr/>
          <a:lstStyle/>
          <a:p>
            <a:r>
              <a:rPr lang="en-GB" dirty="0"/>
              <a:t>Know and understand how timbers and boards are selected and processed for commercial products</a:t>
            </a:r>
          </a:p>
          <a:p>
            <a:r>
              <a:rPr lang="en-GB" dirty="0"/>
              <a:t>Learn how materials are cut, shaped and formed </a:t>
            </a:r>
            <a:br>
              <a:rPr lang="en-GB" dirty="0"/>
            </a:br>
            <a:r>
              <a:rPr lang="en-GB" dirty="0"/>
              <a:t>to a tolerance</a:t>
            </a:r>
          </a:p>
          <a:p>
            <a:r>
              <a:rPr lang="en-GB" dirty="0"/>
              <a:t>Learn about the preparation and application of treatments and finishes to enhance functional and aesthetic properties</a:t>
            </a:r>
          </a:p>
        </p:txBody>
      </p:sp>
    </p:spTree>
    <p:extLst>
      <p:ext uri="{BB962C8B-B14F-4D97-AF65-F5344CB8AC3E}">
        <p14:creationId xmlns:p14="http://schemas.microsoft.com/office/powerpoint/2010/main" val="3897515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4522236"/>
            <a:ext cx="9144000" cy="2335763"/>
          </a:xfrm>
          <a:prstGeom prst="rect">
            <a:avLst/>
          </a:prstGeom>
        </p:spPr>
      </p:pic>
      <p:sp>
        <p:nvSpPr>
          <p:cNvPr id="2" name="Text Placeholder 1"/>
          <p:cNvSpPr>
            <a:spLocks noGrp="1"/>
          </p:cNvSpPr>
          <p:nvPr>
            <p:ph type="body" sz="quarter" idx="13"/>
          </p:nvPr>
        </p:nvSpPr>
        <p:spPr/>
        <p:txBody>
          <a:bodyPr/>
          <a:lstStyle/>
          <a:p>
            <a:r>
              <a:rPr lang="en-GB" dirty="0"/>
              <a:t>Wood preservation</a:t>
            </a:r>
          </a:p>
        </p:txBody>
      </p:sp>
      <p:sp>
        <p:nvSpPr>
          <p:cNvPr id="3" name="Text Placeholder 2"/>
          <p:cNvSpPr>
            <a:spLocks noGrp="1"/>
          </p:cNvSpPr>
          <p:nvPr>
            <p:ph type="body" sz="quarter" idx="14"/>
          </p:nvPr>
        </p:nvSpPr>
        <p:spPr/>
        <p:txBody>
          <a:bodyPr/>
          <a:lstStyle/>
          <a:p>
            <a:r>
              <a:rPr lang="en-GB" dirty="0"/>
              <a:t>Treating timber can help extend its life for decades</a:t>
            </a:r>
          </a:p>
          <a:p>
            <a:r>
              <a:rPr lang="en-GB" dirty="0"/>
              <a:t>Tanalising is the process in which timber is immersed in a preservative</a:t>
            </a:r>
          </a:p>
          <a:p>
            <a:pPr lvl="1"/>
            <a:r>
              <a:rPr lang="en-GB" dirty="0"/>
              <a:t>Hydraulic pressure forces the treatment deep into the timber</a:t>
            </a:r>
          </a:p>
          <a:p>
            <a:pPr lvl="1"/>
            <a:r>
              <a:rPr lang="en-GB" dirty="0"/>
              <a:t>Helps delay the rotting process</a:t>
            </a:r>
          </a:p>
          <a:p>
            <a:pPr lvl="1"/>
            <a:r>
              <a:rPr lang="en-GB" dirty="0"/>
              <a:t>Protects against insect and fungal attack</a:t>
            </a:r>
          </a:p>
          <a:p>
            <a:pPr lvl="1"/>
            <a:r>
              <a:rPr lang="en-GB" dirty="0"/>
              <a:t>Where might you find tantalised timber in use?</a:t>
            </a:r>
          </a:p>
          <a:p>
            <a:pPr lvl="1"/>
            <a:endParaRPr lang="en-GB"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1958477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38582"/>
            <a:ext cx="9144000" cy="6258329"/>
          </a:xfrm>
          <a:prstGeom prst="rect">
            <a:avLst/>
          </a:prstGeom>
        </p:spPr>
      </p:pic>
      <p:sp>
        <p:nvSpPr>
          <p:cNvPr id="2" name="Text Placeholder 1"/>
          <p:cNvSpPr>
            <a:spLocks noGrp="1"/>
          </p:cNvSpPr>
          <p:nvPr>
            <p:ph type="body" sz="quarter" idx="13"/>
          </p:nvPr>
        </p:nvSpPr>
        <p:spPr/>
        <p:txBody>
          <a:bodyPr/>
          <a:lstStyle/>
          <a:p>
            <a:r>
              <a:rPr lang="en-GB" dirty="0"/>
              <a:t>Commercial finishing</a:t>
            </a:r>
          </a:p>
        </p:txBody>
      </p:sp>
      <p:sp>
        <p:nvSpPr>
          <p:cNvPr id="3" name="Text Placeholder 2"/>
          <p:cNvSpPr>
            <a:spLocks noGrp="1"/>
          </p:cNvSpPr>
          <p:nvPr>
            <p:ph type="body" sz="quarter" idx="14"/>
          </p:nvPr>
        </p:nvSpPr>
        <p:spPr>
          <a:xfrm>
            <a:off x="724280" y="1704179"/>
            <a:ext cx="6790946" cy="3988409"/>
          </a:xfrm>
        </p:spPr>
        <p:txBody>
          <a:bodyPr/>
          <a:lstStyle/>
          <a:p>
            <a:r>
              <a:rPr lang="en-GB" dirty="0"/>
              <a:t>Modern finishes can extend the life of </a:t>
            </a:r>
            <a:br>
              <a:rPr lang="en-GB" dirty="0"/>
            </a:br>
            <a:r>
              <a:rPr lang="en-GB" dirty="0"/>
              <a:t>timber based products</a:t>
            </a:r>
            <a:endParaRPr lang="en-GB" sz="2800" dirty="0"/>
          </a:p>
          <a:p>
            <a:pPr lvl="1"/>
            <a:r>
              <a:rPr lang="en-GB" dirty="0"/>
              <a:t>Products can be sprayed by hand or machine </a:t>
            </a:r>
          </a:p>
          <a:p>
            <a:pPr lvl="1"/>
            <a:r>
              <a:rPr lang="en-GB" dirty="0"/>
              <a:t>Patterns, logos or wording </a:t>
            </a:r>
            <a:br>
              <a:rPr lang="en-GB" dirty="0"/>
            </a:br>
            <a:r>
              <a:rPr lang="en-GB" dirty="0"/>
              <a:t>can be printed onto the surface</a:t>
            </a:r>
          </a:p>
          <a:p>
            <a:pPr lvl="1"/>
            <a:r>
              <a:rPr lang="en-GB" dirty="0"/>
              <a:t>One of the fastest ways of </a:t>
            </a:r>
            <a:br>
              <a:rPr lang="en-GB" dirty="0"/>
            </a:br>
            <a:r>
              <a:rPr lang="en-GB" dirty="0"/>
              <a:t>painting is using a </a:t>
            </a:r>
            <a:br>
              <a:rPr lang="en-GB" dirty="0"/>
            </a:br>
            <a:r>
              <a:rPr lang="en-GB" dirty="0"/>
              <a:t>‘curtain coater’ which gives </a:t>
            </a:r>
            <a:br>
              <a:rPr lang="en-GB" dirty="0"/>
            </a:br>
            <a:r>
              <a:rPr lang="en-GB" dirty="0"/>
              <a:t>a smooth and even coat</a:t>
            </a:r>
          </a:p>
          <a:p>
            <a:pPr lvl="1"/>
            <a:r>
              <a:rPr lang="en-GB" dirty="0"/>
              <a:t>What are the advantages of </a:t>
            </a:r>
            <a:br>
              <a:rPr lang="en-GB" dirty="0"/>
            </a:br>
            <a:r>
              <a:rPr lang="en-GB" dirty="0"/>
              <a:t>applying a finish on a </a:t>
            </a:r>
            <a:br>
              <a:rPr lang="en-GB" dirty="0"/>
            </a:br>
            <a:r>
              <a:rPr lang="en-GB" dirty="0"/>
              <a:t>production line?</a:t>
            </a:r>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42729237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5400000">
            <a:off x="4084951" y="1522635"/>
            <a:ext cx="1373679" cy="7983818"/>
          </a:xfrm>
          <a:prstGeom prst="rect">
            <a:avLst/>
          </a:prstGeom>
        </p:spPr>
      </p:pic>
      <p:sp>
        <p:nvSpPr>
          <p:cNvPr id="2" name="Text Placeholder 1"/>
          <p:cNvSpPr>
            <a:spLocks noGrp="1"/>
          </p:cNvSpPr>
          <p:nvPr>
            <p:ph type="body" sz="quarter" idx="13"/>
          </p:nvPr>
        </p:nvSpPr>
        <p:spPr/>
        <p:txBody>
          <a:bodyPr/>
          <a:lstStyle/>
          <a:p>
            <a:r>
              <a:rPr lang="en-GB"/>
              <a:t>Environmental impacts</a:t>
            </a:r>
            <a:endParaRPr lang="en-GB" dirty="0"/>
          </a:p>
        </p:txBody>
      </p:sp>
      <p:sp>
        <p:nvSpPr>
          <p:cNvPr id="3" name="Text Placeholder 2"/>
          <p:cNvSpPr>
            <a:spLocks noGrp="1"/>
          </p:cNvSpPr>
          <p:nvPr>
            <p:ph type="body" sz="quarter" idx="14"/>
          </p:nvPr>
        </p:nvSpPr>
        <p:spPr/>
        <p:txBody>
          <a:bodyPr/>
          <a:lstStyle/>
          <a:p>
            <a:r>
              <a:rPr lang="en-GB"/>
              <a:t>Traditional paints and finishes can have harmful effects on the environment</a:t>
            </a:r>
          </a:p>
          <a:p>
            <a:pPr lvl="1"/>
            <a:r>
              <a:rPr lang="en-GB"/>
              <a:t>Oil or solvent based products offer long lasting finishes, but contain high levels of VOCs – Volatile Organic Compounds</a:t>
            </a:r>
          </a:p>
          <a:p>
            <a:pPr lvl="1"/>
            <a:r>
              <a:rPr lang="en-GB"/>
              <a:t>Water based products are kinder to the environment</a:t>
            </a:r>
          </a:p>
          <a:p>
            <a:pPr lvl="1"/>
            <a:r>
              <a:rPr lang="en-GB"/>
              <a:t>Paint can be made from recycled latex and even milk</a:t>
            </a:r>
          </a:p>
          <a:p>
            <a:pPr lvl="1"/>
            <a:r>
              <a:rPr lang="en-GB"/>
              <a:t>What items of PPE would you use when using a solvent based finish on a wooden floor?</a:t>
            </a:r>
          </a:p>
          <a:p>
            <a:endParaRPr lang="en-GB" dirty="0"/>
          </a:p>
        </p:txBody>
      </p:sp>
    </p:spTree>
    <p:extLst>
      <p:ext uri="{BB962C8B-B14F-4D97-AF65-F5344CB8AC3E}">
        <p14:creationId xmlns:p14="http://schemas.microsoft.com/office/powerpoint/2010/main" val="3093963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Worksheet 3</a:t>
            </a:r>
          </a:p>
        </p:txBody>
      </p:sp>
      <p:sp>
        <p:nvSpPr>
          <p:cNvPr id="3" name="Text Placeholder 2"/>
          <p:cNvSpPr>
            <a:spLocks noGrp="1"/>
          </p:cNvSpPr>
          <p:nvPr>
            <p:ph type="body" sz="quarter" idx="14"/>
          </p:nvPr>
        </p:nvSpPr>
        <p:spPr/>
        <p:txBody>
          <a:bodyPr/>
          <a:lstStyle/>
          <a:p>
            <a:r>
              <a:rPr lang="en-GB" dirty="0"/>
              <a:t>Complete </a:t>
            </a:r>
            <a:r>
              <a:rPr lang="en-GB" b="1" dirty="0"/>
              <a:t>Task 2 </a:t>
            </a:r>
            <a:r>
              <a:rPr lang="en-GB" dirty="0"/>
              <a:t>on the worksheet</a:t>
            </a:r>
          </a:p>
        </p:txBody>
      </p:sp>
    </p:spTree>
    <p:extLst>
      <p:ext uri="{BB962C8B-B14F-4D97-AF65-F5344CB8AC3E}">
        <p14:creationId xmlns:p14="http://schemas.microsoft.com/office/powerpoint/2010/main" val="2039521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Plenary</a:t>
            </a:r>
          </a:p>
        </p:txBody>
      </p:sp>
      <p:sp>
        <p:nvSpPr>
          <p:cNvPr id="3" name="Text Placeholder 2"/>
          <p:cNvSpPr>
            <a:spLocks noGrp="1"/>
          </p:cNvSpPr>
          <p:nvPr>
            <p:ph type="body" sz="quarter" idx="14"/>
          </p:nvPr>
        </p:nvSpPr>
        <p:spPr>
          <a:xfrm>
            <a:off x="724280" y="1704179"/>
            <a:ext cx="7797230" cy="4248386"/>
          </a:xfrm>
        </p:spPr>
        <p:txBody>
          <a:bodyPr/>
          <a:lstStyle/>
          <a:p>
            <a:r>
              <a:rPr lang="en-GB" dirty="0"/>
              <a:t>What factors would a furniture manufacturer consider when selecting a material to make </a:t>
            </a:r>
            <a:br>
              <a:rPr lang="en-GB" dirty="0"/>
            </a:br>
            <a:r>
              <a:rPr lang="en-GB" dirty="0"/>
              <a:t>flat-pack furniture?</a:t>
            </a:r>
          </a:p>
          <a:p>
            <a:r>
              <a:rPr lang="en-GB" dirty="0"/>
              <a:t>How has machinery improved the production of mass produced timber components?</a:t>
            </a:r>
          </a:p>
          <a:p>
            <a:r>
              <a:rPr lang="en-GB" dirty="0"/>
              <a:t>Why are tolerances so important to check as part of the quality control process?</a:t>
            </a:r>
          </a:p>
          <a:p>
            <a:r>
              <a:rPr lang="en-GB" dirty="0"/>
              <a:t>Which products help protect or improve the aesthetics of timber based materials?</a:t>
            </a:r>
          </a:p>
        </p:txBody>
      </p:sp>
    </p:spTree>
    <p:extLst>
      <p:ext uri="{BB962C8B-B14F-4D97-AF65-F5344CB8AC3E}">
        <p14:creationId xmlns:p14="http://schemas.microsoft.com/office/powerpoint/2010/main" val="366395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987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Table 22"/>
          <p:cNvGraphicFramePr>
            <a:graphicFrameLocks noGrp="1"/>
          </p:cNvGraphicFramePr>
          <p:nvPr>
            <p:extLst>
              <p:ext uri="{D42A27DB-BD31-4B8C-83A1-F6EECF244321}">
                <p14:modId xmlns:p14="http://schemas.microsoft.com/office/powerpoint/2010/main" val="3165540013"/>
              </p:ext>
            </p:extLst>
          </p:nvPr>
        </p:nvGraphicFramePr>
        <p:xfrm>
          <a:off x="974361" y="2707622"/>
          <a:ext cx="7329735" cy="3385880"/>
        </p:xfrm>
        <a:graphic>
          <a:graphicData uri="http://schemas.openxmlformats.org/drawingml/2006/table">
            <a:tbl>
              <a:tblPr firstRow="1" bandRow="1">
                <a:tableStyleId>{2D5ABB26-0587-4C30-8999-92F81FD0307C}</a:tableStyleId>
              </a:tblPr>
              <a:tblGrid>
                <a:gridCol w="2443245">
                  <a:extLst>
                    <a:ext uri="{9D8B030D-6E8A-4147-A177-3AD203B41FA5}">
                      <a16:colId xmlns:a16="http://schemas.microsoft.com/office/drawing/2014/main" val="2394579880"/>
                    </a:ext>
                  </a:extLst>
                </a:gridCol>
                <a:gridCol w="2443245">
                  <a:extLst>
                    <a:ext uri="{9D8B030D-6E8A-4147-A177-3AD203B41FA5}">
                      <a16:colId xmlns:a16="http://schemas.microsoft.com/office/drawing/2014/main" val="2142091762"/>
                    </a:ext>
                  </a:extLst>
                </a:gridCol>
                <a:gridCol w="2443245">
                  <a:extLst>
                    <a:ext uri="{9D8B030D-6E8A-4147-A177-3AD203B41FA5}">
                      <a16:colId xmlns:a16="http://schemas.microsoft.com/office/drawing/2014/main" val="379492661"/>
                    </a:ext>
                  </a:extLst>
                </a:gridCol>
              </a:tblGrid>
              <a:tr h="1692940">
                <a:tc>
                  <a:txBody>
                    <a:bodyPr/>
                    <a:lstStyle/>
                    <a:p>
                      <a:endParaRPr lang="en-US" sz="1700" dirty="0"/>
                    </a:p>
                  </a:txBody>
                  <a:tcPr marL="85746" marR="85746" marT="42873" marB="42873">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endParaRPr lang="en-US" sz="1700" dirty="0"/>
                    </a:p>
                  </a:txBody>
                  <a:tcPr marL="85746" marR="85746" marT="42873" marB="42873">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endParaRPr lang="en-US" sz="1700"/>
                    </a:p>
                  </a:txBody>
                  <a:tcPr marL="85746" marR="85746" marT="42873" marB="42873">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218505006"/>
                  </a:ext>
                </a:extLst>
              </a:tr>
              <a:tr h="1692940">
                <a:tc>
                  <a:txBody>
                    <a:bodyPr/>
                    <a:lstStyle/>
                    <a:p>
                      <a:endParaRPr lang="en-US" sz="1700"/>
                    </a:p>
                  </a:txBody>
                  <a:tcPr marL="85746" marR="85746" marT="42873" marB="42873">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endParaRPr lang="en-US" sz="1700" dirty="0"/>
                    </a:p>
                  </a:txBody>
                  <a:tcPr marL="85746" marR="85746" marT="42873" marB="42873">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tc>
                  <a:txBody>
                    <a:bodyPr/>
                    <a:lstStyle/>
                    <a:p>
                      <a:endParaRPr lang="en-US" sz="1700" dirty="0"/>
                    </a:p>
                  </a:txBody>
                  <a:tcPr marL="85746" marR="85746" marT="42873" marB="42873">
                    <a:lnL w="12700" cap="flat" cmpd="sng" algn="ctr">
                      <a:solidFill>
                        <a:srgbClr val="C00000"/>
                      </a:solidFill>
                      <a:prstDash val="solid"/>
                      <a:round/>
                      <a:headEnd type="none" w="med" len="med"/>
                      <a:tailEnd type="none" w="med" len="med"/>
                    </a:lnL>
                    <a:lnR w="12700" cap="flat" cmpd="sng" algn="ctr">
                      <a:solidFill>
                        <a:srgbClr val="C00000"/>
                      </a:solidFill>
                      <a:prstDash val="solid"/>
                      <a:round/>
                      <a:headEnd type="none" w="med" len="med"/>
                      <a:tailEnd type="none" w="med" len="med"/>
                    </a:lnR>
                    <a:lnT w="12700" cap="flat" cmpd="sng" algn="ctr">
                      <a:solidFill>
                        <a:srgbClr val="C00000"/>
                      </a:solidFill>
                      <a:prstDash val="solid"/>
                      <a:round/>
                      <a:headEnd type="none" w="med" len="med"/>
                      <a:tailEnd type="none" w="med" len="med"/>
                    </a:lnT>
                    <a:lnB w="12700"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3971230060"/>
                  </a:ext>
                </a:extLst>
              </a:tr>
            </a:tbl>
          </a:graphicData>
        </a:graphic>
      </p:graphicFrame>
      <p:sp>
        <p:nvSpPr>
          <p:cNvPr id="2" name="Text Placeholder 1"/>
          <p:cNvSpPr>
            <a:spLocks noGrp="1"/>
          </p:cNvSpPr>
          <p:nvPr>
            <p:ph type="body" sz="quarter" idx="13"/>
          </p:nvPr>
        </p:nvSpPr>
        <p:spPr/>
        <p:txBody>
          <a:bodyPr/>
          <a:lstStyle/>
          <a:p>
            <a:r>
              <a:rPr lang="en-GB" dirty="0"/>
              <a:t>Manufactured boards</a:t>
            </a:r>
          </a:p>
        </p:txBody>
      </p:sp>
      <p:sp>
        <p:nvSpPr>
          <p:cNvPr id="3" name="Text Placeholder 2"/>
          <p:cNvSpPr>
            <a:spLocks noGrp="1"/>
          </p:cNvSpPr>
          <p:nvPr>
            <p:ph type="body" sz="quarter" idx="14"/>
          </p:nvPr>
        </p:nvSpPr>
        <p:spPr/>
        <p:txBody>
          <a:bodyPr/>
          <a:lstStyle/>
          <a:p>
            <a:r>
              <a:rPr lang="en-GB" dirty="0"/>
              <a:t>Identify the types of manufactured board shown below and suggest a use for each one</a:t>
            </a:r>
          </a:p>
          <a:p>
            <a:endParaRPr lang="en-GB" dirty="0"/>
          </a:p>
        </p:txBody>
      </p:sp>
      <p:pic>
        <p:nvPicPr>
          <p:cNvPr id="9" name="Picture 8"/>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164588" y="2800542"/>
            <a:ext cx="2049002" cy="1516807"/>
          </a:xfrm>
          <a:prstGeom prst="rect">
            <a:avLst/>
          </a:prstGeom>
        </p:spPr>
      </p:pic>
      <p:pic>
        <p:nvPicPr>
          <p:cNvPr id="12" name="Picture 1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76783" y="4482595"/>
            <a:ext cx="2206826" cy="1522115"/>
          </a:xfrm>
          <a:prstGeom prst="rect">
            <a:avLst/>
          </a:prstGeom>
        </p:spPr>
      </p:pic>
      <p:pic>
        <p:nvPicPr>
          <p:cNvPr id="15" name="Picture 1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533702" y="4482594"/>
            <a:ext cx="2226726" cy="1522115"/>
          </a:xfrm>
          <a:prstGeom prst="rect">
            <a:avLst/>
          </a:prstGeom>
        </p:spPr>
      </p:pic>
      <p:pic>
        <p:nvPicPr>
          <p:cNvPr id="17" name="Picture 1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04848" y="3014102"/>
            <a:ext cx="2169265" cy="1138798"/>
          </a:xfrm>
          <a:prstGeom prst="rect">
            <a:avLst/>
          </a:prstGeom>
        </p:spPr>
      </p:pic>
      <p:pic>
        <p:nvPicPr>
          <p:cNvPr id="19" name="Picture 18"/>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92302" y="4482594"/>
            <a:ext cx="2221641" cy="1522115"/>
          </a:xfrm>
          <a:prstGeom prst="rect">
            <a:avLst/>
          </a:prstGeom>
        </p:spPr>
      </p:pic>
      <p:pic>
        <p:nvPicPr>
          <p:cNvPr id="21" name="Picture 20"/>
          <p:cNvPicPr>
            <a:picLocks noChangeAspect="1"/>
          </p:cNvPicPr>
          <p:nvPr/>
        </p:nvPicPr>
        <p:blipFill rotWithShape="1">
          <a:blip r:embed="rId7" cstate="screen">
            <a:extLst>
              <a:ext uri="{28A0092B-C50C-407E-A947-70E740481C1C}">
                <a14:useLocalDpi xmlns:a14="http://schemas.microsoft.com/office/drawing/2010/main"/>
              </a:ext>
            </a:extLst>
          </a:blip>
          <a:srcRect l="-72"/>
          <a:stretch/>
        </p:blipFill>
        <p:spPr>
          <a:xfrm>
            <a:off x="3516699" y="2791741"/>
            <a:ext cx="2239130" cy="1528522"/>
          </a:xfrm>
          <a:prstGeom prst="rect">
            <a:avLst/>
          </a:prstGeom>
        </p:spPr>
      </p:pic>
    </p:spTree>
    <p:extLst>
      <p:ext uri="{BB962C8B-B14F-4D97-AF65-F5344CB8AC3E}">
        <p14:creationId xmlns:p14="http://schemas.microsoft.com/office/powerpoint/2010/main" val="1126756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screen">
            <a:extLst>
              <a:ext uri="{28A0092B-C50C-407E-A947-70E740481C1C}">
                <a14:useLocalDpi xmlns:a14="http://schemas.microsoft.com/office/drawing/2010/main"/>
              </a:ext>
            </a:extLst>
          </a:blip>
          <a:srcRect t="-2"/>
          <a:stretch/>
        </p:blipFill>
        <p:spPr>
          <a:xfrm flipH="1">
            <a:off x="0" y="647700"/>
            <a:ext cx="9144000" cy="6210300"/>
          </a:xfrm>
          <a:prstGeom prst="rect">
            <a:avLst/>
          </a:prstGeom>
        </p:spPr>
      </p:pic>
      <p:sp>
        <p:nvSpPr>
          <p:cNvPr id="2" name="Text Placeholder 1"/>
          <p:cNvSpPr>
            <a:spLocks noGrp="1"/>
          </p:cNvSpPr>
          <p:nvPr>
            <p:ph type="body" sz="quarter" idx="13"/>
          </p:nvPr>
        </p:nvSpPr>
        <p:spPr/>
        <p:txBody>
          <a:bodyPr/>
          <a:lstStyle/>
          <a:p>
            <a:r>
              <a:rPr lang="en-GB" dirty="0"/>
              <a:t>Engineered wood</a:t>
            </a:r>
          </a:p>
        </p:txBody>
      </p:sp>
      <p:sp>
        <p:nvSpPr>
          <p:cNvPr id="5" name="Text Placeholder 4"/>
          <p:cNvSpPr>
            <a:spLocks noGrp="1"/>
          </p:cNvSpPr>
          <p:nvPr>
            <p:ph type="body" sz="quarter" idx="14"/>
          </p:nvPr>
        </p:nvSpPr>
        <p:spPr>
          <a:xfrm>
            <a:off x="724280" y="1704179"/>
            <a:ext cx="7797230" cy="4302174"/>
          </a:xfrm>
        </p:spPr>
        <p:txBody>
          <a:bodyPr/>
          <a:lstStyle/>
          <a:p>
            <a:r>
              <a:rPr lang="en-GB" dirty="0"/>
              <a:t>Manufactured or engineered wood has many advantages over solid wood</a:t>
            </a:r>
          </a:p>
          <a:p>
            <a:pPr lvl="1">
              <a:spcAft>
                <a:spcPts val="1000"/>
              </a:spcAft>
            </a:pPr>
            <a:r>
              <a:rPr lang="en-GB" dirty="0"/>
              <a:t>May be mixed with glues to give greater strength and stability</a:t>
            </a:r>
          </a:p>
          <a:p>
            <a:pPr lvl="1">
              <a:spcAft>
                <a:spcPts val="1000"/>
              </a:spcAft>
            </a:pPr>
            <a:r>
              <a:rPr lang="en-GB" dirty="0"/>
              <a:t>Ideal for use in construction, industrial and domestic use</a:t>
            </a:r>
          </a:p>
          <a:p>
            <a:pPr lvl="1">
              <a:spcAft>
                <a:spcPts val="1000"/>
              </a:spcAft>
            </a:pPr>
            <a:r>
              <a:rPr lang="en-GB" dirty="0"/>
              <a:t>Efficient in its use of mixed materials and utilising waste wood</a:t>
            </a:r>
          </a:p>
          <a:p>
            <a:pPr lvl="1">
              <a:spcAft>
                <a:spcPts val="1000"/>
              </a:spcAft>
            </a:pPr>
            <a:r>
              <a:rPr lang="en-GB" dirty="0"/>
              <a:t>It can be made in a large sheets not limited </a:t>
            </a:r>
            <a:br>
              <a:rPr lang="en-GB" dirty="0"/>
            </a:br>
            <a:r>
              <a:rPr lang="en-GB" dirty="0"/>
              <a:t>by the diameter of a tree trunk</a:t>
            </a:r>
          </a:p>
          <a:p>
            <a:pPr>
              <a:spcAft>
                <a:spcPts val="1000"/>
              </a:spcAft>
            </a:pPr>
            <a:r>
              <a:rPr lang="en-GB" dirty="0">
                <a:solidFill>
                  <a:schemeClr val="tx1"/>
                </a:solidFill>
              </a:rPr>
              <a:t>What would be </a:t>
            </a:r>
            <a:r>
              <a:rPr lang="en-GB" b="1" dirty="0">
                <a:solidFill>
                  <a:schemeClr val="tx1"/>
                </a:solidFill>
              </a:rPr>
              <a:t>three</a:t>
            </a:r>
            <a:r>
              <a:rPr lang="en-GB" dirty="0">
                <a:solidFill>
                  <a:schemeClr val="tx1"/>
                </a:solidFill>
              </a:rPr>
              <a:t> disadvantages of </a:t>
            </a:r>
            <a:br>
              <a:rPr lang="en-GB" dirty="0">
                <a:solidFill>
                  <a:schemeClr val="tx1"/>
                </a:solidFill>
              </a:rPr>
            </a:br>
            <a:r>
              <a:rPr lang="en-GB" dirty="0">
                <a:solidFill>
                  <a:schemeClr val="tx1"/>
                </a:solidFill>
              </a:rPr>
              <a:t>using man made board?</a:t>
            </a:r>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3576681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8E4E1"/>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47700"/>
            <a:ext cx="9144000" cy="6210299"/>
          </a:xfrm>
          <a:prstGeom prst="rect">
            <a:avLst/>
          </a:prstGeom>
        </p:spPr>
      </p:pic>
      <p:sp>
        <p:nvSpPr>
          <p:cNvPr id="2" name="Text Placeholder 1"/>
          <p:cNvSpPr>
            <a:spLocks noGrp="1"/>
          </p:cNvSpPr>
          <p:nvPr>
            <p:ph type="body" sz="quarter" idx="13"/>
          </p:nvPr>
        </p:nvSpPr>
        <p:spPr/>
        <p:txBody>
          <a:bodyPr/>
          <a:lstStyle/>
          <a:p>
            <a:r>
              <a:rPr lang="en-GB" dirty="0"/>
              <a:t>Flat-pack furniture</a:t>
            </a:r>
          </a:p>
        </p:txBody>
      </p:sp>
      <p:sp>
        <p:nvSpPr>
          <p:cNvPr id="3" name="Text Placeholder 2"/>
          <p:cNvSpPr>
            <a:spLocks noGrp="1"/>
          </p:cNvSpPr>
          <p:nvPr>
            <p:ph type="body" sz="quarter" idx="14"/>
          </p:nvPr>
        </p:nvSpPr>
        <p:spPr>
          <a:xfrm>
            <a:off x="724280" y="1704179"/>
            <a:ext cx="7541179" cy="4329068"/>
          </a:xfrm>
        </p:spPr>
        <p:txBody>
          <a:bodyPr/>
          <a:lstStyle/>
          <a:p>
            <a:r>
              <a:rPr lang="en-GB" dirty="0"/>
              <a:t>Manufactured boards are well suited to </a:t>
            </a:r>
            <a:br>
              <a:rPr lang="en-GB" dirty="0"/>
            </a:br>
            <a:r>
              <a:rPr lang="en-GB" dirty="0"/>
              <a:t>self-assembly products</a:t>
            </a:r>
          </a:p>
          <a:p>
            <a:pPr lvl="1"/>
            <a:r>
              <a:rPr lang="en-GB" dirty="0"/>
              <a:t>They are generally less expensive than hand-made items</a:t>
            </a:r>
          </a:p>
          <a:p>
            <a:pPr lvl="1"/>
            <a:r>
              <a:rPr lang="en-GB" dirty="0"/>
              <a:t>Arrives boxed making it easier </a:t>
            </a:r>
            <a:br>
              <a:rPr lang="en-GB" dirty="0"/>
            </a:br>
            <a:r>
              <a:rPr lang="en-GB" dirty="0"/>
              <a:t>to store and transport</a:t>
            </a:r>
          </a:p>
          <a:p>
            <a:pPr lvl="1"/>
            <a:r>
              <a:rPr lang="en-GB" dirty="0"/>
              <a:t>Relatively straightforward to assemble</a:t>
            </a:r>
            <a:br>
              <a:rPr lang="en-GB" dirty="0"/>
            </a:br>
            <a:r>
              <a:rPr lang="en-GB" dirty="0"/>
              <a:t>with a basic tool kit</a:t>
            </a:r>
          </a:p>
          <a:p>
            <a:pPr lvl="1"/>
            <a:r>
              <a:rPr lang="en-GB" dirty="0"/>
              <a:t>What properties of manufactured board</a:t>
            </a:r>
            <a:br>
              <a:rPr lang="en-GB" dirty="0"/>
            </a:br>
            <a:r>
              <a:rPr lang="en-GB" dirty="0"/>
              <a:t>make it suitable for flat-pack products?</a:t>
            </a:r>
          </a:p>
          <a:p>
            <a:pPr lvl="1"/>
            <a:r>
              <a:rPr lang="en-GB" dirty="0"/>
              <a:t>Why do you think it may be less </a:t>
            </a:r>
            <a:br>
              <a:rPr lang="en-GB" dirty="0"/>
            </a:br>
            <a:r>
              <a:rPr lang="en-GB" dirty="0"/>
              <a:t>aesthetically appealing?</a:t>
            </a: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2205517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0" y="647700"/>
            <a:ext cx="9144000" cy="6210300"/>
          </a:xfrm>
          <a:prstGeom prst="rect">
            <a:avLst/>
          </a:prstGeom>
        </p:spPr>
      </p:pic>
      <p:sp>
        <p:nvSpPr>
          <p:cNvPr id="2" name="Text Placeholder 1"/>
          <p:cNvSpPr>
            <a:spLocks noGrp="1"/>
          </p:cNvSpPr>
          <p:nvPr>
            <p:ph type="body" sz="quarter" idx="13"/>
          </p:nvPr>
        </p:nvSpPr>
        <p:spPr/>
        <p:txBody>
          <a:bodyPr/>
          <a:lstStyle/>
          <a:p>
            <a:r>
              <a:rPr lang="en-GB" dirty="0"/>
              <a:t>Choice of material</a:t>
            </a:r>
          </a:p>
        </p:txBody>
      </p:sp>
      <p:sp>
        <p:nvSpPr>
          <p:cNvPr id="3" name="Text Placeholder 2"/>
          <p:cNvSpPr>
            <a:spLocks noGrp="1"/>
          </p:cNvSpPr>
          <p:nvPr>
            <p:ph type="body" sz="quarter" idx="14"/>
          </p:nvPr>
        </p:nvSpPr>
        <p:spPr/>
        <p:txBody>
          <a:bodyPr/>
          <a:lstStyle/>
          <a:p>
            <a:r>
              <a:rPr lang="en-GB" dirty="0"/>
              <a:t>A day in the life of a child’s toy is a tough one!</a:t>
            </a:r>
          </a:p>
          <a:p>
            <a:pPr lvl="1"/>
            <a:r>
              <a:rPr lang="en-GB" dirty="0"/>
              <a:t>They are thrown, dropped in water, left outside, stood on </a:t>
            </a:r>
            <a:br>
              <a:rPr lang="en-GB" dirty="0"/>
            </a:br>
            <a:r>
              <a:rPr lang="en-GB" dirty="0"/>
              <a:t>and chewed</a:t>
            </a:r>
          </a:p>
          <a:p>
            <a:pPr lvl="1"/>
            <a:r>
              <a:rPr lang="en-GB" dirty="0"/>
              <a:t>Justify a suitable type </a:t>
            </a:r>
            <a:br>
              <a:rPr lang="en-GB" dirty="0"/>
            </a:br>
            <a:r>
              <a:rPr lang="en-GB" dirty="0"/>
              <a:t>of wood to make a </a:t>
            </a:r>
            <a:br>
              <a:rPr lang="en-GB" dirty="0"/>
            </a:br>
            <a:r>
              <a:rPr lang="en-GB" dirty="0"/>
              <a:t>child’s toy</a:t>
            </a:r>
          </a:p>
          <a:p>
            <a:pPr lvl="1"/>
            <a:endParaRPr lang="en-GB" dirty="0"/>
          </a:p>
        </p:txBody>
      </p:sp>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65468" y="6310632"/>
            <a:ext cx="1432859" cy="338521"/>
          </a:xfrm>
          <a:prstGeom prst="rect">
            <a:avLst/>
          </a:prstGeom>
        </p:spPr>
      </p:pic>
    </p:spTree>
    <p:extLst>
      <p:ext uri="{BB962C8B-B14F-4D97-AF65-F5344CB8AC3E}">
        <p14:creationId xmlns:p14="http://schemas.microsoft.com/office/powerpoint/2010/main" val="624721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28650"/>
            <a:ext cx="9142311" cy="6229349"/>
          </a:xfrm>
          <a:prstGeom prst="rect">
            <a:avLst/>
          </a:prstGeom>
        </p:spPr>
      </p:pic>
      <p:sp>
        <p:nvSpPr>
          <p:cNvPr id="2" name="Text Placeholder 1"/>
          <p:cNvSpPr>
            <a:spLocks noGrp="1"/>
          </p:cNvSpPr>
          <p:nvPr>
            <p:ph type="body" sz="quarter" idx="13"/>
          </p:nvPr>
        </p:nvSpPr>
        <p:spPr/>
        <p:txBody>
          <a:bodyPr/>
          <a:lstStyle/>
          <a:p>
            <a:r>
              <a:rPr lang="en-GB" dirty="0">
                <a:solidFill>
                  <a:schemeClr val="bg1"/>
                </a:solidFill>
              </a:rPr>
              <a:t>Natural or man-made </a:t>
            </a:r>
          </a:p>
        </p:txBody>
      </p:sp>
      <p:sp>
        <p:nvSpPr>
          <p:cNvPr id="3" name="Text Placeholder 2"/>
          <p:cNvSpPr>
            <a:spLocks noGrp="1"/>
          </p:cNvSpPr>
          <p:nvPr>
            <p:ph type="body" sz="quarter" idx="14"/>
          </p:nvPr>
        </p:nvSpPr>
        <p:spPr>
          <a:xfrm>
            <a:off x="724280" y="1704180"/>
            <a:ext cx="7797230" cy="2957468"/>
          </a:xfrm>
        </p:spPr>
        <p:txBody>
          <a:bodyPr/>
          <a:lstStyle/>
          <a:p>
            <a:r>
              <a:rPr lang="en-GB" dirty="0">
                <a:solidFill>
                  <a:schemeClr val="bg1"/>
                </a:solidFill>
              </a:rPr>
              <a:t>The type of material a product is made from will also influence the price of the end product</a:t>
            </a:r>
          </a:p>
          <a:p>
            <a:pPr lvl="1"/>
            <a:r>
              <a:rPr lang="en-GB" dirty="0">
                <a:solidFill>
                  <a:schemeClr val="bg1"/>
                </a:solidFill>
              </a:rPr>
              <a:t>Similar products may be made from different timbers to appeal to different markets </a:t>
            </a:r>
          </a:p>
          <a:p>
            <a:pPr lvl="1"/>
            <a:r>
              <a:rPr lang="en-GB" dirty="0">
                <a:solidFill>
                  <a:schemeClr val="bg1"/>
                </a:solidFill>
              </a:rPr>
              <a:t>Some timbers are traditionally used for certain products</a:t>
            </a:r>
          </a:p>
          <a:p>
            <a:pPr lvl="1"/>
            <a:r>
              <a:rPr lang="en-GB" dirty="0">
                <a:solidFill>
                  <a:schemeClr val="tx1"/>
                </a:solidFill>
              </a:rPr>
              <a:t>Which timber would you select to make a gate? </a:t>
            </a:r>
            <a:br>
              <a:rPr lang="en-GB" dirty="0">
                <a:solidFill>
                  <a:schemeClr val="tx1"/>
                </a:solidFill>
              </a:rPr>
            </a:br>
            <a:r>
              <a:rPr lang="en-GB" dirty="0">
                <a:solidFill>
                  <a:schemeClr val="tx1"/>
                </a:solidFill>
              </a:rPr>
              <a:t>Give </a:t>
            </a:r>
            <a:r>
              <a:rPr lang="en-GB" b="1" dirty="0">
                <a:solidFill>
                  <a:schemeClr val="tx1"/>
                </a:solidFill>
              </a:rPr>
              <a:t>two</a:t>
            </a:r>
            <a:r>
              <a:rPr lang="en-GB" dirty="0">
                <a:solidFill>
                  <a:schemeClr val="tx1"/>
                </a:solidFill>
              </a:rPr>
              <a:t> reasons why?</a:t>
            </a:r>
          </a:p>
        </p:txBody>
      </p:sp>
    </p:spTree>
    <p:extLst>
      <p:ext uri="{BB962C8B-B14F-4D97-AF65-F5344CB8AC3E}">
        <p14:creationId xmlns:p14="http://schemas.microsoft.com/office/powerpoint/2010/main" val="2013590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lang="en-GB" dirty="0"/>
              <a:t>Worksheet 3</a:t>
            </a:r>
          </a:p>
        </p:txBody>
      </p:sp>
      <p:sp>
        <p:nvSpPr>
          <p:cNvPr id="3" name="Text Placeholder 2"/>
          <p:cNvSpPr>
            <a:spLocks noGrp="1"/>
          </p:cNvSpPr>
          <p:nvPr>
            <p:ph type="body" sz="quarter" idx="14"/>
          </p:nvPr>
        </p:nvSpPr>
        <p:spPr/>
        <p:txBody>
          <a:bodyPr/>
          <a:lstStyle/>
          <a:p>
            <a:r>
              <a:rPr lang="en-GB" dirty="0"/>
              <a:t>Complete </a:t>
            </a:r>
            <a:r>
              <a:rPr lang="en-GB" b="1" dirty="0"/>
              <a:t>Task 1 </a:t>
            </a:r>
            <a:r>
              <a:rPr lang="en-GB" dirty="0"/>
              <a:t>of the worksheet</a:t>
            </a:r>
          </a:p>
        </p:txBody>
      </p:sp>
    </p:spTree>
    <p:extLst>
      <p:ext uri="{BB962C8B-B14F-4D97-AF65-F5344CB8AC3E}">
        <p14:creationId xmlns:p14="http://schemas.microsoft.com/office/powerpoint/2010/main" val="2889793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53026" y="3082760"/>
            <a:ext cx="3932500" cy="2202200"/>
          </a:xfrm>
          <a:prstGeom prst="rect">
            <a:avLst/>
          </a:prstGeom>
        </p:spPr>
      </p:pic>
      <p:sp>
        <p:nvSpPr>
          <p:cNvPr id="2" name="Text Placeholder 1"/>
          <p:cNvSpPr>
            <a:spLocks noGrp="1"/>
          </p:cNvSpPr>
          <p:nvPr>
            <p:ph type="body" sz="quarter" idx="13"/>
          </p:nvPr>
        </p:nvSpPr>
        <p:spPr/>
        <p:txBody>
          <a:bodyPr/>
          <a:lstStyle/>
          <a:p>
            <a:r>
              <a:rPr lang="en-GB" dirty="0"/>
              <a:t>Commercial manufacturing</a:t>
            </a:r>
          </a:p>
        </p:txBody>
      </p:sp>
      <p:sp>
        <p:nvSpPr>
          <p:cNvPr id="3" name="Text Placeholder 2"/>
          <p:cNvSpPr>
            <a:spLocks noGrp="1"/>
          </p:cNvSpPr>
          <p:nvPr>
            <p:ph type="body" sz="quarter" idx="14"/>
          </p:nvPr>
        </p:nvSpPr>
        <p:spPr/>
        <p:txBody>
          <a:bodyPr/>
          <a:lstStyle/>
          <a:p>
            <a:r>
              <a:rPr lang="en-GB" dirty="0"/>
              <a:t>Mass produced timber components are produced using CNC machinery</a:t>
            </a:r>
          </a:p>
          <a:p>
            <a:pPr lvl="1"/>
            <a:r>
              <a:rPr lang="en-GB" dirty="0"/>
              <a:t>This enables large quantities of equal-</a:t>
            </a:r>
            <a:br>
              <a:rPr lang="en-GB" dirty="0"/>
            </a:br>
            <a:r>
              <a:rPr lang="en-GB" dirty="0"/>
              <a:t>sized parts or products to be produced</a:t>
            </a:r>
          </a:p>
          <a:p>
            <a:pPr lvl="1"/>
            <a:r>
              <a:rPr lang="en-GB" dirty="0"/>
              <a:t>Templates can be saved and </a:t>
            </a:r>
            <a:br>
              <a:rPr lang="en-GB" dirty="0"/>
            </a:br>
            <a:r>
              <a:rPr lang="en-GB" dirty="0"/>
              <a:t>reused to help minimise waste</a:t>
            </a:r>
          </a:p>
          <a:p>
            <a:pPr lvl="1"/>
            <a:r>
              <a:rPr lang="en-GB" dirty="0"/>
              <a:t>Screw holes, slots and patterns </a:t>
            </a:r>
            <a:br>
              <a:rPr lang="en-GB" dirty="0"/>
            </a:br>
            <a:r>
              <a:rPr lang="en-GB" dirty="0"/>
              <a:t>can be cut in one process</a:t>
            </a:r>
          </a:p>
          <a:p>
            <a:pPr lvl="1"/>
            <a:r>
              <a:rPr lang="en-GB" dirty="0"/>
              <a:t>What are the benefits to the manufacturer </a:t>
            </a:r>
            <a:br>
              <a:rPr lang="en-GB" dirty="0"/>
            </a:br>
            <a:r>
              <a:rPr lang="en-GB" dirty="0"/>
              <a:t>of minimising waste?</a:t>
            </a:r>
          </a:p>
          <a:p>
            <a:pPr lvl="1"/>
            <a:r>
              <a:rPr lang="en-GB" dirty="0"/>
              <a:t>How could they dispose of the waste responsibly?</a:t>
            </a:r>
          </a:p>
          <a:p>
            <a:pPr lvl="1"/>
            <a:endParaRPr lang="en-GB" dirty="0"/>
          </a:p>
        </p:txBody>
      </p:sp>
    </p:spTree>
    <p:extLst>
      <p:ext uri="{BB962C8B-B14F-4D97-AF65-F5344CB8AC3E}">
        <p14:creationId xmlns:p14="http://schemas.microsoft.com/office/powerpoint/2010/main" val="29114641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4453</TotalTime>
  <Words>704</Words>
  <Application>Microsoft Office PowerPoint</Application>
  <PresentationFormat>On-screen Show (4:3)</PresentationFormat>
  <Paragraphs>138</Paragraphs>
  <Slides>25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Museo 100</vt:lpstr>
      <vt:lpstr>Calibri</vt:lpstr>
      <vt:lpstr>Museo900-Regular</vt:lpstr>
      <vt:lpstr>Museo 900</vt:lpstr>
      <vt:lpstr>Arial</vt:lpstr>
      <vt:lpstr>Museo 500</vt:lpstr>
      <vt:lpstr>Museo 700</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PG Online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Heathcote</dc:creator>
  <cp:lastModifiedBy>Rob Heathcote</cp:lastModifiedBy>
  <cp:revision>207</cp:revision>
  <dcterms:created xsi:type="dcterms:W3CDTF">2016-10-24T15:18:36Z</dcterms:created>
  <dcterms:modified xsi:type="dcterms:W3CDTF">2017-05-22T07:32:06Z</dcterms:modified>
</cp:coreProperties>
</file>