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62" r:id="rId4"/>
    <p:sldId id="285" r:id="rId5"/>
    <p:sldId id="310" r:id="rId6"/>
    <p:sldId id="311" r:id="rId7"/>
    <p:sldId id="290" r:id="rId8"/>
    <p:sldId id="291" r:id="rId9"/>
    <p:sldId id="264" r:id="rId10"/>
    <p:sldId id="265" r:id="rId11"/>
    <p:sldId id="302" r:id="rId12"/>
    <p:sldId id="267" r:id="rId13"/>
    <p:sldId id="314" r:id="rId14"/>
    <p:sldId id="305" r:id="rId15"/>
    <p:sldId id="268" r:id="rId16"/>
    <p:sldId id="299" r:id="rId17"/>
    <p:sldId id="313" r:id="rId18"/>
    <p:sldId id="269" r:id="rId19"/>
    <p:sldId id="304" r:id="rId20"/>
    <p:sldId id="270" r:id="rId21"/>
    <p:sldId id="300" r:id="rId22"/>
    <p:sldId id="295" r:id="rId23"/>
    <p:sldId id="275" r:id="rId24"/>
    <p:sldId id="276" r:id="rId25"/>
    <p:sldId id="277" r:id="rId26"/>
    <p:sldId id="278" r:id="rId27"/>
    <p:sldId id="279" r:id="rId28"/>
    <p:sldId id="280" r:id="rId29"/>
    <p:sldId id="281" r:id="rId30"/>
    <p:sldId id="282" r:id="rId31"/>
    <p:sldId id="274" r:id="rId32"/>
    <p:sldId id="306" r:id="rId33"/>
    <p:sldId id="296" r:id="rId34"/>
    <p:sldId id="298" r:id="rId35"/>
    <p:sldId id="259"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Museo 700" panose="02000000000000000000" pitchFamily="2" charset="0"/>
      <p:bold r:id="rId42"/>
    </p:embeddedFont>
    <p:embeddedFont>
      <p:font typeface="Museo 500" panose="02000000000000000000" pitchFamily="2" charset="0"/>
      <p:regular r:id="rId43"/>
    </p:embeddedFont>
    <p:embeddedFont>
      <p:font typeface="Museo 900" panose="02000000000000000000" pitchFamily="2" charset="0"/>
      <p:bold r:id="rId44"/>
    </p:embeddedFont>
    <p:embeddedFont>
      <p:font typeface="Museo900-Regular" panose="02000000000000000000" pitchFamily="2" charset="0"/>
      <p:bold r:id="rId45"/>
    </p:embeddedFont>
    <p:embeddedFont>
      <p:font typeface="Museo 100" panose="02000000000000000000" pitchFamily="2"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initials="E" lastIdx="7" clrIdx="0">
    <p:extLst>
      <p:ext uri="{19B8F6BF-5375-455C-9EA6-DF929625EA0E}">
        <p15:presenceInfo xmlns:p15="http://schemas.microsoft.com/office/powerpoint/2012/main" userId="El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6F8"/>
    <a:srgbClr val="F8F8FA"/>
    <a:srgbClr val="09AAA5"/>
    <a:srgbClr val="28D7CB"/>
    <a:srgbClr val="46A8F8"/>
    <a:srgbClr val="97590D"/>
    <a:srgbClr val="B9CBD7"/>
    <a:srgbClr val="C1D2DA"/>
    <a:srgbClr val="DBDFE2"/>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82" autoAdjust="0"/>
    <p:restoredTop sz="86355" autoAdjust="0"/>
  </p:normalViewPr>
  <p:slideViewPr>
    <p:cSldViewPr snapToGrid="0">
      <p:cViewPr varScale="1">
        <p:scale>
          <a:sx n="95" d="100"/>
          <a:sy n="95" d="100"/>
        </p:scale>
        <p:origin x="1584" y="84"/>
      </p:cViewPr>
      <p:guideLst/>
    </p:cSldViewPr>
  </p:slideViewPr>
  <p:outlineViewPr>
    <p:cViewPr>
      <p:scale>
        <a:sx n="33" d="100"/>
        <a:sy n="33" d="100"/>
      </p:scale>
      <p:origin x="0" y="-4662"/>
    </p:cViewPr>
  </p:outlineViewPr>
  <p:notesTextViewPr>
    <p:cViewPr>
      <p:scale>
        <a:sx n="1" d="1"/>
        <a:sy n="1" d="1"/>
      </p:scale>
      <p:origin x="0" y="0"/>
    </p:cViewPr>
  </p:notesTextViewPr>
  <p:sorterViewPr>
    <p:cViewPr varScale="1">
      <p:scale>
        <a:sx n="1" d="1"/>
        <a:sy n="1" d="1"/>
      </p:scale>
      <p:origin x="0" y="-4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3T15:17:54.254"/>
    </inkml:context>
    <inkml:brush xml:id="br0">
      <inkml:brushProperty name="width" value="0.035" units="cm"/>
      <inkml:brushProperty name="height" value="0.035" units="cm"/>
    </inkml:brush>
  </inkml:definitions>
  <inkml:traceGroup>
    <inkml:annotationXML>
      <emma:emma xmlns:emma="http://www.w3.org/2003/04/emma" version="1.0">
        <emma:interpretation id="{8F6F717A-063E-4C98-8749-9B1974F515AC}" emma:medium="tactile" emma:mode="ink">
          <msink:context xmlns:msink="http://schemas.microsoft.com/ink/2010/main" type="writingRegion" rotatedBoundingBox="12832,10367 12847,10367 12847,10382 12832,10382"/>
        </emma:interpretation>
      </emma:emma>
    </inkml:annotationXML>
    <inkml:traceGroup>
      <inkml:annotationXML>
        <emma:emma xmlns:emma="http://www.w3.org/2003/04/emma" version="1.0">
          <emma:interpretation id="{ABD27FF5-8EA4-4282-8DBB-5FDB53E3D61A}" emma:medium="tactile" emma:mode="ink">
            <msink:context xmlns:msink="http://schemas.microsoft.com/ink/2010/main" type="paragraph" rotatedBoundingBox="12832,10367 12847,10367 12847,10382 12832,10382" alignmentLevel="1"/>
          </emma:interpretation>
        </emma:emma>
      </inkml:annotationXML>
      <inkml:traceGroup>
        <inkml:annotationXML>
          <emma:emma xmlns:emma="http://www.w3.org/2003/04/emma" version="1.0">
            <emma:interpretation id="{47125842-E87D-446E-8331-D847E35B64B9}" emma:medium="tactile" emma:mode="ink">
              <msink:context xmlns:msink="http://schemas.microsoft.com/ink/2010/main" type="line" rotatedBoundingBox="12832,10367 12847,10367 12847,10382 12832,10382"/>
            </emma:interpretation>
          </emma:emma>
        </inkml:annotationXML>
        <inkml:traceGroup>
          <inkml:annotationXML>
            <emma:emma xmlns:emma="http://www.w3.org/2003/04/emma" version="1.0">
              <emma:interpretation id="{D691EFB5-19BB-4097-B9A0-F9EDE53AE59A}" emma:medium="tactile" emma:mode="ink">
                <msink:context xmlns:msink="http://schemas.microsoft.com/ink/2010/main" type="inkWord" rotatedBoundingBox="12832,10367 12847,10367 12847,10382 12832,10382"/>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8292,'0'0'-737,"0"0"-207,0 0 112,0 0-1281,0 0-1361</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D9129-6822-44D7-ACB6-BF33CD8FEACC}" type="datetimeFigureOut">
              <a:rPr lang="en-GB" smtClean="0"/>
              <a:t>18/04/2017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3BBA9-5DD8-4BE3-A8BE-6102B7159A2D}" type="slidenum">
              <a:rPr lang="en-GB" smtClean="0"/>
              <a:t>‹#›</a:t>
            </a:fld>
            <a:endParaRPr lang="en-GB"/>
          </a:p>
        </p:txBody>
      </p:sp>
    </p:spTree>
    <p:extLst>
      <p:ext uri="{BB962C8B-B14F-4D97-AF65-F5344CB8AC3E}">
        <p14:creationId xmlns:p14="http://schemas.microsoft.com/office/powerpoint/2010/main" val="13699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83BBA9-5DD8-4BE3-A8BE-6102B7159A2D}" type="slidenum">
              <a:rPr lang="en-GB" smtClean="0"/>
              <a:t>4</a:t>
            </a:fld>
            <a:endParaRPr lang="en-GB"/>
          </a:p>
        </p:txBody>
      </p:sp>
    </p:spTree>
    <p:extLst>
      <p:ext uri="{BB962C8B-B14F-4D97-AF65-F5344CB8AC3E}">
        <p14:creationId xmlns:p14="http://schemas.microsoft.com/office/powerpoint/2010/main" val="175516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3BBA9-5DD8-4BE3-A8BE-6102B7159A2D}" type="slidenum">
              <a:rPr lang="en-GB" smtClean="0"/>
              <a:t>12</a:t>
            </a:fld>
            <a:endParaRPr lang="en-GB"/>
          </a:p>
        </p:txBody>
      </p:sp>
    </p:spTree>
    <p:extLst>
      <p:ext uri="{BB962C8B-B14F-4D97-AF65-F5344CB8AC3E}">
        <p14:creationId xmlns:p14="http://schemas.microsoft.com/office/powerpoint/2010/main" val="364834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3BBA9-5DD8-4BE3-A8BE-6102B7159A2D}" type="slidenum">
              <a:rPr lang="en-GB" smtClean="0"/>
              <a:t>13</a:t>
            </a:fld>
            <a:endParaRPr lang="en-GB"/>
          </a:p>
        </p:txBody>
      </p:sp>
    </p:spTree>
    <p:extLst>
      <p:ext uri="{BB962C8B-B14F-4D97-AF65-F5344CB8AC3E}">
        <p14:creationId xmlns:p14="http://schemas.microsoft.com/office/powerpoint/2010/main" val="175920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83BBA9-5DD8-4BE3-A8BE-6102B7159A2D}" type="slidenum">
              <a:rPr lang="en-GB" smtClean="0"/>
              <a:t>16</a:t>
            </a:fld>
            <a:endParaRPr lang="en-GB"/>
          </a:p>
        </p:txBody>
      </p:sp>
    </p:spTree>
    <p:extLst>
      <p:ext uri="{BB962C8B-B14F-4D97-AF65-F5344CB8AC3E}">
        <p14:creationId xmlns:p14="http://schemas.microsoft.com/office/powerpoint/2010/main" val="305660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8D7CB"/>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28D7CB"/>
            </a:solidFill>
            <a:miter lim="800000"/>
          </a:ln>
        </p:spPr>
        <p:txBody>
          <a:bodyPr vert="horz" lIns="0" tIns="0" rIns="0" bIns="0" anchor="ctr" anchorCtr="0"/>
          <a:lstStyle>
            <a:lvl1pPr marL="0" indent="0" algn="ctr">
              <a:buNone/>
              <a:defRPr lang="en-US" sz="4500" b="1" kern="1200" dirty="0" smtClean="0">
                <a:solidFill>
                  <a:srgbClr val="28D7CB"/>
                </a:solidFill>
                <a:latin typeface="Arial"/>
                <a:ea typeface="+mn-ea"/>
                <a:cs typeface="Arial"/>
              </a:defRPr>
            </a:lvl1pPr>
          </a:lstStyle>
          <a:p>
            <a:pPr lvl="0"/>
            <a:r>
              <a:rPr lang="en-US"/>
              <a:t>1</a:t>
            </a:r>
            <a:endParaRPr lang="en-US" dirty="0"/>
          </a:p>
        </p:txBody>
      </p:sp>
    </p:spTree>
    <p:extLst>
      <p:ext uri="{BB962C8B-B14F-4D97-AF65-F5344CB8AC3E}">
        <p14:creationId xmlns:p14="http://schemas.microsoft.com/office/powerpoint/2010/main" val="24273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8D7CB"/>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0855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tx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426751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590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2067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and quality control</a:t>
            </a:r>
          </a:p>
          <a:p>
            <a:pPr>
              <a:spcBef>
                <a:spcPts val="288"/>
              </a:spcBef>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241810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and quality control</a:t>
            </a:r>
          </a:p>
          <a:p>
            <a:pPr>
              <a:spcBef>
                <a:spcPts val="288"/>
              </a:spcBef>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4140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and quality control</a:t>
            </a:r>
          </a:p>
          <a:p>
            <a:pPr>
              <a:spcBef>
                <a:spcPts val="288"/>
              </a:spcBef>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73652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and quality control</a:t>
            </a:r>
          </a:p>
          <a:p>
            <a:pPr>
              <a:spcBef>
                <a:spcPts val="288"/>
              </a:spcBef>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234726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kern="1200" dirty="0">
                <a:solidFill>
                  <a:srgbClr val="FFFFFF"/>
                </a:solidFill>
                <a:effectLst>
                  <a:glow rad="228600">
                    <a:schemeClr val="tx1">
                      <a:alpha val="40000"/>
                    </a:schemeClr>
                  </a:glow>
                </a:effectLst>
                <a:latin typeface="Arial"/>
                <a:ea typeface="+mn-ea"/>
                <a:cs typeface="Arial"/>
              </a:rPr>
              <a:t>Commercial manufacturing and quality control</a:t>
            </a:r>
          </a:p>
          <a:p>
            <a:pPr>
              <a:spcBef>
                <a:spcPts val="288"/>
              </a:spcBef>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8550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93591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3</a:t>
            </a:r>
          </a:p>
        </p:txBody>
      </p:sp>
      <p:sp>
        <p:nvSpPr>
          <p:cNvPr id="7"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8" name="Text Placeholder 2"/>
          <p:cNvSpPr>
            <a:spLocks noGrp="1"/>
          </p:cNvSpPr>
          <p:nvPr>
            <p:ph type="body" sz="quarter" idx="11"/>
          </p:nvPr>
        </p:nvSpPr>
        <p:spPr>
          <a:xfrm>
            <a:off x="4800600" y="1841231"/>
            <a:ext cx="2768600" cy="2201863"/>
          </a:xfrm>
        </p:spPr>
        <p:txBody>
          <a:bodyPr/>
          <a:lstStyle/>
          <a:p>
            <a:r>
              <a:rPr lang="en-GB" dirty="0">
                <a:latin typeface="Museo 900" panose="02000000000000000000" pitchFamily="2" charset="0"/>
              </a:rPr>
              <a:t>Commercial manufacturing and quality control</a:t>
            </a:r>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5D</a:t>
            </a:r>
          </a:p>
          <a:p>
            <a:pPr lvl="1">
              <a:spcBef>
                <a:spcPts val="0"/>
              </a:spcBef>
            </a:pPr>
            <a:r>
              <a:rPr lang="en-US" sz="2000" dirty="0">
                <a:latin typeface="Museo 100" panose="02000000000000000000" pitchFamily="50" charset="0"/>
              </a:rPr>
              <a:t>Polymers</a:t>
            </a:r>
          </a:p>
        </p:txBody>
      </p:sp>
    </p:spTree>
    <p:extLst>
      <p:ext uri="{BB962C8B-B14F-4D97-AF65-F5344CB8AC3E}">
        <p14:creationId xmlns:p14="http://schemas.microsoft.com/office/powerpoint/2010/main" val="168383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2"/>
          <p:cNvSpPr>
            <a:spLocks noGrp="1"/>
          </p:cNvSpPr>
          <p:nvPr>
            <p:ph type="body" sz="quarter" idx="14"/>
          </p:nvPr>
        </p:nvSpPr>
        <p:spPr>
          <a:xfrm>
            <a:off x="724280" y="1704179"/>
            <a:ext cx="7797230" cy="3453607"/>
          </a:xfrm>
        </p:spPr>
        <p:txBody>
          <a:bodyPr/>
          <a:lstStyle/>
          <a:p>
            <a:r>
              <a:rPr lang="en-GB" dirty="0"/>
              <a:t>Used for a wide variety of plastic products including:</a:t>
            </a:r>
          </a:p>
          <a:p>
            <a:pPr lvl="1"/>
            <a:r>
              <a:rPr lang="en-GB" dirty="0"/>
              <a:t>Beach shoes</a:t>
            </a:r>
          </a:p>
          <a:p>
            <a:pPr lvl="1"/>
            <a:r>
              <a:rPr lang="en-GB" dirty="0"/>
              <a:t>Small electrical appliance casings</a:t>
            </a:r>
          </a:p>
          <a:p>
            <a:pPr lvl="1"/>
            <a:r>
              <a:rPr lang="en-GB" dirty="0"/>
              <a:t>Building blocks</a:t>
            </a:r>
          </a:p>
          <a:p>
            <a:pPr lvl="1"/>
            <a:r>
              <a:rPr lang="en-GB" dirty="0"/>
              <a:t>Seating</a:t>
            </a:r>
          </a:p>
        </p:txBody>
      </p:sp>
      <p:sp>
        <p:nvSpPr>
          <p:cNvPr id="2" name="Text Placeholder 1"/>
          <p:cNvSpPr>
            <a:spLocks noGrp="1"/>
          </p:cNvSpPr>
          <p:nvPr>
            <p:ph type="body" sz="quarter" idx="13"/>
          </p:nvPr>
        </p:nvSpPr>
        <p:spPr/>
        <p:txBody>
          <a:bodyPr/>
          <a:lstStyle/>
          <a:p>
            <a:r>
              <a:rPr lang="en-GB" dirty="0"/>
              <a:t>Injection moulding</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359"/>
          <a:stretch/>
        </p:blipFill>
        <p:spPr>
          <a:xfrm>
            <a:off x="1440535" y="4012442"/>
            <a:ext cx="6406928" cy="284555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16306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Injection moulding</a:t>
            </a:r>
          </a:p>
          <a:p>
            <a:endParaRPr lang="en-GB" dirty="0"/>
          </a:p>
        </p:txBody>
      </p:sp>
      <p:sp>
        <p:nvSpPr>
          <p:cNvPr id="3" name="Text Placeholder 2"/>
          <p:cNvSpPr>
            <a:spLocks noGrp="1"/>
          </p:cNvSpPr>
          <p:nvPr>
            <p:ph type="body" sz="quarter" idx="14"/>
          </p:nvPr>
        </p:nvSpPr>
        <p:spPr/>
        <p:txBody>
          <a:bodyPr/>
          <a:lstStyle/>
          <a:p>
            <a:r>
              <a:rPr lang="en-GB" dirty="0"/>
              <a:t>High-volume production process</a:t>
            </a:r>
          </a:p>
          <a:p>
            <a:pPr lvl="1"/>
            <a:r>
              <a:rPr lang="en-GB" dirty="0"/>
              <a:t>Parts produced at a rapid rate</a:t>
            </a:r>
          </a:p>
          <a:p>
            <a:pPr lvl="1"/>
            <a:r>
              <a:rPr lang="en-GB" dirty="0"/>
              <a:t>Tooling costs are high but once moulds are made the unit costs are relatively low</a:t>
            </a:r>
          </a:p>
          <a:p>
            <a:pPr lvl="1"/>
            <a:endParaRPr lang="en-GB" dirty="0"/>
          </a:p>
          <a:p>
            <a:pPr marL="0" indent="0">
              <a:buNone/>
            </a:pPr>
            <a:endParaRPr lang="en-GB" dirty="0"/>
          </a:p>
          <a:p>
            <a:endParaRPr lang="en-GB" dirty="0"/>
          </a:p>
        </p:txBody>
      </p:sp>
      <p:pic>
        <p:nvPicPr>
          <p:cNvPr id="4" name="Picture 2" descr="C:\Users\Rob\AppData\Roaming\PixelMetrics\CaptureWiz\Temp\4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58287" y="3460249"/>
            <a:ext cx="7148973" cy="262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12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Injection moulding process</a:t>
            </a:r>
            <a:endParaRPr lang="en-GB" dirty="0"/>
          </a:p>
        </p:txBody>
      </p:sp>
      <p:sp>
        <p:nvSpPr>
          <p:cNvPr id="3" name="Text Placeholder 2"/>
          <p:cNvSpPr>
            <a:spLocks noGrp="1"/>
          </p:cNvSpPr>
          <p:nvPr>
            <p:ph type="body" sz="quarter" idx="14"/>
          </p:nvPr>
        </p:nvSpPr>
        <p:spPr/>
        <p:txBody>
          <a:bodyPr/>
          <a:lstStyle/>
          <a:p>
            <a:r>
              <a:rPr lang="en-GB" dirty="0"/>
              <a:t>Complete the stages in the process below:</a:t>
            </a:r>
          </a:p>
          <a:p>
            <a:pPr lvl="1"/>
            <a:r>
              <a:rPr lang="en-GB" dirty="0"/>
              <a:t>Granules or pellets are fed into the </a:t>
            </a:r>
            <a:r>
              <a:rPr lang="en-GB" b="1" dirty="0">
                <a:solidFill>
                  <a:srgbClr val="FF0000"/>
                </a:solidFill>
              </a:rPr>
              <a:t>_________</a:t>
            </a:r>
          </a:p>
          <a:p>
            <a:pPr lvl="1"/>
            <a:r>
              <a:rPr lang="en-GB" dirty="0"/>
              <a:t>The hopper feeds the </a:t>
            </a:r>
            <a:r>
              <a:rPr lang="en-GB" b="1" dirty="0">
                <a:solidFill>
                  <a:srgbClr val="FF0000"/>
                </a:solidFill>
              </a:rPr>
              <a:t>________________ </a:t>
            </a:r>
            <a:r>
              <a:rPr lang="en-GB" dirty="0"/>
              <a:t>that drags the granules past a heater, where they melt </a:t>
            </a:r>
          </a:p>
          <a:p>
            <a:pPr lvl="1"/>
            <a:r>
              <a:rPr lang="en-GB" dirty="0"/>
              <a:t>The plastic is </a:t>
            </a:r>
            <a:r>
              <a:rPr lang="en-GB" b="1" dirty="0">
                <a:solidFill>
                  <a:srgbClr val="FF0000"/>
                </a:solidFill>
              </a:rPr>
              <a:t>_______</a:t>
            </a:r>
            <a:r>
              <a:rPr lang="en-GB" dirty="0"/>
              <a:t> as it reaches the end of the screw, where it collects until there is enough to fill the mould</a:t>
            </a:r>
          </a:p>
          <a:p>
            <a:pPr lvl="1"/>
            <a:r>
              <a:rPr lang="en-GB" dirty="0"/>
              <a:t>At this point an </a:t>
            </a:r>
            <a:r>
              <a:rPr lang="en-GB" b="1" dirty="0">
                <a:solidFill>
                  <a:srgbClr val="FF0000"/>
                </a:solidFill>
              </a:rPr>
              <a:t>_______________ </a:t>
            </a:r>
            <a:r>
              <a:rPr lang="en-GB" dirty="0"/>
              <a:t>forces the molten plastic into the mould under pressure, filling it up</a:t>
            </a:r>
          </a:p>
          <a:p>
            <a:pPr lvl="1"/>
            <a:r>
              <a:rPr lang="en-GB" dirty="0"/>
              <a:t>The plastic sets quickly, the mould is separated and the </a:t>
            </a:r>
            <a:r>
              <a:rPr lang="en-GB" b="1" dirty="0">
                <a:solidFill>
                  <a:srgbClr val="FF0000"/>
                </a:solidFill>
              </a:rPr>
              <a:t>________________ </a:t>
            </a:r>
            <a:r>
              <a:rPr lang="en-GB" dirty="0"/>
              <a:t>releases the moulding</a:t>
            </a:r>
          </a:p>
        </p:txBody>
      </p:sp>
    </p:spTree>
    <p:extLst>
      <p:ext uri="{BB962C8B-B14F-4D97-AF65-F5344CB8AC3E}">
        <p14:creationId xmlns:p14="http://schemas.microsoft.com/office/powerpoint/2010/main" val="33457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Injection moulding process</a:t>
            </a:r>
            <a:endParaRPr lang="en-GB" dirty="0"/>
          </a:p>
        </p:txBody>
      </p:sp>
      <p:sp>
        <p:nvSpPr>
          <p:cNvPr id="3" name="Text Placeholder 2"/>
          <p:cNvSpPr>
            <a:spLocks noGrp="1"/>
          </p:cNvSpPr>
          <p:nvPr>
            <p:ph type="body" sz="quarter" idx="14"/>
          </p:nvPr>
        </p:nvSpPr>
        <p:spPr/>
        <p:txBody>
          <a:bodyPr/>
          <a:lstStyle/>
          <a:p>
            <a:r>
              <a:rPr lang="en-GB" dirty="0"/>
              <a:t>Complete the stages in the process below:</a:t>
            </a:r>
          </a:p>
          <a:p>
            <a:pPr lvl="1"/>
            <a:r>
              <a:rPr lang="en-GB" dirty="0"/>
              <a:t>Granules or pellets are fed into the </a:t>
            </a:r>
            <a:r>
              <a:rPr lang="en-GB" b="1" dirty="0">
                <a:solidFill>
                  <a:srgbClr val="FF0000"/>
                </a:solidFill>
              </a:rPr>
              <a:t>hopper</a:t>
            </a:r>
          </a:p>
          <a:p>
            <a:pPr lvl="1"/>
            <a:r>
              <a:rPr lang="en-GB" dirty="0"/>
              <a:t>The hopper feeds the </a:t>
            </a:r>
            <a:r>
              <a:rPr lang="en-GB" b="1" dirty="0">
                <a:solidFill>
                  <a:srgbClr val="FF0000"/>
                </a:solidFill>
              </a:rPr>
              <a:t>Archimedes screw </a:t>
            </a:r>
            <a:r>
              <a:rPr lang="en-GB" dirty="0"/>
              <a:t>that drags the granules past a heater, where they melt </a:t>
            </a:r>
          </a:p>
          <a:p>
            <a:pPr lvl="1"/>
            <a:r>
              <a:rPr lang="en-GB" dirty="0"/>
              <a:t>The plastic is </a:t>
            </a:r>
            <a:r>
              <a:rPr lang="en-GB" b="1" dirty="0">
                <a:solidFill>
                  <a:srgbClr val="FF0000"/>
                </a:solidFill>
              </a:rPr>
              <a:t>softened</a:t>
            </a:r>
            <a:r>
              <a:rPr lang="en-GB" dirty="0"/>
              <a:t> as it reaches the end of the screw, where it collects until there is enough to fill the mould</a:t>
            </a:r>
          </a:p>
          <a:p>
            <a:pPr lvl="1"/>
            <a:r>
              <a:rPr lang="en-GB" dirty="0"/>
              <a:t>At this point an </a:t>
            </a:r>
            <a:r>
              <a:rPr lang="en-GB" b="1" dirty="0">
                <a:solidFill>
                  <a:srgbClr val="FF0000"/>
                </a:solidFill>
              </a:rPr>
              <a:t>injection cylinder </a:t>
            </a:r>
            <a:r>
              <a:rPr lang="en-GB" dirty="0"/>
              <a:t>forces the molten plastic into the mould under pressure, filling it up</a:t>
            </a:r>
          </a:p>
          <a:p>
            <a:pPr lvl="1"/>
            <a:r>
              <a:rPr lang="en-GB" dirty="0"/>
              <a:t>The plastic sets quickly, the mould is separated and the </a:t>
            </a:r>
            <a:r>
              <a:rPr lang="en-GB" b="1" dirty="0">
                <a:solidFill>
                  <a:srgbClr val="FF0000"/>
                </a:solidFill>
              </a:rPr>
              <a:t>clamping cylinder </a:t>
            </a:r>
            <a:r>
              <a:rPr lang="en-GB" dirty="0"/>
              <a:t>releases the moulding</a:t>
            </a:r>
          </a:p>
        </p:txBody>
      </p:sp>
    </p:spTree>
    <p:extLst>
      <p:ext uri="{BB962C8B-B14F-4D97-AF65-F5344CB8AC3E}">
        <p14:creationId xmlns:p14="http://schemas.microsoft.com/office/powerpoint/2010/main" val="2832831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Injection moulding </a:t>
            </a:r>
          </a:p>
        </p:txBody>
      </p:sp>
      <p:sp>
        <p:nvSpPr>
          <p:cNvPr id="3" name="Text Placeholder 2"/>
          <p:cNvSpPr>
            <a:spLocks noGrp="1"/>
          </p:cNvSpPr>
          <p:nvPr>
            <p:ph type="body" sz="quarter" idx="14"/>
          </p:nvPr>
        </p:nvSpPr>
        <p:spPr/>
        <p:txBody>
          <a:bodyPr/>
          <a:lstStyle/>
          <a:p>
            <a:r>
              <a:rPr lang="en-GB" dirty="0"/>
              <a:t>After watching the video on how the Panton chair is manufactured, complete </a:t>
            </a:r>
            <a:r>
              <a:rPr lang="en-GB" b="1" dirty="0"/>
              <a:t>Task 2</a:t>
            </a:r>
          </a:p>
          <a:p>
            <a:pPr lvl="1"/>
            <a:r>
              <a:rPr lang="en-GB" dirty="0"/>
              <a:t>What are the advantages of injection moulding the chair?</a:t>
            </a:r>
          </a:p>
        </p:txBody>
      </p:sp>
    </p:spTree>
    <p:extLst>
      <p:ext uri="{BB962C8B-B14F-4D97-AF65-F5344CB8AC3E}">
        <p14:creationId xmlns:p14="http://schemas.microsoft.com/office/powerpoint/2010/main" val="239824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Extrusion process</a:t>
            </a:r>
            <a:endParaRPr lang="en-GB" dirty="0"/>
          </a:p>
        </p:txBody>
      </p:sp>
      <p:sp>
        <p:nvSpPr>
          <p:cNvPr id="3" name="Text Placeholder 2"/>
          <p:cNvSpPr>
            <a:spLocks noGrp="1"/>
          </p:cNvSpPr>
          <p:nvPr>
            <p:ph type="body" sz="quarter" idx="14"/>
          </p:nvPr>
        </p:nvSpPr>
        <p:spPr/>
        <p:txBody>
          <a:bodyPr/>
          <a:lstStyle/>
          <a:p>
            <a:r>
              <a:rPr lang="en-GB" dirty="0"/>
              <a:t>Extrusion uses a </a:t>
            </a:r>
            <a:r>
              <a:rPr lang="en-GB" b="1" dirty="0"/>
              <a:t>die</a:t>
            </a:r>
            <a:r>
              <a:rPr lang="en-GB" dirty="0"/>
              <a:t> instead of a </a:t>
            </a:r>
            <a:r>
              <a:rPr lang="en-GB" b="1" dirty="0"/>
              <a:t>mould</a:t>
            </a:r>
            <a:r>
              <a:rPr lang="en-GB" dirty="0"/>
              <a:t> and this sets the profile shape</a:t>
            </a:r>
          </a:p>
          <a:p>
            <a:pPr lvl="1"/>
            <a:r>
              <a:rPr lang="en-GB" dirty="0"/>
              <a:t>A continuous flow of molten plastic passes through the die at just the right temperature to hold the shape</a:t>
            </a:r>
          </a:p>
          <a:p>
            <a:pPr lvl="1"/>
            <a:r>
              <a:rPr lang="en-GB" dirty="0"/>
              <a:t>The extruded plastic then passes onto a cooling table or cooling trough where it fully solidifies</a:t>
            </a:r>
          </a:p>
        </p:txBody>
      </p:sp>
      <p:pic>
        <p:nvPicPr>
          <p:cNvPr id="2050" name="Picture 2" descr="C:\Users\Rob\AppData\Roaming\PixelMetrics\CaptureWiz\Temp\4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3488" y="3997948"/>
            <a:ext cx="7557025" cy="204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2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Blow moulding</a:t>
            </a:r>
          </a:p>
        </p:txBody>
      </p:sp>
      <p:sp>
        <p:nvSpPr>
          <p:cNvPr id="3" name="Text Placeholder 2"/>
          <p:cNvSpPr>
            <a:spLocks noGrp="1"/>
          </p:cNvSpPr>
          <p:nvPr>
            <p:ph type="body" sz="quarter" idx="14"/>
          </p:nvPr>
        </p:nvSpPr>
        <p:spPr/>
        <p:txBody>
          <a:bodyPr/>
          <a:lstStyle/>
          <a:p>
            <a:r>
              <a:rPr lang="en-GB" dirty="0"/>
              <a:t>A manufacturing process often used for bottles</a:t>
            </a:r>
          </a:p>
          <a:p>
            <a:pPr lvl="1"/>
            <a:r>
              <a:rPr lang="en-GB" dirty="0"/>
              <a:t>An extruded tube (parison) is blown into a desired shape</a:t>
            </a:r>
          </a:p>
          <a:p>
            <a:pPr lvl="1"/>
            <a:r>
              <a:rPr lang="en-GB" dirty="0"/>
              <a:t>Why is the mould cooled with chilled water?</a:t>
            </a:r>
          </a:p>
        </p:txBody>
      </p:sp>
      <p:pic>
        <p:nvPicPr>
          <p:cNvPr id="4" name="Picture 3"/>
          <p:cNvPicPr>
            <a:picLocks noChangeAspect="1"/>
          </p:cNvPicPr>
          <p:nvPr/>
        </p:nvPicPr>
        <p:blipFill>
          <a:blip r:embed="rId3"/>
          <a:stretch>
            <a:fillRect/>
          </a:stretch>
        </p:blipFill>
        <p:spPr>
          <a:xfrm>
            <a:off x="981075" y="3251055"/>
            <a:ext cx="7181850" cy="2600325"/>
          </a:xfrm>
          <a:prstGeom prst="rect">
            <a:avLst/>
          </a:prstGeom>
        </p:spPr>
      </p:pic>
    </p:spTree>
    <p:extLst>
      <p:ext uri="{BB962C8B-B14F-4D97-AF65-F5344CB8AC3E}">
        <p14:creationId xmlns:p14="http://schemas.microsoft.com/office/powerpoint/2010/main" val="320724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Tooling for blow moulding</a:t>
            </a:r>
          </a:p>
        </p:txBody>
      </p:sp>
      <p:sp>
        <p:nvSpPr>
          <p:cNvPr id="3" name="Text Placeholder 2"/>
          <p:cNvSpPr>
            <a:spLocks noGrp="1"/>
          </p:cNvSpPr>
          <p:nvPr>
            <p:ph type="body" sz="quarter" idx="14"/>
          </p:nvPr>
        </p:nvSpPr>
        <p:spPr/>
        <p:txBody>
          <a:bodyPr/>
          <a:lstStyle/>
          <a:p>
            <a:r>
              <a:rPr lang="en-GB" dirty="0"/>
              <a:t>A plastic parison is inserted into the mould top</a:t>
            </a:r>
          </a:p>
          <a:p>
            <a:pPr lvl="1"/>
            <a:r>
              <a:rPr lang="en-GB" dirty="0"/>
              <a:t>Warm air inflates the parison to fill bottle mould</a:t>
            </a:r>
          </a:p>
        </p:txBody>
      </p:sp>
      <p:grpSp>
        <p:nvGrpSpPr>
          <p:cNvPr id="17" name="Group 16"/>
          <p:cNvGrpSpPr/>
          <p:nvPr/>
        </p:nvGrpSpPr>
        <p:grpSpPr>
          <a:xfrm>
            <a:off x="2703343" y="2579820"/>
            <a:ext cx="3839103" cy="3820462"/>
            <a:chOff x="2852630" y="2733151"/>
            <a:chExt cx="3503790" cy="3486777"/>
          </a:xfrm>
        </p:grpSpPr>
        <p:grpSp>
          <p:nvGrpSpPr>
            <p:cNvPr id="9" name="Group 8"/>
            <p:cNvGrpSpPr/>
            <p:nvPr/>
          </p:nvGrpSpPr>
          <p:grpSpPr>
            <a:xfrm>
              <a:off x="2852630" y="2733151"/>
              <a:ext cx="3503790" cy="3486777"/>
              <a:chOff x="2636855" y="2048189"/>
              <a:chExt cx="3810000" cy="381000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6855" y="2048189"/>
                <a:ext cx="3810000" cy="3810000"/>
              </a:xfrm>
              <a:prstGeom prst="rect">
                <a:avLst/>
              </a:prstGeom>
            </p:spPr>
          </p:pic>
          <p:sp>
            <p:nvSpPr>
              <p:cNvPr id="5" name="Arc 4"/>
              <p:cNvSpPr/>
              <p:nvPr/>
            </p:nvSpPr>
            <p:spPr>
              <a:xfrm>
                <a:off x="3326005" y="5157786"/>
                <a:ext cx="2522138" cy="549678"/>
              </a:xfrm>
              <a:prstGeom prst="arc">
                <a:avLst>
                  <a:gd name="adj1" fmla="val 21485622"/>
                  <a:gd name="adj2" fmla="val 10886222"/>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16" name="Straight Arrow Connector 15"/>
            <p:cNvCxnSpPr/>
            <p:nvPr/>
          </p:nvCxnSpPr>
          <p:spPr>
            <a:xfrm>
              <a:off x="3878664" y="2833635"/>
              <a:ext cx="0" cy="2622620"/>
            </a:xfrm>
            <a:prstGeom prst="straightConnector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790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8190" y="3425745"/>
            <a:ext cx="5145809" cy="3432255"/>
          </a:xfrm>
          <a:prstGeom prst="rect">
            <a:avLst/>
          </a:prstGeom>
        </p:spPr>
      </p:pic>
      <p:sp>
        <p:nvSpPr>
          <p:cNvPr id="2" name="Text Placeholder 1"/>
          <p:cNvSpPr>
            <a:spLocks noGrp="1"/>
          </p:cNvSpPr>
          <p:nvPr>
            <p:ph type="body" sz="quarter" idx="13"/>
          </p:nvPr>
        </p:nvSpPr>
        <p:spPr/>
        <p:txBody>
          <a:bodyPr/>
          <a:lstStyle/>
          <a:p>
            <a:r>
              <a:rPr lang="en-GB" dirty="0"/>
              <a:t>Quality control</a:t>
            </a:r>
          </a:p>
        </p:txBody>
      </p:sp>
      <p:sp>
        <p:nvSpPr>
          <p:cNvPr id="3" name="Text Placeholder 2"/>
          <p:cNvSpPr>
            <a:spLocks noGrp="1"/>
          </p:cNvSpPr>
          <p:nvPr>
            <p:ph type="body" sz="quarter" idx="14"/>
          </p:nvPr>
        </p:nvSpPr>
        <p:spPr/>
        <p:txBody>
          <a:bodyPr/>
          <a:lstStyle/>
          <a:p>
            <a:r>
              <a:rPr lang="en-GB" dirty="0"/>
              <a:t>Quality Control (QC) checks are carried out to ensure that each product is being produced to the correct specification </a:t>
            </a:r>
          </a:p>
          <a:p>
            <a:pPr lvl="1"/>
            <a:r>
              <a:rPr lang="en-GB" dirty="0"/>
              <a:t>QC checks are made to make sure that each product meets a specific standard and is safe to use</a:t>
            </a:r>
          </a:p>
          <a:p>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6918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4898" y="5272931"/>
            <a:ext cx="3141123" cy="128828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2834" y="5157786"/>
            <a:ext cx="1932064" cy="1449048"/>
          </a:xfrm>
          <a:prstGeom prst="rect">
            <a:avLst/>
          </a:prstGeom>
          <a:ln>
            <a:solidFill>
              <a:schemeClr val="bg1"/>
            </a:solidFill>
          </a:ln>
        </p:spPr>
      </p:pic>
      <p:sp>
        <p:nvSpPr>
          <p:cNvPr id="2" name="Text Placeholder 1"/>
          <p:cNvSpPr>
            <a:spLocks noGrp="1"/>
          </p:cNvSpPr>
          <p:nvPr>
            <p:ph type="body" sz="quarter" idx="13"/>
          </p:nvPr>
        </p:nvSpPr>
        <p:spPr/>
        <p:txBody>
          <a:bodyPr/>
          <a:lstStyle/>
          <a:p>
            <a:r>
              <a:rPr lang="en-GB" dirty="0"/>
              <a:t>Quality control</a:t>
            </a:r>
          </a:p>
        </p:txBody>
      </p:sp>
      <p:sp>
        <p:nvSpPr>
          <p:cNvPr id="3" name="Text Placeholder 2"/>
          <p:cNvSpPr>
            <a:spLocks noGrp="1"/>
          </p:cNvSpPr>
          <p:nvPr>
            <p:ph type="body" sz="quarter" idx="14"/>
          </p:nvPr>
        </p:nvSpPr>
        <p:spPr/>
        <p:txBody>
          <a:bodyPr/>
          <a:lstStyle/>
          <a:p>
            <a:r>
              <a:rPr lang="en-GB" dirty="0"/>
              <a:t>The most common checks might include:</a:t>
            </a:r>
          </a:p>
          <a:p>
            <a:pPr lvl="1"/>
            <a:r>
              <a:rPr lang="en-GB" dirty="0"/>
              <a:t>Dimensional accuracy (e.g. within tolerance)</a:t>
            </a:r>
          </a:p>
          <a:p>
            <a:pPr lvl="1"/>
            <a:r>
              <a:rPr lang="en-GB" dirty="0"/>
              <a:t>Weight</a:t>
            </a:r>
          </a:p>
          <a:p>
            <a:pPr lvl="1"/>
            <a:r>
              <a:rPr lang="en-GB" dirty="0"/>
              <a:t>Pressure testing and checks for leaks</a:t>
            </a:r>
          </a:p>
          <a:p>
            <a:pPr lvl="1"/>
            <a:r>
              <a:rPr lang="en-GB" dirty="0"/>
              <a:t>Flammability tests</a:t>
            </a:r>
            <a:endParaRPr lang="en-GB" sz="2000" b="1" dirty="0"/>
          </a:p>
          <a:p>
            <a:r>
              <a:rPr lang="en-GB" sz="2000" b="1" dirty="0"/>
              <a:t>Example</a:t>
            </a:r>
            <a:r>
              <a:rPr lang="en-GB" sz="2000" dirty="0"/>
              <a:t>: An injection moulded plastic bottle top could be tested after 10, 1,000 or 1,000,000 of them have been produced</a:t>
            </a:r>
          </a:p>
          <a:p>
            <a:pPr lvl="1"/>
            <a:r>
              <a:rPr lang="en-GB" dirty="0"/>
              <a:t>What might the test include?</a:t>
            </a:r>
          </a:p>
          <a:p>
            <a:endParaRPr lang="en-GB" sz="2000" dirty="0"/>
          </a:p>
        </p:txBody>
      </p:sp>
    </p:spTree>
    <p:extLst>
      <p:ext uri="{BB962C8B-B14F-4D97-AF65-F5344CB8AC3E}">
        <p14:creationId xmlns:p14="http://schemas.microsoft.com/office/powerpoint/2010/main" val="340231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Understand how the properties of different polymers influence use and affect performance</a:t>
            </a:r>
          </a:p>
          <a:p>
            <a:pPr lvl="0"/>
            <a:r>
              <a:rPr lang="en-GB" dirty="0"/>
              <a:t>Be aware of commercial processing techniques for plastics </a:t>
            </a:r>
          </a:p>
          <a:p>
            <a:pPr lvl="0"/>
            <a:r>
              <a:rPr lang="en-GB" dirty="0"/>
              <a:t>Understand the application and use of quality control during manufacture</a:t>
            </a:r>
          </a:p>
          <a:p>
            <a:pPr lvl="0"/>
            <a:r>
              <a:rPr lang="en-GB" dirty="0"/>
              <a:t>Understand how preparation and the application of surface treatments and finishes affect the functional and aesthetic properties of polymer-based products</a:t>
            </a:r>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269061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Laser cutting</a:t>
            </a:r>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3005" y="2670933"/>
            <a:ext cx="3984061" cy="2988045"/>
          </a:xfrm>
          <a:prstGeom prst="rect">
            <a:avLst/>
          </a:prstGeom>
        </p:spPr>
      </p:pic>
      <p:sp>
        <p:nvSpPr>
          <p:cNvPr id="3" name="Text Placeholder 2"/>
          <p:cNvSpPr>
            <a:spLocks noGrp="1"/>
          </p:cNvSpPr>
          <p:nvPr>
            <p:ph type="body" sz="quarter" idx="14"/>
          </p:nvPr>
        </p:nvSpPr>
        <p:spPr/>
        <p:txBody>
          <a:bodyPr/>
          <a:lstStyle/>
          <a:p>
            <a:r>
              <a:rPr lang="en-GB" dirty="0"/>
              <a:t>This is one of the most accurate ways to cut different types of thermoforming polymer sheets</a:t>
            </a:r>
          </a:p>
          <a:p>
            <a:pPr lvl="1"/>
            <a:r>
              <a:rPr lang="en-GB" dirty="0"/>
              <a:t>The laser can follow a design </a:t>
            </a:r>
            <a:br>
              <a:rPr lang="en-GB" dirty="0"/>
            </a:br>
            <a:r>
              <a:rPr lang="en-GB" dirty="0"/>
              <a:t>to a very fine tolerance</a:t>
            </a:r>
          </a:p>
          <a:p>
            <a:pPr lvl="1"/>
            <a:r>
              <a:rPr lang="en-GB" dirty="0"/>
              <a:t>Laser cutters are a safe way to </a:t>
            </a:r>
            <a:br>
              <a:rPr lang="en-GB" dirty="0"/>
            </a:br>
            <a:r>
              <a:rPr lang="en-GB" dirty="0"/>
              <a:t>create objects if set up correctly</a:t>
            </a:r>
          </a:p>
          <a:p>
            <a:pPr lvl="1"/>
            <a:r>
              <a:rPr lang="en-GB" dirty="0"/>
              <a:t>Extraction is used to remove </a:t>
            </a:r>
            <a:br>
              <a:rPr lang="en-GB" dirty="0"/>
            </a:br>
            <a:r>
              <a:rPr lang="en-GB" dirty="0"/>
              <a:t>and filter harmful fumes</a:t>
            </a:r>
          </a:p>
          <a:p>
            <a:pPr lvl="1"/>
            <a:r>
              <a:rPr lang="en-GB" dirty="0"/>
              <a:t>What advantages are there </a:t>
            </a:r>
            <a:br>
              <a:rPr lang="en-GB" dirty="0"/>
            </a:br>
            <a:r>
              <a:rPr lang="en-GB" dirty="0"/>
              <a:t>to laser cutting?</a:t>
            </a:r>
          </a:p>
          <a:p>
            <a:endParaRPr lang="en-GB" dirty="0"/>
          </a:p>
        </p:txBody>
      </p:sp>
    </p:spTree>
    <p:extLst>
      <p:ext uri="{BB962C8B-B14F-4D97-AF65-F5344CB8AC3E}">
        <p14:creationId xmlns:p14="http://schemas.microsoft.com/office/powerpoint/2010/main" val="325870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Laser cutting settings</a:t>
            </a:r>
          </a:p>
        </p:txBody>
      </p:sp>
      <p:sp>
        <p:nvSpPr>
          <p:cNvPr id="3" name="Text Placeholder 2"/>
          <p:cNvSpPr>
            <a:spLocks noGrp="1"/>
          </p:cNvSpPr>
          <p:nvPr>
            <p:ph type="body" sz="quarter" idx="14"/>
          </p:nvPr>
        </p:nvSpPr>
        <p:spPr/>
        <p:txBody>
          <a:bodyPr/>
          <a:lstStyle/>
          <a:p>
            <a:r>
              <a:rPr lang="en-GB" dirty="0"/>
              <a:t>Laser cutters must be set up correctly taking the following into consideration:</a:t>
            </a:r>
          </a:p>
          <a:p>
            <a:pPr lvl="1"/>
            <a:r>
              <a:rPr lang="en-GB" sz="2400" dirty="0">
                <a:solidFill>
                  <a:schemeClr val="tx1"/>
                </a:solidFill>
              </a:rPr>
              <a:t>Kerf allowance:</a:t>
            </a:r>
            <a:r>
              <a:rPr lang="en-GB" dirty="0"/>
              <a:t> This is what the laser removes when cutting (somewhere between 0.1-1mm normally)</a:t>
            </a:r>
          </a:p>
          <a:p>
            <a:pPr lvl="1"/>
            <a:r>
              <a:rPr lang="en-GB" sz="2400" dirty="0">
                <a:solidFill>
                  <a:schemeClr val="tx1"/>
                </a:solidFill>
              </a:rPr>
              <a:t>Power and speed settings:</a:t>
            </a:r>
            <a:r>
              <a:rPr lang="en-GB" dirty="0"/>
              <a:t> Lasers cut using a combination of speed and power (deeper cuts are made with </a:t>
            </a:r>
            <a:r>
              <a:rPr lang="en-GB" b="1" dirty="0"/>
              <a:t>slow speeds </a:t>
            </a:r>
            <a:r>
              <a:rPr lang="en-GB" dirty="0"/>
              <a:t>and </a:t>
            </a:r>
            <a:r>
              <a:rPr lang="en-GB" b="1" dirty="0"/>
              <a:t>high power </a:t>
            </a:r>
            <a:r>
              <a:rPr lang="en-GB" dirty="0"/>
              <a:t>settings)</a:t>
            </a:r>
            <a:endParaRPr lang="en-GB" sz="2400" dirty="0">
              <a:solidFill>
                <a:schemeClr val="tx1"/>
              </a:solidFill>
            </a:endParaRPr>
          </a:p>
          <a:p>
            <a:pPr lvl="1"/>
            <a:r>
              <a:rPr lang="en-GB" sz="2400" dirty="0">
                <a:solidFill>
                  <a:schemeClr val="tx1"/>
                </a:solidFill>
              </a:rPr>
              <a:t>Focusing the beam: </a:t>
            </a:r>
            <a:r>
              <a:rPr lang="en-GB" dirty="0"/>
              <a:t>The focal length of the laser will affect the quality of the cut or etch</a:t>
            </a:r>
          </a:p>
          <a:p>
            <a:pPr lvl="1"/>
            <a:r>
              <a:rPr lang="en-GB" sz="2400" dirty="0">
                <a:solidFill>
                  <a:schemeClr val="tx1"/>
                </a:solidFill>
              </a:rPr>
              <a:t>Clean mirrors and lenses: </a:t>
            </a:r>
            <a:r>
              <a:rPr lang="en-GB" dirty="0"/>
              <a:t>This prevents a reduction of power as the head moves away from the source of the laser </a:t>
            </a:r>
          </a:p>
          <a:p>
            <a:endParaRPr lang="en-GB" dirty="0"/>
          </a:p>
        </p:txBody>
      </p:sp>
    </p:spTree>
    <p:extLst>
      <p:ext uri="{BB962C8B-B14F-4D97-AF65-F5344CB8AC3E}">
        <p14:creationId xmlns:p14="http://schemas.microsoft.com/office/powerpoint/2010/main" val="53557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Surface treatments and finishes</a:t>
            </a:r>
            <a:endParaRPr lang="en-GB" dirty="0"/>
          </a:p>
        </p:txBody>
      </p:sp>
      <p:sp>
        <p:nvSpPr>
          <p:cNvPr id="3" name="Text Placeholder 2"/>
          <p:cNvSpPr>
            <a:spLocks noGrp="1"/>
          </p:cNvSpPr>
          <p:nvPr>
            <p:ph type="body" sz="quarter" idx="14"/>
          </p:nvPr>
        </p:nvSpPr>
        <p:spPr/>
        <p:txBody>
          <a:bodyPr/>
          <a:lstStyle/>
          <a:p>
            <a:r>
              <a:rPr lang="en-GB" dirty="0"/>
              <a:t>The main reasons for finishing materials are:</a:t>
            </a:r>
          </a:p>
          <a:p>
            <a:pPr lvl="1"/>
            <a:r>
              <a:rPr lang="en-GB" b="1" dirty="0">
                <a:solidFill>
                  <a:srgbClr val="97590D"/>
                </a:solidFill>
              </a:rPr>
              <a:t>Protection</a:t>
            </a:r>
            <a:r>
              <a:rPr lang="en-GB" dirty="0"/>
              <a:t> - To make the plastic last longer (more durable)</a:t>
            </a:r>
          </a:p>
          <a:p>
            <a:pPr lvl="1"/>
            <a:r>
              <a:rPr lang="en-GB" b="1" dirty="0">
                <a:solidFill>
                  <a:srgbClr val="97590D"/>
                </a:solidFill>
              </a:rPr>
              <a:t>Aesthetics</a:t>
            </a:r>
            <a:r>
              <a:rPr lang="en-GB" dirty="0"/>
              <a:t> - To make the plastic more appealing</a:t>
            </a:r>
          </a:p>
          <a:p>
            <a:pPr lvl="1"/>
            <a:r>
              <a:rPr lang="en-GB" b="1" dirty="0">
                <a:solidFill>
                  <a:srgbClr val="97590D"/>
                </a:solidFill>
              </a:rPr>
              <a:t>Functionality</a:t>
            </a:r>
            <a:r>
              <a:rPr lang="en-GB" dirty="0"/>
              <a:t> - To improve its properties e.g. grip</a:t>
            </a:r>
          </a:p>
          <a:p>
            <a:r>
              <a:rPr lang="en-GB" dirty="0"/>
              <a:t>Most plastics are self-finishing but protection can make it less prone to UV damage and colour fade</a:t>
            </a:r>
          </a:p>
          <a:p>
            <a:pPr lvl="1"/>
            <a:r>
              <a:rPr lang="en-GB" dirty="0"/>
              <a:t>A number of specialist techniques are on offer, depending on the desired finish</a:t>
            </a:r>
          </a:p>
          <a:p>
            <a:pPr lvl="1"/>
            <a:r>
              <a:rPr lang="en-GB" dirty="0"/>
              <a:t>Can you think of any methods to finish plastic?</a:t>
            </a:r>
          </a:p>
        </p:txBody>
      </p:sp>
    </p:spTree>
    <p:extLst>
      <p:ext uri="{BB962C8B-B14F-4D97-AF65-F5344CB8AC3E}">
        <p14:creationId xmlns:p14="http://schemas.microsoft.com/office/powerpoint/2010/main" val="1170819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558351" y="2811439"/>
            <a:ext cx="4299045" cy="4046561"/>
          </a:xfrm>
          <a:prstGeom prst="rect">
            <a:avLst/>
          </a:prstGeom>
        </p:spPr>
      </p:pic>
      <p:sp>
        <p:nvSpPr>
          <p:cNvPr id="2" name="Text Placeholder 1"/>
          <p:cNvSpPr>
            <a:spLocks noGrp="1"/>
          </p:cNvSpPr>
          <p:nvPr>
            <p:ph type="body" sz="quarter" idx="13"/>
          </p:nvPr>
        </p:nvSpPr>
        <p:spPr/>
        <p:txBody>
          <a:bodyPr/>
          <a:lstStyle/>
          <a:p>
            <a:r>
              <a:rPr lang="en-GB" dirty="0"/>
              <a:t>Spray primer and paint</a:t>
            </a:r>
          </a:p>
        </p:txBody>
      </p:sp>
      <p:sp>
        <p:nvSpPr>
          <p:cNvPr id="3" name="Text Placeholder 2"/>
          <p:cNvSpPr>
            <a:spLocks noGrp="1"/>
          </p:cNvSpPr>
          <p:nvPr>
            <p:ph type="body" sz="quarter" idx="14"/>
          </p:nvPr>
        </p:nvSpPr>
        <p:spPr/>
        <p:txBody>
          <a:bodyPr/>
          <a:lstStyle/>
          <a:p>
            <a:r>
              <a:rPr lang="en-GB" dirty="0"/>
              <a:t>Plastics are primed and sprayed with paints for aesthetics and protection from UV degradation</a:t>
            </a:r>
          </a:p>
          <a:p>
            <a:pPr lvl="1"/>
            <a:r>
              <a:rPr lang="en-GB" dirty="0"/>
              <a:t>Quick to apply but contain VOCs </a:t>
            </a:r>
            <a:br>
              <a:rPr lang="en-GB" dirty="0"/>
            </a:br>
            <a:r>
              <a:rPr lang="en-GB" dirty="0"/>
              <a:t>(volatile organic compounds) </a:t>
            </a:r>
            <a:br>
              <a:rPr lang="en-GB" dirty="0"/>
            </a:br>
            <a:r>
              <a:rPr lang="en-GB" dirty="0"/>
              <a:t>which are hazardous fumes</a:t>
            </a:r>
          </a:p>
          <a:p>
            <a:pPr lvl="1"/>
            <a:r>
              <a:rPr lang="en-GB" dirty="0"/>
              <a:t>What two things can you do </a:t>
            </a:r>
            <a:br>
              <a:rPr lang="en-GB" dirty="0"/>
            </a:br>
            <a:r>
              <a:rPr lang="en-GB" dirty="0"/>
              <a:t>to avoid inhalation when </a:t>
            </a:r>
            <a:br>
              <a:rPr lang="en-GB" dirty="0"/>
            </a:br>
            <a:r>
              <a:rPr lang="en-GB" dirty="0"/>
              <a:t>using spray paint?</a:t>
            </a:r>
          </a:p>
          <a:p>
            <a:pPr marL="444500" lvl="1" indent="0">
              <a:buNone/>
            </a:pPr>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03493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699" y="3318281"/>
            <a:ext cx="7409711" cy="3161611"/>
          </a:xfrm>
          <a:prstGeom prst="rect">
            <a:avLst/>
          </a:prstGeom>
        </p:spPr>
      </p:pic>
      <p:sp>
        <p:nvSpPr>
          <p:cNvPr id="2" name="Text Placeholder 1"/>
          <p:cNvSpPr>
            <a:spLocks noGrp="1"/>
          </p:cNvSpPr>
          <p:nvPr>
            <p:ph type="body" sz="quarter" idx="13"/>
          </p:nvPr>
        </p:nvSpPr>
        <p:spPr/>
        <p:txBody>
          <a:bodyPr/>
          <a:lstStyle/>
          <a:p>
            <a:r>
              <a:rPr lang="en-GB" dirty="0"/>
              <a:t>Vinyl decals</a:t>
            </a:r>
          </a:p>
        </p:txBody>
      </p:sp>
      <p:sp>
        <p:nvSpPr>
          <p:cNvPr id="3" name="Text Placeholder 2"/>
          <p:cNvSpPr>
            <a:spLocks noGrp="1"/>
          </p:cNvSpPr>
          <p:nvPr>
            <p:ph type="body" sz="quarter" idx="14"/>
          </p:nvPr>
        </p:nvSpPr>
        <p:spPr/>
        <p:txBody>
          <a:bodyPr/>
          <a:lstStyle/>
          <a:p>
            <a:r>
              <a:rPr lang="en-GB" dirty="0"/>
              <a:t>Printed and cut self-adhesive vinyl can be attached to most surfaces</a:t>
            </a:r>
          </a:p>
          <a:p>
            <a:pPr lvl="1"/>
            <a:r>
              <a:rPr lang="en-GB" dirty="0"/>
              <a:t>These are relatively easy to make and use in your projects if you have access to a CAD program and a vinyl sticker machine</a:t>
            </a:r>
          </a:p>
          <a:p>
            <a:pPr marL="444500" lvl="1" indent="0">
              <a:buNone/>
            </a:pPr>
            <a:endParaRPr lang="en-GB" dirty="0">
              <a:solidFill>
                <a:srgbClr val="FF0000"/>
              </a:solidFill>
            </a:endParaRPr>
          </a:p>
          <a:p>
            <a:pPr lvl="1"/>
            <a:endParaRPr lang="en-GB" dirty="0"/>
          </a:p>
          <a:p>
            <a:pPr lvl="1"/>
            <a:endParaRPr lang="en-GB" dirty="0"/>
          </a:p>
          <a:p>
            <a:pPr marL="0" indent="0">
              <a:buNone/>
            </a:pPr>
            <a:endParaRPr lang="en-GB" dirty="0"/>
          </a:p>
          <a:p>
            <a:pPr marL="0" indent="0">
              <a:buNone/>
            </a:pPr>
            <a:endParaRPr lang="en-GB" dirty="0">
              <a:solidFill>
                <a:srgbClr val="FF0000"/>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9619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9CBD7"/>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268"/>
            <a:ext cx="9144000" cy="6209731"/>
          </a:xfrm>
          <a:prstGeom prst="rect">
            <a:avLst/>
          </a:prstGeom>
        </p:spPr>
      </p:pic>
      <p:sp>
        <p:nvSpPr>
          <p:cNvPr id="2" name="Text Placeholder 1"/>
          <p:cNvSpPr>
            <a:spLocks noGrp="1"/>
          </p:cNvSpPr>
          <p:nvPr>
            <p:ph type="body" sz="quarter" idx="13"/>
          </p:nvPr>
        </p:nvSpPr>
        <p:spPr/>
        <p:txBody>
          <a:bodyPr/>
          <a:lstStyle/>
          <a:p>
            <a:r>
              <a:rPr lang="en-GB" dirty="0"/>
              <a:t>Flocking</a:t>
            </a:r>
          </a:p>
        </p:txBody>
      </p:sp>
      <p:sp>
        <p:nvSpPr>
          <p:cNvPr id="3" name="Text Placeholder 2"/>
          <p:cNvSpPr>
            <a:spLocks noGrp="1"/>
          </p:cNvSpPr>
          <p:nvPr>
            <p:ph type="body" sz="quarter" idx="14"/>
          </p:nvPr>
        </p:nvSpPr>
        <p:spPr/>
        <p:txBody>
          <a:bodyPr/>
          <a:lstStyle/>
          <a:p>
            <a:r>
              <a:rPr lang="en-GB" dirty="0"/>
              <a:t>Polymer flocking fibres are bonded to statically charged materials with adhesive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3080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094"/>
            <a:ext cx="9144000" cy="6214906"/>
          </a:xfrm>
          <a:prstGeom prst="rect">
            <a:avLst/>
          </a:prstGeom>
        </p:spPr>
      </p:pic>
      <p:sp>
        <p:nvSpPr>
          <p:cNvPr id="2" name="Text Placeholder 1"/>
          <p:cNvSpPr>
            <a:spLocks noGrp="1"/>
          </p:cNvSpPr>
          <p:nvPr>
            <p:ph type="body" sz="quarter" idx="13"/>
          </p:nvPr>
        </p:nvSpPr>
        <p:spPr>
          <a:xfrm>
            <a:off x="724280" y="4352817"/>
            <a:ext cx="7816470" cy="670772"/>
          </a:xfrm>
        </p:spPr>
        <p:txBody>
          <a:bodyPr/>
          <a:lstStyle/>
          <a:p>
            <a:r>
              <a:rPr lang="en-GB" dirty="0">
                <a:solidFill>
                  <a:schemeClr val="bg1"/>
                </a:solidFill>
              </a:rPr>
              <a:t>Etching and frosting</a:t>
            </a:r>
          </a:p>
        </p:txBody>
      </p:sp>
      <p:sp>
        <p:nvSpPr>
          <p:cNvPr id="3" name="Text Placeholder 2"/>
          <p:cNvSpPr>
            <a:spLocks noGrp="1"/>
          </p:cNvSpPr>
          <p:nvPr>
            <p:ph type="body" sz="quarter" idx="14"/>
          </p:nvPr>
        </p:nvSpPr>
        <p:spPr>
          <a:xfrm>
            <a:off x="724280" y="5150763"/>
            <a:ext cx="7797230" cy="1159869"/>
          </a:xfrm>
        </p:spPr>
        <p:txBody>
          <a:bodyPr/>
          <a:lstStyle/>
          <a:p>
            <a:r>
              <a:rPr lang="en-GB" dirty="0">
                <a:solidFill>
                  <a:schemeClr val="bg1"/>
                </a:solidFill>
              </a:rPr>
              <a:t>Laser-etched surfaces can reflect light effectively</a:t>
            </a:r>
          </a:p>
          <a:p>
            <a:r>
              <a:rPr lang="en-GB" dirty="0">
                <a:solidFill>
                  <a:schemeClr val="bg1"/>
                </a:solidFill>
              </a:rPr>
              <a:t>Frosting covers larger areas to make plastic opaque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90574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Heat transfer printing</a:t>
            </a:r>
          </a:p>
        </p:txBody>
      </p:sp>
      <p:sp>
        <p:nvSpPr>
          <p:cNvPr id="3" name="Text Placeholder 2"/>
          <p:cNvSpPr>
            <a:spLocks noGrp="1"/>
          </p:cNvSpPr>
          <p:nvPr>
            <p:ph type="body" sz="quarter" idx="14"/>
          </p:nvPr>
        </p:nvSpPr>
        <p:spPr/>
        <p:txBody>
          <a:bodyPr/>
          <a:lstStyle/>
          <a:p>
            <a:r>
              <a:rPr lang="en-GB" dirty="0"/>
              <a:t>Image is printed onto special transfer paper and bonded onto the surface with a heat press</a:t>
            </a:r>
          </a:p>
          <a:p>
            <a:pPr lvl="1"/>
            <a:r>
              <a:rPr lang="en-GB" dirty="0"/>
              <a:t>This is commonly used to personalise mugs and clothing</a:t>
            </a:r>
          </a:p>
          <a:p>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1841" y="2999509"/>
            <a:ext cx="3500469" cy="3477491"/>
          </a:xfrm>
          <a:prstGeom prst="rect">
            <a:avLst/>
          </a:prstGeom>
        </p:spPr>
      </p:pic>
    </p:spTree>
    <p:extLst>
      <p:ext uri="{BB962C8B-B14F-4D97-AF65-F5344CB8AC3E}">
        <p14:creationId xmlns:p14="http://schemas.microsoft.com/office/powerpoint/2010/main" val="2727537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8679" y="2933743"/>
            <a:ext cx="5465651" cy="3924257"/>
          </a:xfrm>
          <a:prstGeom prst="rect">
            <a:avLst/>
          </a:prstGeom>
        </p:spPr>
      </p:pic>
      <p:sp>
        <p:nvSpPr>
          <p:cNvPr id="2" name="Text Placeholder 1"/>
          <p:cNvSpPr>
            <a:spLocks noGrp="1"/>
          </p:cNvSpPr>
          <p:nvPr>
            <p:ph type="body" sz="quarter" idx="13"/>
          </p:nvPr>
        </p:nvSpPr>
        <p:spPr/>
        <p:txBody>
          <a:bodyPr/>
          <a:lstStyle/>
          <a:p>
            <a:r>
              <a:rPr lang="en-GB" dirty="0"/>
              <a:t>Hydrographic printing</a:t>
            </a:r>
          </a:p>
        </p:txBody>
      </p:sp>
      <p:sp>
        <p:nvSpPr>
          <p:cNvPr id="3" name="Text Placeholder 2"/>
          <p:cNvSpPr>
            <a:spLocks noGrp="1"/>
          </p:cNvSpPr>
          <p:nvPr>
            <p:ph type="body" sz="quarter" idx="14"/>
          </p:nvPr>
        </p:nvSpPr>
        <p:spPr/>
        <p:txBody>
          <a:bodyPr/>
          <a:lstStyle/>
          <a:p>
            <a:r>
              <a:rPr lang="en-GB" dirty="0"/>
              <a:t>Colour images are printed onto water soluble film which floats in a tank</a:t>
            </a:r>
          </a:p>
          <a:p>
            <a:pPr lvl="1"/>
            <a:r>
              <a:rPr lang="en-GB" dirty="0"/>
              <a:t>The product is submerged and the image wraps around it</a:t>
            </a:r>
          </a:p>
        </p:txBody>
      </p:sp>
    </p:spTree>
    <p:extLst>
      <p:ext uri="{BB962C8B-B14F-4D97-AF65-F5344CB8AC3E}">
        <p14:creationId xmlns:p14="http://schemas.microsoft.com/office/powerpoint/2010/main" val="1397317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7314" y="2612570"/>
            <a:ext cx="2656114" cy="4247411"/>
          </a:xfrm>
          <a:prstGeom prst="rect">
            <a:avLst/>
          </a:prstGeom>
        </p:spPr>
      </p:pic>
      <p:sp>
        <p:nvSpPr>
          <p:cNvPr id="2" name="Text Placeholder 1"/>
          <p:cNvSpPr>
            <a:spLocks noGrp="1"/>
          </p:cNvSpPr>
          <p:nvPr>
            <p:ph type="body" sz="quarter" idx="13"/>
          </p:nvPr>
        </p:nvSpPr>
        <p:spPr/>
        <p:txBody>
          <a:bodyPr/>
          <a:lstStyle/>
          <a:p>
            <a:r>
              <a:rPr lang="en-GB"/>
              <a:t>Electroplating</a:t>
            </a:r>
            <a:endParaRPr lang="en-GB" dirty="0"/>
          </a:p>
        </p:txBody>
      </p:sp>
      <p:sp>
        <p:nvSpPr>
          <p:cNvPr id="3" name="Text Placeholder 2"/>
          <p:cNvSpPr>
            <a:spLocks noGrp="1"/>
          </p:cNvSpPr>
          <p:nvPr>
            <p:ph type="body" sz="quarter" idx="14"/>
          </p:nvPr>
        </p:nvSpPr>
        <p:spPr/>
        <p:txBody>
          <a:bodyPr/>
          <a:lstStyle/>
          <a:p>
            <a:r>
              <a:rPr lang="en-GB" dirty="0"/>
              <a:t>Plastics are covered in a conductive layer or etched before plating</a:t>
            </a:r>
          </a:p>
          <a:p>
            <a:pPr lvl="1"/>
            <a:r>
              <a:rPr lang="en-GB" dirty="0"/>
              <a:t>Used predominantly in the automotive </a:t>
            </a:r>
            <a:br>
              <a:rPr lang="en-GB" dirty="0"/>
            </a:br>
            <a:r>
              <a:rPr lang="en-GB" dirty="0"/>
              <a:t>industry (car trims), in electronics, </a:t>
            </a:r>
            <a:br>
              <a:rPr lang="en-GB" dirty="0"/>
            </a:br>
            <a:r>
              <a:rPr lang="en-GB" dirty="0"/>
              <a:t>bathroom fixtures and various </a:t>
            </a:r>
            <a:br>
              <a:rPr lang="en-GB" dirty="0"/>
            </a:br>
            <a:r>
              <a:rPr lang="en-GB" dirty="0"/>
              <a:t>household goods</a:t>
            </a:r>
          </a:p>
          <a:p>
            <a:pPr lvl="1"/>
            <a:r>
              <a:rPr lang="en-GB" dirty="0"/>
              <a:t>What benefits does electroplating have?</a:t>
            </a:r>
          </a:p>
          <a:p>
            <a:pPr lvl="1"/>
            <a:r>
              <a:rPr lang="en-GB" dirty="0"/>
              <a:t>Why are shower heads chrome plated </a:t>
            </a:r>
            <a:br>
              <a:rPr lang="en-GB" dirty="0"/>
            </a:br>
            <a:r>
              <a:rPr lang="en-GB" dirty="0"/>
              <a:t>rather than being made of solid metal?</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11730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Polymer seating</a:t>
            </a:r>
          </a:p>
        </p:txBody>
      </p:sp>
      <p:sp>
        <p:nvSpPr>
          <p:cNvPr id="8" name="Text Placeholder 7"/>
          <p:cNvSpPr>
            <a:spLocks noGrp="1"/>
          </p:cNvSpPr>
          <p:nvPr>
            <p:ph type="body" sz="quarter" idx="14"/>
          </p:nvPr>
        </p:nvSpPr>
        <p:spPr/>
        <p:txBody>
          <a:bodyPr/>
          <a:lstStyle/>
          <a:p>
            <a:r>
              <a:rPr lang="en-GB" dirty="0"/>
              <a:t>Plastic is used for this sledge seat</a:t>
            </a:r>
          </a:p>
          <a:p>
            <a:r>
              <a:rPr lang="en-GB" dirty="0"/>
              <a:t>What functions must a sledge perform?</a:t>
            </a:r>
          </a:p>
          <a:p>
            <a:r>
              <a:rPr lang="en-GB" dirty="0"/>
              <a:t>What conditions is a sledge expected to withstand?</a:t>
            </a:r>
          </a:p>
          <a:p>
            <a:pPr lvl="1"/>
            <a:r>
              <a:rPr lang="en-GB" dirty="0"/>
              <a:t>What properties does a sledge require in order to do its job?</a:t>
            </a:r>
          </a:p>
          <a:p>
            <a:pPr lvl="1"/>
            <a:r>
              <a:rPr lang="en-GB" dirty="0"/>
              <a:t>Which category of plastic best lends itself to these properties?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1028" y="4461467"/>
            <a:ext cx="5120093" cy="1974049"/>
          </a:xfrm>
          <a:prstGeom prst="rect">
            <a:avLst/>
          </a:prstGeom>
        </p:spPr>
      </p:pic>
    </p:spTree>
    <p:extLst>
      <p:ext uri="{BB962C8B-B14F-4D97-AF65-F5344CB8AC3E}">
        <p14:creationId xmlns:p14="http://schemas.microsoft.com/office/powerpoint/2010/main" val="125422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0969" y="3066796"/>
            <a:ext cx="4952045" cy="3312918"/>
          </a:xfrm>
          <a:prstGeom prst="rect">
            <a:avLst/>
          </a:prstGeom>
        </p:spPr>
      </p:pic>
      <p:sp>
        <p:nvSpPr>
          <p:cNvPr id="2" name="Text Placeholder 1"/>
          <p:cNvSpPr>
            <a:spLocks noGrp="1"/>
          </p:cNvSpPr>
          <p:nvPr>
            <p:ph type="body" sz="quarter" idx="13"/>
          </p:nvPr>
        </p:nvSpPr>
        <p:spPr/>
        <p:txBody>
          <a:bodyPr/>
          <a:lstStyle/>
          <a:p>
            <a:r>
              <a:rPr lang="en-GB" dirty="0"/>
              <a:t>Rubberising spray</a:t>
            </a:r>
          </a:p>
        </p:txBody>
      </p:sp>
      <p:sp>
        <p:nvSpPr>
          <p:cNvPr id="3" name="Text Placeholder 2"/>
          <p:cNvSpPr>
            <a:spLocks noGrp="1"/>
          </p:cNvSpPr>
          <p:nvPr>
            <p:ph type="body" sz="quarter" idx="14"/>
          </p:nvPr>
        </p:nvSpPr>
        <p:spPr/>
        <p:txBody>
          <a:bodyPr/>
          <a:lstStyle/>
          <a:p>
            <a:r>
              <a:rPr lang="en-GB" dirty="0"/>
              <a:t>A slightly textured coating with a matt finish</a:t>
            </a:r>
          </a:p>
          <a:p>
            <a:r>
              <a:rPr lang="en-GB" dirty="0"/>
              <a:t>Sprayed onto various materials to provide grip</a:t>
            </a:r>
          </a:p>
          <a:p>
            <a:pPr lvl="1"/>
            <a:r>
              <a:rPr lang="en-GB" dirty="0"/>
              <a:t>Where might rubberising spray be used on this camera?</a:t>
            </a:r>
          </a:p>
        </p:txBody>
      </p:sp>
    </p:spTree>
    <p:extLst>
      <p:ext uri="{BB962C8B-B14F-4D97-AF65-F5344CB8AC3E}">
        <p14:creationId xmlns:p14="http://schemas.microsoft.com/office/powerpoint/2010/main" val="3699304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6F8"/>
        </a:solidFill>
        <a:effectLst/>
      </p:bgPr>
    </p:bg>
    <p:spTree>
      <p:nvGrpSpPr>
        <p:cNvPr id="1" name=""/>
        <p:cNvGrpSpPr/>
        <p:nvPr/>
      </p:nvGrpSpPr>
      <p:grpSpPr>
        <a:xfrm>
          <a:off x="0" y="0"/>
          <a:ext cx="0" cy="0"/>
          <a:chOff x="0" y="0"/>
          <a:chExt cx="0" cy="0"/>
        </a:xfrm>
      </p:grpSpPr>
      <p:pic>
        <p:nvPicPr>
          <p:cNvPr id="4100" name="Picture 4" descr="C:\Users\Rob\AppData\Roaming\PixelMetrics\CaptureWiz\Temp\4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5581" y="1538833"/>
            <a:ext cx="3294445" cy="461958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Polishing</a:t>
            </a:r>
          </a:p>
          <a:p>
            <a:endParaRPr lang="en-GB" dirty="0"/>
          </a:p>
        </p:txBody>
      </p:sp>
      <p:sp>
        <p:nvSpPr>
          <p:cNvPr id="3" name="Text Placeholder 2"/>
          <p:cNvSpPr>
            <a:spLocks noGrp="1"/>
          </p:cNvSpPr>
          <p:nvPr>
            <p:ph type="body" sz="quarter" idx="14"/>
          </p:nvPr>
        </p:nvSpPr>
        <p:spPr>
          <a:xfrm>
            <a:off x="724280" y="1704179"/>
            <a:ext cx="5295520" cy="3453607"/>
          </a:xfrm>
        </p:spPr>
        <p:txBody>
          <a:bodyPr/>
          <a:lstStyle/>
          <a:p>
            <a:r>
              <a:rPr lang="en-GB" dirty="0"/>
              <a:t>Plastic can become rough or scratched when processed and can become weathered or faded if left outside</a:t>
            </a:r>
          </a:p>
          <a:p>
            <a:r>
              <a:rPr lang="en-GB" dirty="0"/>
              <a:t>Polishing techniques are used to restore a high quality finish</a:t>
            </a:r>
            <a:endParaRPr lang="en-GB" sz="2800" dirty="0"/>
          </a:p>
          <a:p>
            <a:pPr lvl="1"/>
            <a:r>
              <a:rPr lang="en-GB" dirty="0" err="1"/>
              <a:t>Brasso</a:t>
            </a:r>
            <a:r>
              <a:rPr lang="en-GB" baseline="30000" dirty="0"/>
              <a:t>®</a:t>
            </a:r>
            <a:r>
              <a:rPr lang="en-GB" dirty="0"/>
              <a:t> is often used to give a lustrous shine to plastics</a:t>
            </a:r>
          </a:p>
        </p:txBody>
      </p:sp>
    </p:spTree>
    <p:extLst>
      <p:ext uri="{BB962C8B-B14F-4D97-AF65-F5344CB8AC3E}">
        <p14:creationId xmlns:p14="http://schemas.microsoft.com/office/powerpoint/2010/main" val="388929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Summary</a:t>
            </a:r>
          </a:p>
        </p:txBody>
      </p:sp>
      <p:sp>
        <p:nvSpPr>
          <p:cNvPr id="3" name="Text Placeholder 2"/>
          <p:cNvSpPr>
            <a:spLocks noGrp="1"/>
          </p:cNvSpPr>
          <p:nvPr>
            <p:ph type="body" sz="quarter" idx="14"/>
          </p:nvPr>
        </p:nvSpPr>
        <p:spPr/>
        <p:txBody>
          <a:bodyPr/>
          <a:lstStyle/>
          <a:p>
            <a:pPr>
              <a:spcBef>
                <a:spcPct val="50000"/>
              </a:spcBef>
            </a:pPr>
            <a:r>
              <a:rPr lang="en-GB" altLang="en-US" sz="2800" dirty="0"/>
              <a:t>Plastic can be shaped or formed using a variety of industrial processes such as injection moulding and extrusion</a:t>
            </a:r>
          </a:p>
          <a:p>
            <a:pPr>
              <a:spcBef>
                <a:spcPct val="50000"/>
              </a:spcBef>
            </a:pPr>
            <a:r>
              <a:rPr lang="en-GB" altLang="en-US" sz="2800" dirty="0"/>
              <a:t>There are a number of finishing techniques that can be used to give a particular colour or texture to a plastic</a:t>
            </a:r>
          </a:p>
          <a:p>
            <a:pPr>
              <a:spcBef>
                <a:spcPct val="50000"/>
              </a:spcBef>
            </a:pPr>
            <a:r>
              <a:rPr lang="en-GB" altLang="en-US" sz="2800" dirty="0"/>
              <a:t>Quality control is an essential stage of manufacture</a:t>
            </a:r>
          </a:p>
          <a:p>
            <a:pPr>
              <a:spcBef>
                <a:spcPct val="50000"/>
              </a:spcBef>
              <a:buBlip>
                <a:blip r:embed="rId2"/>
              </a:buBlip>
            </a:pPr>
            <a:endParaRPr lang="en-GB" altLang="en-US" sz="2800" dirty="0">
              <a:solidFill>
                <a:schemeClr val="folHlink"/>
              </a:solidFill>
            </a:endParaRPr>
          </a:p>
          <a:p>
            <a:endParaRPr lang="en-GB" dirty="0"/>
          </a:p>
        </p:txBody>
      </p:sp>
    </p:spTree>
    <p:extLst>
      <p:ext uri="{BB962C8B-B14F-4D97-AF65-F5344CB8AC3E}">
        <p14:creationId xmlns:p14="http://schemas.microsoft.com/office/powerpoint/2010/main" val="356576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marL="457200" indent="-457200">
              <a:buFont typeface="+mj-lt"/>
              <a:buAutoNum type="arabicPeriod"/>
            </a:pPr>
            <a:r>
              <a:rPr lang="en-GB" dirty="0"/>
              <a:t>Suggest </a:t>
            </a:r>
            <a:r>
              <a:rPr lang="en-GB" b="1" dirty="0"/>
              <a:t>three</a:t>
            </a:r>
            <a:r>
              <a:rPr lang="en-GB" dirty="0"/>
              <a:t> different surface treatments for plastic</a:t>
            </a:r>
          </a:p>
          <a:p>
            <a:pPr marL="457200" indent="-457200">
              <a:buFont typeface="+mj-lt"/>
              <a:buAutoNum type="arabicPeriod"/>
            </a:pPr>
            <a:r>
              <a:rPr lang="en-GB" dirty="0"/>
              <a:t>What advantages are there to adding a surface treatment or finish to plastic products?</a:t>
            </a:r>
          </a:p>
          <a:p>
            <a:pPr marL="457200" indent="-457200">
              <a:buFont typeface="+mj-lt"/>
              <a:buAutoNum type="arabicPeriod"/>
            </a:pPr>
            <a:r>
              <a:rPr lang="en-GB" dirty="0"/>
              <a:t>Why is it important to carry out quality checks before and during manufacture?</a:t>
            </a:r>
          </a:p>
          <a:p>
            <a:pPr marL="457200" indent="-457200">
              <a:buFont typeface="+mj-lt"/>
              <a:buAutoNum type="arabicPeriod"/>
            </a:pPr>
            <a:r>
              <a:rPr lang="en-GB" dirty="0"/>
              <a:t>Name </a:t>
            </a:r>
            <a:r>
              <a:rPr lang="en-GB" b="1" dirty="0"/>
              <a:t>three</a:t>
            </a:r>
            <a:r>
              <a:rPr lang="en-GB" dirty="0"/>
              <a:t> different commercial processing techniques for plastics</a:t>
            </a:r>
          </a:p>
          <a:p>
            <a:endParaRPr lang="en-GB" dirty="0"/>
          </a:p>
          <a:p>
            <a:endParaRPr lang="en-GB" dirty="0"/>
          </a:p>
          <a:p>
            <a:endParaRPr lang="en-GB" dirty="0"/>
          </a:p>
        </p:txBody>
      </p:sp>
    </p:spTree>
    <p:extLst>
      <p:ext uri="{BB962C8B-B14F-4D97-AF65-F5344CB8AC3E}">
        <p14:creationId xmlns:p14="http://schemas.microsoft.com/office/powerpoint/2010/main" val="3156615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 </a:t>
            </a:r>
            <a:r>
              <a:rPr lang="en-GB" dirty="0">
                <a:solidFill>
                  <a:srgbClr val="FF0000"/>
                </a:solidFill>
              </a:rPr>
              <a:t>Answers</a:t>
            </a:r>
          </a:p>
        </p:txBody>
      </p:sp>
      <p:sp>
        <p:nvSpPr>
          <p:cNvPr id="3" name="Text Placeholder 2"/>
          <p:cNvSpPr>
            <a:spLocks noGrp="1"/>
          </p:cNvSpPr>
          <p:nvPr>
            <p:ph type="body" sz="quarter" idx="14"/>
          </p:nvPr>
        </p:nvSpPr>
        <p:spPr/>
        <p:txBody>
          <a:bodyPr/>
          <a:lstStyle/>
          <a:p>
            <a:pPr marL="457200" indent="-457200">
              <a:buFont typeface="+mj-lt"/>
              <a:buAutoNum type="arabicPeriod"/>
            </a:pPr>
            <a:r>
              <a:rPr lang="en-GB" dirty="0">
                <a:solidFill>
                  <a:srgbClr val="FF0000"/>
                </a:solidFill>
              </a:rPr>
              <a:t>Polishing, rubberised spray, spray painting, electroplating, hydrographic printing, etching and frosting, flocking, vinyl decals</a:t>
            </a:r>
          </a:p>
          <a:p>
            <a:pPr marL="457200" indent="-457200">
              <a:buFont typeface="+mj-lt"/>
              <a:buAutoNum type="arabicPeriod"/>
            </a:pPr>
            <a:r>
              <a:rPr lang="en-GB" dirty="0">
                <a:solidFill>
                  <a:srgbClr val="FF0000"/>
                </a:solidFill>
              </a:rPr>
              <a:t>Improves durability and aesthetics of a product</a:t>
            </a:r>
          </a:p>
          <a:p>
            <a:pPr marL="457200" indent="-457200">
              <a:buFont typeface="+mj-lt"/>
              <a:buAutoNum type="arabicPeriod"/>
            </a:pPr>
            <a:r>
              <a:rPr lang="en-GB" dirty="0">
                <a:solidFill>
                  <a:srgbClr val="FF0000"/>
                </a:solidFill>
              </a:rPr>
              <a:t>To ensure consistency in each product produced</a:t>
            </a:r>
          </a:p>
          <a:p>
            <a:pPr marL="457200" indent="-457200">
              <a:buFont typeface="+mj-lt"/>
              <a:buAutoNum type="arabicPeriod"/>
            </a:pPr>
            <a:r>
              <a:rPr lang="en-GB" dirty="0">
                <a:solidFill>
                  <a:srgbClr val="FF0000"/>
                </a:solidFill>
              </a:rPr>
              <a:t>Extrusion, injection moulding, laser cutting, blow moulding, vacuum forming</a:t>
            </a:r>
          </a:p>
          <a:p>
            <a:endParaRPr lang="en-GB" dirty="0"/>
          </a:p>
          <a:p>
            <a:endParaRPr lang="en-GB" dirty="0"/>
          </a:p>
          <a:p>
            <a:endParaRPr lang="en-GB" dirty="0"/>
          </a:p>
        </p:txBody>
      </p:sp>
    </p:spTree>
    <p:extLst>
      <p:ext uri="{BB962C8B-B14F-4D97-AF65-F5344CB8AC3E}">
        <p14:creationId xmlns:p14="http://schemas.microsoft.com/office/powerpoint/2010/main" val="514212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45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61028" y="4481565"/>
            <a:ext cx="5120093" cy="1953952"/>
          </a:xfrm>
          <a:prstGeom prst="rect">
            <a:avLst/>
          </a:prstGeom>
        </p:spPr>
      </p:pic>
      <p:sp>
        <p:nvSpPr>
          <p:cNvPr id="2" name="Text Placeholder 1"/>
          <p:cNvSpPr>
            <a:spLocks noGrp="1"/>
          </p:cNvSpPr>
          <p:nvPr>
            <p:ph type="body" sz="quarter" idx="13"/>
          </p:nvPr>
        </p:nvSpPr>
        <p:spPr/>
        <p:txBody>
          <a:bodyPr/>
          <a:lstStyle/>
          <a:p>
            <a:r>
              <a:rPr lang="en-GB"/>
              <a:t>Properties of thermoplastics</a:t>
            </a:r>
            <a:endParaRPr lang="en-GB" dirty="0"/>
          </a:p>
        </p:txBody>
      </p:sp>
      <p:sp>
        <p:nvSpPr>
          <p:cNvPr id="7" name="Text Placeholder 2"/>
          <p:cNvSpPr txBox="1">
            <a:spLocks/>
          </p:cNvSpPr>
          <p:nvPr/>
        </p:nvSpPr>
        <p:spPr>
          <a:xfrm>
            <a:off x="724280" y="17041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28D7C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97590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dirty="0"/>
          </a:p>
        </p:txBody>
      </p:sp>
      <p:sp>
        <p:nvSpPr>
          <p:cNvPr id="5" name="TextBox 4"/>
          <p:cNvSpPr txBox="1"/>
          <p:nvPr/>
        </p:nvSpPr>
        <p:spPr>
          <a:xfrm>
            <a:off x="717456" y="1663235"/>
            <a:ext cx="8419720" cy="3247043"/>
          </a:xfrm>
          <a:prstGeom prst="rect">
            <a:avLst/>
          </a:prstGeom>
          <a:noFill/>
        </p:spPr>
        <p:txBody>
          <a:bodyPr wrap="square" lIns="0" numCol="2" rtlCol="0">
            <a:spAutoFit/>
          </a:bodyPr>
          <a:lstStyle/>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Waterproof</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Lightweight</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Durable</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Good strength to </a:t>
            </a:r>
            <a:br>
              <a:rPr lang="en-GB" sz="2500" dirty="0">
                <a:solidFill>
                  <a:srgbClr val="09AAA5"/>
                </a:solidFill>
                <a:latin typeface="Arial" panose="020B0604020202020204" pitchFamily="34" charset="0"/>
                <a:cs typeface="Arial" panose="020B0604020202020204" pitchFamily="34" charset="0"/>
              </a:rPr>
            </a:br>
            <a:r>
              <a:rPr lang="en-GB" sz="2500" dirty="0">
                <a:solidFill>
                  <a:srgbClr val="09AAA5"/>
                </a:solidFill>
                <a:latin typeface="Arial" panose="020B0604020202020204" pitchFamily="34" charset="0"/>
                <a:cs typeface="Arial" panose="020B0604020202020204" pitchFamily="34" charset="0"/>
              </a:rPr>
              <a:t>weight ratio</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Easy to mould</a:t>
            </a:r>
            <a:br>
              <a:rPr lang="en-GB" sz="2500" dirty="0">
                <a:solidFill>
                  <a:srgbClr val="09AAA5"/>
                </a:solidFill>
                <a:latin typeface="Arial" panose="020B0604020202020204" pitchFamily="34" charset="0"/>
                <a:cs typeface="Arial" panose="020B0604020202020204" pitchFamily="34" charset="0"/>
              </a:rPr>
            </a:br>
            <a:endParaRPr lang="en-GB" sz="2500" dirty="0">
              <a:solidFill>
                <a:srgbClr val="09AAA5"/>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Tough</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Easily coloured</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Scratch resistant</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Corrosion resistant</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Chemically resistant</a:t>
            </a:r>
          </a:p>
          <a:p>
            <a:pPr marL="285750" lvl="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Good flexibility</a:t>
            </a:r>
          </a:p>
          <a:p>
            <a:endParaRPr lang="en-US" dirty="0">
              <a:solidFill>
                <a:srgbClr val="28D7CB"/>
              </a:solidFill>
            </a:endParaRPr>
          </a:p>
        </p:txBody>
      </p:sp>
    </p:spTree>
    <p:extLst>
      <p:ext uri="{BB962C8B-B14F-4D97-AF65-F5344CB8AC3E}">
        <p14:creationId xmlns:p14="http://schemas.microsoft.com/office/powerpoint/2010/main" val="29480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14606" y="3162553"/>
            <a:ext cx="6395257" cy="3148079"/>
          </a:xfrm>
          <a:prstGeom prst="rect">
            <a:avLst/>
          </a:prstGeom>
        </p:spPr>
      </p:pic>
      <p:sp>
        <p:nvSpPr>
          <p:cNvPr id="2" name="Text Placeholder 1"/>
          <p:cNvSpPr>
            <a:spLocks noGrp="1"/>
          </p:cNvSpPr>
          <p:nvPr>
            <p:ph type="body" sz="quarter" idx="13"/>
          </p:nvPr>
        </p:nvSpPr>
        <p:spPr>
          <a:xfrm>
            <a:off x="724280" y="906233"/>
            <a:ext cx="8059956" cy="670772"/>
          </a:xfrm>
        </p:spPr>
        <p:txBody>
          <a:bodyPr/>
          <a:lstStyle/>
          <a:p>
            <a:r>
              <a:rPr lang="en-GB" dirty="0"/>
              <a:t>Electrical fittings</a:t>
            </a:r>
          </a:p>
        </p:txBody>
      </p:sp>
      <p:sp>
        <p:nvSpPr>
          <p:cNvPr id="7" name="Text Placeholder 2"/>
          <p:cNvSpPr txBox="1">
            <a:spLocks/>
          </p:cNvSpPr>
          <p:nvPr/>
        </p:nvSpPr>
        <p:spPr>
          <a:xfrm>
            <a:off x="724280" y="17041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28D7C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97590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Why is plastic used for electrical fittings?</a:t>
            </a:r>
          </a:p>
          <a:p>
            <a:pPr lvl="1"/>
            <a:r>
              <a:rPr lang="en-GB" dirty="0"/>
              <a:t>What properties does it need to withstand heat? </a:t>
            </a:r>
          </a:p>
          <a:p>
            <a:pPr lvl="1"/>
            <a:r>
              <a:rPr lang="en-GB" dirty="0"/>
              <a:t>What properties does it need to ensure safety?</a:t>
            </a:r>
          </a:p>
          <a:p>
            <a:pPr lvl="1"/>
            <a:r>
              <a:rPr lang="en-GB" dirty="0"/>
              <a:t>Which category of plastic best lends itself to these properties?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1477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14606" y="3162553"/>
            <a:ext cx="6395257" cy="3148079"/>
          </a:xfrm>
          <a:prstGeom prst="rect">
            <a:avLst/>
          </a:prstGeom>
        </p:spPr>
      </p:pic>
      <p:sp>
        <p:nvSpPr>
          <p:cNvPr id="2" name="Text Placeholder 1"/>
          <p:cNvSpPr>
            <a:spLocks noGrp="1"/>
          </p:cNvSpPr>
          <p:nvPr>
            <p:ph type="body" sz="quarter" idx="13"/>
          </p:nvPr>
        </p:nvSpPr>
        <p:spPr>
          <a:xfrm>
            <a:off x="724279" y="906233"/>
            <a:ext cx="8105821" cy="670772"/>
          </a:xfrm>
        </p:spPr>
        <p:txBody>
          <a:bodyPr/>
          <a:lstStyle/>
          <a:p>
            <a:r>
              <a:rPr lang="en-GB" dirty="0"/>
              <a:t>Properties of thermoset plastics</a:t>
            </a:r>
          </a:p>
        </p:txBody>
      </p:sp>
      <p:sp>
        <p:nvSpPr>
          <p:cNvPr id="3" name="Rectangle 2"/>
          <p:cNvSpPr/>
          <p:nvPr/>
        </p:nvSpPr>
        <p:spPr>
          <a:xfrm>
            <a:off x="716854" y="1662869"/>
            <a:ext cx="8154536" cy="1619417"/>
          </a:xfrm>
          <a:prstGeom prst="rect">
            <a:avLst/>
          </a:prstGeom>
        </p:spPr>
        <p:txBody>
          <a:bodyPr lIns="0" numCol="2"/>
          <a:lstStyle/>
          <a:p>
            <a:pPr marL="28575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Waterproof</a:t>
            </a:r>
          </a:p>
          <a:p>
            <a:pPr marL="28575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Durable</a:t>
            </a:r>
          </a:p>
          <a:p>
            <a:pPr marL="28575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Hard</a:t>
            </a:r>
          </a:p>
          <a:p>
            <a:pPr marL="28575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Scratch resistant</a:t>
            </a:r>
          </a:p>
          <a:p>
            <a:pPr marL="28575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Resists high temperatures</a:t>
            </a:r>
          </a:p>
          <a:p>
            <a:pPr marL="285750" indent="-285750">
              <a:spcAft>
                <a:spcPts val="600"/>
              </a:spcAft>
              <a:buFont typeface="Arial" panose="020B0604020202020204" pitchFamily="34" charset="0"/>
              <a:buChar char="•"/>
            </a:pPr>
            <a:r>
              <a:rPr lang="en-GB" sz="2500" dirty="0">
                <a:solidFill>
                  <a:srgbClr val="09AAA5"/>
                </a:solidFill>
                <a:latin typeface="Arial" panose="020B0604020202020204" pitchFamily="34" charset="0"/>
                <a:cs typeface="Arial" panose="020B0604020202020204" pitchFamily="34" charset="0"/>
              </a:rPr>
              <a:t>Electrical insulator</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00193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Choosing the right plastic for a given task depends on a number of factors</a:t>
            </a:r>
          </a:p>
          <a:p>
            <a:pPr lvl="1"/>
            <a:r>
              <a:rPr lang="en-GB" dirty="0"/>
              <a:t>What are some of these factors?</a:t>
            </a:r>
          </a:p>
          <a:p>
            <a:pPr lvl="1"/>
            <a:r>
              <a:rPr lang="en-GB" dirty="0"/>
              <a:t>Complete </a:t>
            </a:r>
            <a:r>
              <a:rPr lang="en-GB" b="1" dirty="0"/>
              <a:t>Task 1</a:t>
            </a:r>
            <a:r>
              <a:rPr lang="en-GB" dirty="0"/>
              <a:t> in the worksheet</a:t>
            </a:r>
          </a:p>
          <a:p>
            <a:endParaRPr lang="en-GB" dirty="0"/>
          </a:p>
          <a:p>
            <a:endParaRPr lang="en-GB" dirty="0"/>
          </a:p>
          <a:p>
            <a:endParaRPr lang="en-GB" dirty="0"/>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4619558" y="3732394"/>
              <a:ext cx="360" cy="360"/>
            </p14:xfrm>
          </p:contentPart>
        </mc:Choice>
        <mc:Fallback xmlns="">
          <p:pic>
            <p:nvPicPr>
              <p:cNvPr id="10" name="Ink 9"/>
              <p:cNvPicPr/>
              <p:nvPr/>
            </p:nvPicPr>
            <p:blipFill>
              <a:blip r:embed="rId3"/>
              <a:stretch>
                <a:fillRect/>
              </a:stretch>
            </p:blipFill>
            <p:spPr>
              <a:xfrm>
                <a:off x="4615598" y="3728434"/>
                <a:ext cx="8280" cy="8280"/>
              </a:xfrm>
              <a:prstGeom prst="rect">
                <a:avLst/>
              </a:prstGeom>
            </p:spPr>
          </p:pic>
        </mc:Fallback>
      </mc:AlternateContent>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7879" y="3629967"/>
            <a:ext cx="2162908" cy="2162908"/>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0310" y="3430982"/>
            <a:ext cx="2198495" cy="219849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38328" y="3506437"/>
            <a:ext cx="2223942" cy="2223942"/>
          </a:xfrm>
          <a:prstGeom prst="rect">
            <a:avLst/>
          </a:prstGeom>
        </p:spPr>
      </p:pic>
    </p:spTree>
    <p:extLst>
      <p:ext uri="{BB962C8B-B14F-4D97-AF65-F5344CB8AC3E}">
        <p14:creationId xmlns:p14="http://schemas.microsoft.com/office/powerpoint/2010/main" val="243017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Factors to consider</a:t>
            </a:r>
          </a:p>
        </p:txBody>
      </p:sp>
      <p:sp>
        <p:nvSpPr>
          <p:cNvPr id="3" name="Text Placeholder 2"/>
          <p:cNvSpPr>
            <a:spLocks noGrp="1"/>
          </p:cNvSpPr>
          <p:nvPr>
            <p:ph type="body" sz="quarter" idx="14"/>
          </p:nvPr>
        </p:nvSpPr>
        <p:spPr/>
        <p:txBody>
          <a:bodyPr/>
          <a:lstStyle/>
          <a:p>
            <a:r>
              <a:rPr lang="en-GB" sz="2000" b="1" dirty="0">
                <a:solidFill>
                  <a:srgbClr val="97590D"/>
                </a:solidFill>
              </a:rPr>
              <a:t>Aesthetics</a:t>
            </a:r>
            <a:r>
              <a:rPr lang="en-GB" sz="2000" dirty="0">
                <a:solidFill>
                  <a:srgbClr val="97590D"/>
                </a:solidFill>
              </a:rPr>
              <a:t> – including the required finish</a:t>
            </a:r>
          </a:p>
          <a:p>
            <a:r>
              <a:rPr lang="en-GB" sz="2000" b="1" dirty="0">
                <a:solidFill>
                  <a:srgbClr val="97590D"/>
                </a:solidFill>
              </a:rPr>
              <a:t>Cost</a:t>
            </a:r>
            <a:r>
              <a:rPr lang="en-GB" sz="2000" dirty="0">
                <a:solidFill>
                  <a:srgbClr val="97590D"/>
                </a:solidFill>
              </a:rPr>
              <a:t> and </a:t>
            </a:r>
            <a:r>
              <a:rPr lang="en-GB" sz="2000" b="1" dirty="0">
                <a:solidFill>
                  <a:srgbClr val="97590D"/>
                </a:solidFill>
              </a:rPr>
              <a:t>availability</a:t>
            </a:r>
            <a:r>
              <a:rPr lang="en-GB" sz="2000" dirty="0">
                <a:solidFill>
                  <a:srgbClr val="97590D"/>
                </a:solidFill>
              </a:rPr>
              <a:t> of plastic</a:t>
            </a:r>
          </a:p>
          <a:p>
            <a:r>
              <a:rPr lang="en-GB" sz="2000" b="1" dirty="0">
                <a:solidFill>
                  <a:srgbClr val="97590D"/>
                </a:solidFill>
              </a:rPr>
              <a:t>Weight</a:t>
            </a:r>
            <a:r>
              <a:rPr lang="en-GB" sz="2000" dirty="0">
                <a:solidFill>
                  <a:srgbClr val="97590D"/>
                </a:solidFill>
              </a:rPr>
              <a:t> of plastic – is it appropriate to the end product?</a:t>
            </a:r>
          </a:p>
          <a:p>
            <a:r>
              <a:rPr lang="en-GB" sz="2000" b="1" dirty="0">
                <a:solidFill>
                  <a:srgbClr val="97590D"/>
                </a:solidFill>
              </a:rPr>
              <a:t>Size</a:t>
            </a:r>
            <a:r>
              <a:rPr lang="en-GB" sz="2000" dirty="0">
                <a:solidFill>
                  <a:srgbClr val="97590D"/>
                </a:solidFill>
              </a:rPr>
              <a:t> of product and size of material available</a:t>
            </a:r>
          </a:p>
          <a:p>
            <a:r>
              <a:rPr lang="en-GB" sz="2000" b="1" dirty="0">
                <a:solidFill>
                  <a:srgbClr val="97590D"/>
                </a:solidFill>
              </a:rPr>
              <a:t>Where</a:t>
            </a:r>
            <a:r>
              <a:rPr lang="en-GB" sz="2000" dirty="0">
                <a:solidFill>
                  <a:srgbClr val="97590D"/>
                </a:solidFill>
              </a:rPr>
              <a:t> is it going to be used?</a:t>
            </a:r>
          </a:p>
          <a:p>
            <a:r>
              <a:rPr lang="en-GB" sz="2000" b="1" dirty="0">
                <a:solidFill>
                  <a:srgbClr val="97590D"/>
                </a:solidFill>
              </a:rPr>
              <a:t>Workability </a:t>
            </a:r>
            <a:r>
              <a:rPr lang="en-GB" sz="2000" dirty="0">
                <a:solidFill>
                  <a:srgbClr val="97590D"/>
                </a:solidFill>
              </a:rPr>
              <a:t>– can it be easily cut and used?</a:t>
            </a:r>
          </a:p>
          <a:p>
            <a:r>
              <a:rPr lang="en-GB" sz="2000" b="1" dirty="0">
                <a:solidFill>
                  <a:srgbClr val="97590D"/>
                </a:solidFill>
              </a:rPr>
              <a:t>Stability</a:t>
            </a:r>
            <a:r>
              <a:rPr lang="en-GB" sz="2000" dirty="0">
                <a:solidFill>
                  <a:srgbClr val="97590D"/>
                </a:solidFill>
              </a:rPr>
              <a:t> of material</a:t>
            </a:r>
          </a:p>
          <a:p>
            <a:r>
              <a:rPr lang="en-GB" sz="2000" b="1" dirty="0">
                <a:solidFill>
                  <a:srgbClr val="97590D"/>
                </a:solidFill>
              </a:rPr>
              <a:t>Durability</a:t>
            </a:r>
            <a:r>
              <a:rPr lang="en-GB" sz="2000" dirty="0">
                <a:solidFill>
                  <a:srgbClr val="97590D"/>
                </a:solidFill>
              </a:rPr>
              <a:t> - how long does it need to last?</a:t>
            </a:r>
          </a:p>
          <a:p>
            <a:r>
              <a:rPr lang="en-GB" sz="2000" dirty="0">
                <a:solidFill>
                  <a:srgbClr val="97590D"/>
                </a:solidFill>
              </a:rPr>
              <a:t>Desired</a:t>
            </a:r>
            <a:r>
              <a:rPr lang="en-GB" sz="2000" b="1" dirty="0">
                <a:solidFill>
                  <a:srgbClr val="97590D"/>
                </a:solidFill>
              </a:rPr>
              <a:t> properties </a:t>
            </a:r>
            <a:r>
              <a:rPr lang="en-GB" sz="2000" dirty="0">
                <a:solidFill>
                  <a:srgbClr val="97590D"/>
                </a:solidFill>
              </a:rPr>
              <a:t>of the product</a:t>
            </a:r>
          </a:p>
          <a:p>
            <a:endParaRPr lang="en-GB" dirty="0">
              <a:solidFill>
                <a:srgbClr val="97590D"/>
              </a:solidFill>
            </a:endParaRPr>
          </a:p>
        </p:txBody>
      </p:sp>
    </p:spTree>
    <p:extLst>
      <p:ext uri="{BB962C8B-B14F-4D97-AF65-F5344CB8AC3E}">
        <p14:creationId xmlns:p14="http://schemas.microsoft.com/office/powerpoint/2010/main" val="308823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033913" y="2550902"/>
            <a:ext cx="5830734" cy="3735912"/>
          </a:xfrm>
          <a:prstGeom prst="rect">
            <a:avLst/>
          </a:prstGeom>
        </p:spPr>
      </p:pic>
      <p:sp>
        <p:nvSpPr>
          <p:cNvPr id="2" name="Text Placeholder 1"/>
          <p:cNvSpPr>
            <a:spLocks noGrp="1"/>
          </p:cNvSpPr>
          <p:nvPr>
            <p:ph type="body" sz="quarter" idx="13"/>
          </p:nvPr>
        </p:nvSpPr>
        <p:spPr/>
        <p:txBody>
          <a:bodyPr/>
          <a:lstStyle/>
          <a:p>
            <a:r>
              <a:rPr lang="en-GB" dirty="0"/>
              <a:t>Commercial production</a:t>
            </a:r>
          </a:p>
        </p:txBody>
      </p:sp>
      <p:sp>
        <p:nvSpPr>
          <p:cNvPr id="3" name="Text Placeholder 2"/>
          <p:cNvSpPr>
            <a:spLocks noGrp="1"/>
          </p:cNvSpPr>
          <p:nvPr>
            <p:ph type="body" sz="quarter" idx="14"/>
          </p:nvPr>
        </p:nvSpPr>
        <p:spPr/>
        <p:txBody>
          <a:bodyPr/>
          <a:lstStyle/>
          <a:p>
            <a:r>
              <a:rPr lang="en-GB" dirty="0"/>
              <a:t>Many different plastic processing methods are used in industry including:</a:t>
            </a:r>
          </a:p>
          <a:p>
            <a:pPr lvl="1"/>
            <a:r>
              <a:rPr lang="en-GB" dirty="0"/>
              <a:t>Injection moulding</a:t>
            </a:r>
          </a:p>
          <a:p>
            <a:pPr lvl="1"/>
            <a:r>
              <a:rPr lang="en-GB" dirty="0"/>
              <a:t>Extrusion</a:t>
            </a:r>
          </a:p>
          <a:p>
            <a:pPr lvl="1"/>
            <a:r>
              <a:rPr lang="en-GB" dirty="0"/>
              <a:t>Blow moulding</a:t>
            </a:r>
          </a:p>
          <a:p>
            <a:pPr lvl="1"/>
            <a:r>
              <a:rPr lang="en-GB" dirty="0"/>
              <a:t>Rotational moulding </a:t>
            </a:r>
          </a:p>
          <a:p>
            <a:pPr lvl="1"/>
            <a:r>
              <a:rPr lang="en-GB" dirty="0"/>
              <a:t>Vacuum forming</a:t>
            </a:r>
          </a:p>
          <a:p>
            <a:pPr lvl="1"/>
            <a:endParaRPr lang="en-GB" dirty="0"/>
          </a:p>
        </p:txBody>
      </p:sp>
    </p:spTree>
    <p:extLst>
      <p:ext uri="{BB962C8B-B14F-4D97-AF65-F5344CB8AC3E}">
        <p14:creationId xmlns:p14="http://schemas.microsoft.com/office/powerpoint/2010/main" val="4198762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5634</TotalTime>
  <Words>1343</Words>
  <Application>Microsoft Office PowerPoint</Application>
  <PresentationFormat>On-screen Show (4:3)</PresentationFormat>
  <Paragraphs>188</Paragraphs>
  <Slides>35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vt:lpstr>
      <vt:lpstr>Museo 700</vt:lpstr>
      <vt:lpstr>Museo 500</vt:lpstr>
      <vt:lpstr>Museo 900</vt:lpstr>
      <vt:lpstr>Arial</vt:lpstr>
      <vt:lpstr>Museo900-Regular</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263</cp:revision>
  <dcterms:created xsi:type="dcterms:W3CDTF">2016-10-10T10:36:23Z</dcterms:created>
  <dcterms:modified xsi:type="dcterms:W3CDTF">2017-04-18T15:07:59Z</dcterms:modified>
</cp:coreProperties>
</file>