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7"/>
  </p:notesMasterIdLst>
  <p:sldIdLst>
    <p:sldId id="256" r:id="rId2"/>
    <p:sldId id="257" r:id="rId3"/>
    <p:sldId id="262" r:id="rId4"/>
    <p:sldId id="285" r:id="rId5"/>
    <p:sldId id="310" r:id="rId6"/>
    <p:sldId id="311" r:id="rId7"/>
    <p:sldId id="290" r:id="rId8"/>
    <p:sldId id="291" r:id="rId9"/>
    <p:sldId id="264" r:id="rId10"/>
    <p:sldId id="265" r:id="rId11"/>
    <p:sldId id="302" r:id="rId12"/>
    <p:sldId id="267" r:id="rId13"/>
    <p:sldId id="314" r:id="rId14"/>
    <p:sldId id="305" r:id="rId15"/>
    <p:sldId id="268" r:id="rId16"/>
    <p:sldId id="299" r:id="rId17"/>
    <p:sldId id="313" r:id="rId18"/>
    <p:sldId id="269" r:id="rId19"/>
    <p:sldId id="304" r:id="rId20"/>
    <p:sldId id="270" r:id="rId21"/>
    <p:sldId id="300" r:id="rId22"/>
    <p:sldId id="295" r:id="rId23"/>
    <p:sldId id="275" r:id="rId24"/>
    <p:sldId id="276" r:id="rId25"/>
    <p:sldId id="277" r:id="rId26"/>
    <p:sldId id="278" r:id="rId27"/>
    <p:sldId id="279" r:id="rId28"/>
    <p:sldId id="280" r:id="rId29"/>
    <p:sldId id="281" r:id="rId30"/>
    <p:sldId id="282" r:id="rId31"/>
    <p:sldId id="274" r:id="rId32"/>
    <p:sldId id="306" r:id="rId33"/>
    <p:sldId id="296" r:id="rId34"/>
    <p:sldId id="298" r:id="rId35"/>
    <p:sldId id="259" r:id="rId36"/>
  </p:sldIdLst>
  <p:sldSz cx="9144000" cy="6858000" type="screen4x3"/>
  <p:notesSz cx="6858000" cy="9144000"/>
  <p:embeddedFontLst>
    <p:embeddedFont>
      <p:font typeface="Calibri" panose="020F0502020204030204" pitchFamily="34" charset="0"/>
      <p:regular r:id="rId38"/>
      <p:bold r:id="rId39"/>
      <p:italic r:id="rId40"/>
      <p:boldItalic r:id="rId41"/>
    </p:embeddedFont>
    <p:embeddedFont>
      <p:font typeface="Museo 700" panose="02000000000000000000" pitchFamily="2" charset="0"/>
      <p:bold r:id="rId42"/>
    </p:embeddedFont>
    <p:embeddedFont>
      <p:font typeface="Museo 500" panose="02000000000000000000" pitchFamily="2" charset="0"/>
      <p:regular r:id="rId43"/>
    </p:embeddedFont>
    <p:embeddedFont>
      <p:font typeface="Museo 900" panose="02000000000000000000" pitchFamily="2" charset="0"/>
      <p:bold r:id="rId44"/>
    </p:embeddedFont>
    <p:embeddedFont>
      <p:font typeface="Museo900-Regular" panose="02000000000000000000" pitchFamily="2" charset="0"/>
      <p:bold r:id="rId45"/>
    </p:embeddedFont>
    <p:embeddedFont>
      <p:font typeface="Museo 100" panose="02000000000000000000" pitchFamily="2"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lie" initials="E" lastIdx="7" clrIdx="0">
    <p:extLst>
      <p:ext uri="{19B8F6BF-5375-455C-9EA6-DF929625EA0E}">
        <p15:presenceInfo xmlns:p15="http://schemas.microsoft.com/office/powerpoint/2012/main" userId="Elli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6F6F8"/>
    <a:srgbClr val="F8F8FA"/>
    <a:srgbClr val="09AAA5"/>
    <a:srgbClr val="28D7CB"/>
    <a:srgbClr val="46A8F8"/>
    <a:srgbClr val="97590D"/>
    <a:srgbClr val="B9CBD7"/>
    <a:srgbClr val="C1D2DA"/>
    <a:srgbClr val="DBDFE2"/>
    <a:srgbClr val="F7F7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82" autoAdjust="0"/>
    <p:restoredTop sz="86355" autoAdjust="0"/>
  </p:normalViewPr>
  <p:slideViewPr>
    <p:cSldViewPr snapToGrid="0">
      <p:cViewPr varScale="1">
        <p:scale>
          <a:sx n="95" d="100"/>
          <a:sy n="95" d="100"/>
        </p:scale>
        <p:origin x="1584" y="84"/>
      </p:cViewPr>
      <p:guideLst/>
    </p:cSldViewPr>
  </p:slideViewPr>
  <p:outlineViewPr>
    <p:cViewPr>
      <p:scale>
        <a:sx n="33" d="100"/>
        <a:sy n="33" d="100"/>
      </p:scale>
      <p:origin x="0" y="-4662"/>
    </p:cViewPr>
  </p:outlineViewPr>
  <p:notesTextViewPr>
    <p:cViewPr>
      <p:scale>
        <a:sx n="1" d="1"/>
        <a:sy n="1" d="1"/>
      </p:scale>
      <p:origin x="0" y="0"/>
    </p:cViewPr>
  </p:notesTextViewPr>
  <p:sorterViewPr>
    <p:cViewPr varScale="1">
      <p:scale>
        <a:sx n="1" d="1"/>
        <a:sy n="1" d="1"/>
      </p:scale>
      <p:origin x="0" y="-48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03-03T15:17:54.254"/>
    </inkml:context>
    <inkml:brush xml:id="br0">
      <inkml:brushProperty name="width" value="0.035" units="cm"/>
      <inkml:brushProperty name="height" value="0.035" units="cm"/>
    </inkml:brush>
  </inkml:definitions>
  <inkml:traceGroup>
    <inkml:annotationXML>
      <emma:emma xmlns:emma="http://www.w3.org/2003/04/emma" version="1.0">
        <emma:interpretation id="{8F6F717A-063E-4C98-8749-9B1974F515AC}" emma:medium="tactile" emma:mode="ink">
          <msink:context xmlns:msink="http://schemas.microsoft.com/ink/2010/main" type="writingRegion" rotatedBoundingBox="12832,10367 12847,10367 12847,10382 12832,10382"/>
        </emma:interpretation>
      </emma:emma>
    </inkml:annotationXML>
    <inkml:traceGroup>
      <inkml:annotationXML>
        <emma:emma xmlns:emma="http://www.w3.org/2003/04/emma" version="1.0">
          <emma:interpretation id="{ABD27FF5-8EA4-4282-8DBB-5FDB53E3D61A}" emma:medium="tactile" emma:mode="ink">
            <msink:context xmlns:msink="http://schemas.microsoft.com/ink/2010/main" type="paragraph" rotatedBoundingBox="12832,10367 12847,10367 12847,10382 12832,10382" alignmentLevel="1"/>
          </emma:interpretation>
        </emma:emma>
      </inkml:annotationXML>
      <inkml:traceGroup>
        <inkml:annotationXML>
          <emma:emma xmlns:emma="http://www.w3.org/2003/04/emma" version="1.0">
            <emma:interpretation id="{47125842-E87D-446E-8331-D847E35B64B9}" emma:medium="tactile" emma:mode="ink">
              <msink:context xmlns:msink="http://schemas.microsoft.com/ink/2010/main" type="line" rotatedBoundingBox="12832,10367 12847,10367 12847,10382 12832,10382"/>
            </emma:interpretation>
          </emma:emma>
        </inkml:annotationXML>
        <inkml:traceGroup>
          <inkml:annotationXML>
            <emma:emma xmlns:emma="http://www.w3.org/2003/04/emma" version="1.0">
              <emma:interpretation id="{D691EFB5-19BB-4097-B9A0-F9EDE53AE59A}" emma:medium="tactile" emma:mode="ink">
                <msink:context xmlns:msink="http://schemas.microsoft.com/ink/2010/main" type="inkWord" rotatedBoundingBox="12832,10367 12847,10367 12847,10382 12832,10382"/>
              </emma:interpretation>
              <emma:one-of disjunction-type="recognition" id="oneOf0">
                <emma:interpretation id="interp0" emma:lang="en-US" emma:confidence="0">
                  <emma:literal>.</emma:literal>
                </emma:interpretation>
                <emma:interpretation id="interp1" emma:lang="en-US" emma:confidence="0">
                  <emma:literal>v</emma:literal>
                </emma:interpretation>
                <emma:interpretation id="interp2" emma:lang="en-US" emma:confidence="0">
                  <emma:literal>}</emma:literal>
                </emma:interpretation>
                <emma:interpretation id="interp3" emma:lang="en-US" emma:confidence="0">
                  <emma:literal>w</emma:literal>
                </emma:interpretation>
                <emma:interpretation id="interp4" emma:lang="en-US" emma:confidence="0">
                  <emma:literal>3</emma:literal>
                </emma:interpretation>
              </emma:one-of>
            </emma:emma>
          </inkml:annotationXML>
          <inkml:trace contextRef="#ctx0" brushRef="#br0">1 1 8292,'0'0'-737,"0"0"-207,0 0 112,0 0-1281,0 0-1361</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9129-6822-44D7-ACB6-BF33CD8FEACC}" type="datetimeFigureOut">
              <a:rPr lang="en-GB" smtClean="0"/>
              <a:t>18/04/2017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83BBA9-5DD8-4BE3-A8BE-6102B7159A2D}" type="slidenum">
              <a:rPr lang="en-GB" smtClean="0"/>
              <a:t>‹#›</a:t>
            </a:fld>
            <a:endParaRPr lang="en-GB"/>
          </a:p>
        </p:txBody>
      </p:sp>
    </p:spTree>
    <p:extLst>
      <p:ext uri="{BB962C8B-B14F-4D97-AF65-F5344CB8AC3E}">
        <p14:creationId xmlns:p14="http://schemas.microsoft.com/office/powerpoint/2010/main" val="136991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B83BBA9-5DD8-4BE3-A8BE-6102B7159A2D}" type="slidenum">
              <a:rPr lang="en-GB" smtClean="0"/>
              <a:t>4</a:t>
            </a:fld>
            <a:endParaRPr lang="en-GB"/>
          </a:p>
        </p:txBody>
      </p:sp>
    </p:spTree>
    <p:extLst>
      <p:ext uri="{BB962C8B-B14F-4D97-AF65-F5344CB8AC3E}">
        <p14:creationId xmlns:p14="http://schemas.microsoft.com/office/powerpoint/2010/main" val="1755168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B83BBA9-5DD8-4BE3-A8BE-6102B7159A2D}" type="slidenum">
              <a:rPr lang="en-GB" smtClean="0"/>
              <a:t>12</a:t>
            </a:fld>
            <a:endParaRPr lang="en-GB"/>
          </a:p>
        </p:txBody>
      </p:sp>
    </p:spTree>
    <p:extLst>
      <p:ext uri="{BB962C8B-B14F-4D97-AF65-F5344CB8AC3E}">
        <p14:creationId xmlns:p14="http://schemas.microsoft.com/office/powerpoint/2010/main" val="3648349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B83BBA9-5DD8-4BE3-A8BE-6102B7159A2D}" type="slidenum">
              <a:rPr lang="en-GB" smtClean="0"/>
              <a:t>13</a:t>
            </a:fld>
            <a:endParaRPr lang="en-GB"/>
          </a:p>
        </p:txBody>
      </p:sp>
    </p:spTree>
    <p:extLst>
      <p:ext uri="{BB962C8B-B14F-4D97-AF65-F5344CB8AC3E}">
        <p14:creationId xmlns:p14="http://schemas.microsoft.com/office/powerpoint/2010/main" val="1759205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B83BBA9-5DD8-4BE3-A8BE-6102B7159A2D}" type="slidenum">
              <a:rPr lang="en-GB" smtClean="0"/>
              <a:t>16</a:t>
            </a:fld>
            <a:endParaRPr lang="en-GB"/>
          </a:p>
        </p:txBody>
      </p:sp>
    </p:spTree>
    <p:extLst>
      <p:ext uri="{BB962C8B-B14F-4D97-AF65-F5344CB8AC3E}">
        <p14:creationId xmlns:p14="http://schemas.microsoft.com/office/powerpoint/2010/main" val="3056601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cxnSp>
        <p:nvCxnSpPr>
          <p:cNvPr id="14" name="Straight Connector 13"/>
          <p:cNvCxnSpPr/>
          <p:nvPr userDrawn="1"/>
        </p:nvCxnSpPr>
        <p:spPr>
          <a:xfrm>
            <a:off x="4559300" y="1905000"/>
            <a:ext cx="0" cy="25517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9"/>
          <p:cNvSpPr>
            <a:spLocks noGrp="1"/>
          </p:cNvSpPr>
          <p:nvPr>
            <p:ph type="body" sz="quarter" idx="10"/>
          </p:nvPr>
        </p:nvSpPr>
        <p:spPr>
          <a:xfrm>
            <a:off x="1803400" y="1841231"/>
            <a:ext cx="2527300" cy="2201863"/>
          </a:xfrm>
          <a:prstGeom prst="rect">
            <a:avLst/>
          </a:prstGeom>
        </p:spPr>
        <p:txBody>
          <a:bodyPr vert="horz" lIns="0"/>
          <a:lstStyle>
            <a:lvl1pPr marL="0" indent="0">
              <a:lnSpc>
                <a:spcPts val="4800"/>
              </a:lnSpc>
              <a:spcBef>
                <a:spcPts val="0"/>
              </a:spcBef>
              <a:buNone/>
              <a:defRPr sz="4500" b="1" kern="0" spc="-140">
                <a:solidFill>
                  <a:schemeClr val="bg1"/>
                </a:solidFill>
                <a:latin typeface="Arial"/>
                <a:cs typeface="Arial"/>
              </a:defRPr>
            </a:lvl1pPr>
            <a:lvl2pPr marL="0" indent="0">
              <a:lnSpc>
                <a:spcPts val="2500"/>
              </a:lnSpc>
              <a:spcBef>
                <a:spcPts val="0"/>
              </a:spcBef>
              <a:buNone/>
              <a:defRPr sz="2500" kern="0" spc="-140">
                <a:solidFill>
                  <a:schemeClr val="bg1"/>
                </a:solidFill>
                <a:latin typeface="Arial"/>
                <a:cs typeface="Arial"/>
              </a:defRPr>
            </a:lvl2pPr>
            <a:lvl3pPr marL="0" indent="0">
              <a:lnSpc>
                <a:spcPts val="4800"/>
              </a:lnSpc>
              <a:spcBef>
                <a:spcPts val="0"/>
              </a:spcBef>
              <a:buNone/>
              <a:defRPr sz="4500">
                <a:solidFill>
                  <a:schemeClr val="bg1"/>
                </a:solidFill>
                <a:latin typeface="Arial"/>
                <a:cs typeface="Arial"/>
              </a:defRPr>
            </a:lvl3pPr>
            <a:lvl4pPr marL="0" indent="0">
              <a:lnSpc>
                <a:spcPts val="2600"/>
              </a:lnSpc>
              <a:spcBef>
                <a:spcPts val="0"/>
              </a:spcBef>
              <a:buNone/>
              <a:defRPr sz="3000">
                <a:solidFill>
                  <a:srgbClr val="28D7CB"/>
                </a:solidFill>
                <a:latin typeface="Arial"/>
                <a:cs typeface="Arial"/>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1" name="Text Placeholder 19"/>
          <p:cNvSpPr>
            <a:spLocks noGrp="1"/>
          </p:cNvSpPr>
          <p:nvPr>
            <p:ph type="body" sz="quarter" idx="11"/>
          </p:nvPr>
        </p:nvSpPr>
        <p:spPr>
          <a:xfrm>
            <a:off x="4800600" y="1841231"/>
            <a:ext cx="2768600" cy="2201863"/>
          </a:xfrm>
          <a:prstGeom prst="rect">
            <a:avLst/>
          </a:prstGeom>
        </p:spPr>
        <p:txBody>
          <a:bodyPr vert="horz" lIns="0"/>
          <a:lstStyle>
            <a:lvl1pPr marL="0" indent="0">
              <a:lnSpc>
                <a:spcPts val="2600"/>
              </a:lnSpc>
              <a:spcBef>
                <a:spcPts val="0"/>
              </a:spcBef>
              <a:buNone/>
              <a:defRPr sz="2600" b="1" kern="0" spc="-60">
                <a:solidFill>
                  <a:schemeClr val="bg1"/>
                </a:solidFill>
                <a:latin typeface="Arial"/>
                <a:cs typeface="Arial"/>
              </a:defRPr>
            </a:lvl1pPr>
            <a:lvl2pPr marL="0" indent="0">
              <a:lnSpc>
                <a:spcPts val="2000"/>
              </a:lnSpc>
              <a:spcBef>
                <a:spcPts val="500"/>
              </a:spcBef>
              <a:buNone/>
              <a:defRPr sz="1800">
                <a:solidFill>
                  <a:schemeClr val="bg1"/>
                </a:solidFill>
                <a:latin typeface="Arial"/>
                <a:cs typeface="Arial"/>
              </a:defRPr>
            </a:lvl2pPr>
            <a:lvl3pPr marL="0" indent="0">
              <a:buNone/>
              <a:defRPr sz="3000">
                <a:solidFill>
                  <a:srgbClr val="ECCC7B"/>
                </a:solidFill>
                <a:latin typeface="Arial"/>
                <a:cs typeface="Arial"/>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
        <p:nvSpPr>
          <p:cNvPr id="24" name="Text Placeholder 23"/>
          <p:cNvSpPr>
            <a:spLocks noGrp="1"/>
          </p:cNvSpPr>
          <p:nvPr>
            <p:ph type="body" sz="quarter" idx="12" hasCustomPrompt="1"/>
          </p:nvPr>
        </p:nvSpPr>
        <p:spPr>
          <a:xfrm>
            <a:off x="1135884" y="4100382"/>
            <a:ext cx="972000" cy="972000"/>
          </a:xfrm>
          <a:prstGeom prst="rect">
            <a:avLst/>
          </a:prstGeom>
          <a:ln w="114300" cmpd="sng">
            <a:solidFill>
              <a:srgbClr val="28D7CB"/>
            </a:solidFill>
            <a:miter lim="800000"/>
          </a:ln>
        </p:spPr>
        <p:txBody>
          <a:bodyPr vert="horz" lIns="0" tIns="0" rIns="0" bIns="0" anchor="ctr" anchorCtr="0"/>
          <a:lstStyle>
            <a:lvl1pPr marL="0" indent="0" algn="ctr">
              <a:buNone/>
              <a:defRPr lang="en-US" sz="4500" b="1" kern="1200" dirty="0" smtClean="0">
                <a:solidFill>
                  <a:srgbClr val="28D7CB"/>
                </a:solidFill>
                <a:latin typeface="Arial"/>
                <a:ea typeface="+mn-ea"/>
                <a:cs typeface="Arial"/>
              </a:defRPr>
            </a:lvl1pPr>
          </a:lstStyle>
          <a:p>
            <a:pPr lvl="0"/>
            <a:r>
              <a:rPr lang="en-US"/>
              <a:t>1</a:t>
            </a:r>
            <a:endParaRPr lang="en-US" dirty="0"/>
          </a:p>
        </p:txBody>
      </p:sp>
    </p:spTree>
    <p:extLst>
      <p:ext uri="{BB962C8B-B14F-4D97-AF65-F5344CB8AC3E}">
        <p14:creationId xmlns:p14="http://schemas.microsoft.com/office/powerpoint/2010/main" val="2427394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rgbClr val="28D7CB"/>
        </a:solidFill>
        <a:effectLst/>
      </p:bgPr>
    </p:bg>
    <p:spTree>
      <p:nvGrpSpPr>
        <p:cNvPr id="1" name=""/>
        <p:cNvGrpSpPr/>
        <p:nvPr/>
      </p:nvGrpSpPr>
      <p:grpSpPr>
        <a:xfrm>
          <a:off x="0" y="0"/>
          <a:ext cx="0" cy="0"/>
          <a:chOff x="0" y="0"/>
          <a:chExt cx="0" cy="0"/>
        </a:xfrm>
      </p:grpSpPr>
      <p:cxnSp>
        <p:nvCxnSpPr>
          <p:cNvPr id="8" name="Straight Connector 7"/>
          <p:cNvCxnSpPr>
            <a:cxnSpLocks/>
          </p:cNvCxnSpPr>
          <p:nvPr userDrawn="1"/>
        </p:nvCxnSpPr>
        <p:spPr>
          <a:xfrm>
            <a:off x="584200" y="1702800"/>
            <a:ext cx="0" cy="4085525"/>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Text Placeholder 11"/>
          <p:cNvSpPr>
            <a:spLocks noGrp="1"/>
          </p:cNvSpPr>
          <p:nvPr>
            <p:ph type="body" sz="quarter" idx="14"/>
          </p:nvPr>
        </p:nvSpPr>
        <p:spPr>
          <a:xfrm>
            <a:off x="723600" y="1702799"/>
            <a:ext cx="7861300" cy="4918133"/>
          </a:xfrm>
          <a:prstGeom prst="rect">
            <a:avLst/>
          </a:prstGeom>
          <a:effectLst/>
        </p:spPr>
        <p:txBody>
          <a:bodyPr vert="horz" lIns="0" tIns="0" rIns="0" bIns="0"/>
          <a:lstStyle>
            <a:lvl1pPr marL="271463" indent="-271463">
              <a:lnSpc>
                <a:spcPct val="100000"/>
              </a:lnSpc>
              <a:spcBef>
                <a:spcPts val="0"/>
              </a:spcBef>
              <a:spcAft>
                <a:spcPts val="1400"/>
              </a:spcAft>
              <a:buFont typeface="Arial"/>
              <a:buChar char="•"/>
              <a:defRPr sz="2500" b="0" cap="none" spc="0">
                <a:ln w="0"/>
                <a:solidFill>
                  <a:schemeClr val="tx1"/>
                </a:solidFill>
                <a:effectLst/>
                <a:latin typeface="Arial"/>
                <a:cs typeface="Arial"/>
              </a:defRPr>
            </a:lvl1pPr>
            <a:lvl2pPr marL="0" indent="0">
              <a:lnSpc>
                <a:spcPts val="2000"/>
              </a:lnSpc>
              <a:buNone/>
              <a:defRPr sz="2000">
                <a:solidFill>
                  <a:srgbClr val="9D9FA2"/>
                </a:solidFill>
                <a:latin typeface="Arial"/>
                <a:cs typeface="Arial"/>
              </a:defRPr>
            </a:lvl2pPr>
          </a:lstStyle>
          <a:p>
            <a:pPr lvl="0"/>
            <a:r>
              <a:rPr lang="en-US" dirty="0"/>
              <a:t>Click to edit Master text styles</a:t>
            </a:r>
          </a:p>
        </p:txBody>
      </p:sp>
      <p:sp>
        <p:nvSpPr>
          <p:cNvPr id="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dirty="0"/>
              <a:t>Click to edit Master text styles</a:t>
            </a:r>
          </a:p>
        </p:txBody>
      </p:sp>
    </p:spTree>
    <p:extLst>
      <p:ext uri="{BB962C8B-B14F-4D97-AF65-F5344CB8AC3E}">
        <p14:creationId xmlns:p14="http://schemas.microsoft.com/office/powerpoint/2010/main" val="4267519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97590D"/>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584200" y="1702800"/>
            <a:ext cx="0" cy="1714500"/>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0" name="Text Placeholder 11"/>
          <p:cNvSpPr>
            <a:spLocks noGrp="1"/>
          </p:cNvSpPr>
          <p:nvPr>
            <p:ph type="body" sz="quarter" idx="14"/>
          </p:nvPr>
        </p:nvSpPr>
        <p:spPr>
          <a:xfrm>
            <a:off x="723600" y="1702799"/>
            <a:ext cx="7861300" cy="4918133"/>
          </a:xfrm>
          <a:prstGeom prst="rect">
            <a:avLst/>
          </a:prstGeom>
        </p:spPr>
        <p:txBody>
          <a:bodyPr vert="horz" lIns="0" tIns="0" rIns="0" b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0" indent="0">
              <a:lnSpc>
                <a:spcPts val="2000"/>
              </a:lnSpc>
              <a:buNone/>
              <a:defRPr sz="2000">
                <a:solidFill>
                  <a:srgbClr val="9D9FA2"/>
                </a:solidFill>
                <a:latin typeface="Arial"/>
                <a:cs typeface="Arial"/>
              </a:defRPr>
            </a:lvl2pPr>
          </a:lstStyle>
          <a:p>
            <a:pPr lvl="0"/>
            <a:r>
              <a:rPr lang="en-US"/>
              <a:t>Click to edit Master text styles</a:t>
            </a:r>
          </a:p>
        </p:txBody>
      </p:sp>
    </p:spTree>
    <p:extLst>
      <p:ext uri="{BB962C8B-B14F-4D97-AF65-F5344CB8AC3E}">
        <p14:creationId xmlns:p14="http://schemas.microsoft.com/office/powerpoint/2010/main" val="3920675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pic>
        <p:nvPicPr>
          <p:cNvPr id="11" name="Picture 10"/>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9"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09AAA5"/>
                </a:solidFill>
                <a:latin typeface="Arial"/>
                <a:ea typeface="+mn-ea"/>
                <a:cs typeface="Arial"/>
              </a:defRPr>
            </a:lvl2pPr>
            <a:lvl3pPr marL="723900" indent="-279400">
              <a:lnSpc>
                <a:spcPct val="100000"/>
              </a:lnSpc>
              <a:buFont typeface="Arial"/>
              <a:buChar char="•"/>
              <a:defRPr lang="en-US" sz="2000" kern="1200" baseline="0" dirty="0" smtClean="0">
                <a:solidFill>
                  <a:srgbClr val="97590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sp>
        <p:nvSpPr>
          <p:cNvPr id="7" name="TextBox 6"/>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GB" sz="1200" b="1" kern="1200" dirty="0">
                <a:solidFill>
                  <a:srgbClr val="FFFFFF"/>
                </a:solidFill>
                <a:effectLst>
                  <a:glow rad="228600">
                    <a:schemeClr val="tx1">
                      <a:alpha val="40000"/>
                    </a:schemeClr>
                  </a:glow>
                </a:effectLst>
                <a:latin typeface="Arial"/>
                <a:ea typeface="+mn-ea"/>
                <a:cs typeface="Arial"/>
              </a:rPr>
              <a:t>Commercial manufacturing and quality control</a:t>
            </a:r>
          </a:p>
          <a:p>
            <a:pPr>
              <a:spcBef>
                <a:spcPts val="288"/>
              </a:spcBef>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spTree>
    <p:extLst>
      <p:ext uri="{BB962C8B-B14F-4D97-AF65-F5344CB8AC3E}">
        <p14:creationId xmlns:p14="http://schemas.microsoft.com/office/powerpoint/2010/main" val="2418100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descr="Untitled-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hasCustomPrompt="1"/>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09AAA5"/>
                </a:solidFill>
                <a:latin typeface="Arial"/>
                <a:ea typeface="+mn-ea"/>
                <a:cs typeface="Arial"/>
              </a:defRPr>
            </a:lvl2pPr>
            <a:lvl3pPr marL="723900" indent="-279400">
              <a:lnSpc>
                <a:spcPct val="100000"/>
              </a:lnSpc>
              <a:buFont typeface="Arial"/>
              <a:buChar char="•"/>
              <a:defRPr lang="en-US" sz="2000" kern="1200" baseline="0" dirty="0" smtClean="0">
                <a:solidFill>
                  <a:srgbClr val="97590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pic>
        <p:nvPicPr>
          <p:cNvPr id="11" name="Picture 10"/>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12" name="TextBox 11"/>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GB" sz="1200" b="1" kern="1200" dirty="0">
                <a:solidFill>
                  <a:srgbClr val="FFFFFF"/>
                </a:solidFill>
                <a:effectLst>
                  <a:glow rad="228600">
                    <a:schemeClr val="tx1">
                      <a:alpha val="40000"/>
                    </a:schemeClr>
                  </a:glow>
                </a:effectLst>
                <a:latin typeface="Arial"/>
                <a:ea typeface="+mn-ea"/>
                <a:cs typeface="Arial"/>
              </a:rPr>
              <a:t>Commercial manufacturing and quality control</a:t>
            </a:r>
          </a:p>
          <a:p>
            <a:pPr>
              <a:spcBef>
                <a:spcPts val="288"/>
              </a:spcBef>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pic>
        <p:nvPicPr>
          <p:cNvPr id="14" name="Picture 1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941404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9" name="Text Placeholder 11"/>
          <p:cNvSpPr>
            <a:spLocks noGrp="1"/>
          </p:cNvSpPr>
          <p:nvPr>
            <p:ph type="body" sz="quarter" idx="14" hasCustomPrompt="1"/>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09AAA5"/>
                </a:solidFill>
                <a:latin typeface="Arial"/>
                <a:ea typeface="+mn-ea"/>
                <a:cs typeface="Arial"/>
              </a:defRPr>
            </a:lvl2pPr>
            <a:lvl3pPr marL="723900" indent="-279400">
              <a:lnSpc>
                <a:spcPct val="100000"/>
              </a:lnSpc>
              <a:buFont typeface="Arial"/>
              <a:buChar char="•"/>
              <a:defRPr lang="en-US" sz="2000" kern="1200" baseline="0" dirty="0" smtClean="0">
                <a:solidFill>
                  <a:srgbClr val="97590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11" name="TextBox 10"/>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GB" sz="1200" b="1" kern="1200" dirty="0">
                <a:solidFill>
                  <a:srgbClr val="FFFFFF"/>
                </a:solidFill>
                <a:effectLst>
                  <a:glow rad="228600">
                    <a:schemeClr val="tx1">
                      <a:alpha val="40000"/>
                    </a:schemeClr>
                  </a:glow>
                </a:effectLst>
                <a:latin typeface="Arial"/>
                <a:ea typeface="+mn-ea"/>
                <a:cs typeface="Arial"/>
              </a:rPr>
              <a:t>Commercial manufacturing and quality control</a:t>
            </a:r>
          </a:p>
          <a:p>
            <a:pPr>
              <a:spcBef>
                <a:spcPts val="288"/>
              </a:spcBef>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spTree>
    <p:extLst>
      <p:ext uri="{BB962C8B-B14F-4D97-AF65-F5344CB8AC3E}">
        <p14:creationId xmlns:p14="http://schemas.microsoft.com/office/powerpoint/2010/main" val="736525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10" name="Picture 9" descr="Untitled-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9"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4"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09AAA5"/>
                </a:solidFill>
                <a:latin typeface="Arial"/>
                <a:ea typeface="+mn-ea"/>
                <a:cs typeface="Arial"/>
              </a:defRPr>
            </a:lvl2pPr>
            <a:lvl3pPr marL="723900" indent="-279400">
              <a:lnSpc>
                <a:spcPct val="100000"/>
              </a:lnSpc>
              <a:buFont typeface="Arial"/>
              <a:buChar char="•"/>
              <a:defRPr lang="en-US" sz="2000" kern="1200" baseline="0" dirty="0" smtClean="0">
                <a:solidFill>
                  <a:srgbClr val="97590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lvl="2"/>
            <a:r>
              <a:rPr lang="en-US" dirty="0"/>
              <a:t>Third level</a:t>
            </a:r>
          </a:p>
        </p:txBody>
      </p:sp>
      <p:pic>
        <p:nvPicPr>
          <p:cNvPr id="8" name="Picture 7"/>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12" name="TextBox 11"/>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GB" sz="1200" b="1" kern="1200" dirty="0">
                <a:solidFill>
                  <a:srgbClr val="FFFFFF"/>
                </a:solidFill>
                <a:effectLst>
                  <a:glow rad="228600">
                    <a:schemeClr val="tx1">
                      <a:alpha val="40000"/>
                    </a:schemeClr>
                  </a:glow>
                </a:effectLst>
                <a:latin typeface="Arial"/>
                <a:ea typeface="+mn-ea"/>
                <a:cs typeface="Arial"/>
              </a:rPr>
              <a:t>Commercial manufacturing and quality control</a:t>
            </a:r>
          </a:p>
          <a:p>
            <a:pPr>
              <a:spcBef>
                <a:spcPts val="288"/>
              </a:spcBef>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spTree>
    <p:extLst>
      <p:ext uri="{BB962C8B-B14F-4D97-AF65-F5344CB8AC3E}">
        <p14:creationId xmlns:p14="http://schemas.microsoft.com/office/powerpoint/2010/main" val="2347262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676274" y="1701461"/>
            <a:ext cx="7829551" cy="455509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Copyright</a:t>
            </a:r>
            <a:endParaRPr kumimoji="0" lang="en-GB" sz="1200" b="1" i="0" u="none" strike="noStrike" kern="1200" cap="none" spc="0" normalizeH="0" baseline="0" noProof="0">
              <a:ln>
                <a:noFill/>
              </a:ln>
              <a:solidFill>
                <a:schemeClr val="bg1"/>
              </a:solidFill>
              <a:effectLst/>
              <a:uLnTx/>
              <a:uFillTx/>
              <a:latin typeface="Arial"/>
              <a:ea typeface="+mn-ea"/>
              <a:cs typeface="Arial"/>
            </a:endParaRP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 2017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contents of this unit are protected by copyright. </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unit and all the worksheets, PowerPoint presentations, teaching guides and other associated files distributed with it are supplied to you by PG Online Limited under licence and may be used and copied by you only in accordance with the terms of the licence. Except as expressly permitted by the licence, no part of the materials distributed with this unit may be used, reproduced, stored in a retrieval system, or transmitted, in any form or by any means, electronic or otherwise, without the prior written permission of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Licence agreement</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is a legal agreement between you, the end user, and PG Online Limited. This unit and all the worksheets, PowerPoint presentations, teaching guides and other associated files distributed with it is licensed, not sold, to you by PG Online Limited for use under the terms of the licence.</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materials distributed with this unit may be freely copied and used by members of a single institution on a single site only. You are not permitted to share in any way any of the materials or part of the materials with any third party, including users on another site or individuals who are members of a separate institution. You acknowledge that the materials must remain with you, the licencing institution, and no part of the materials may be transferred to another institution. You also agree not to procure, authorise, encourage, facilitate or enable any third party to reproduce these materials in whole or in part without the prior permission of PG Online Limited.</a:t>
            </a:r>
            <a:endParaRPr lang="en-GB" sz="1200">
              <a:solidFill>
                <a:schemeClr val="bg1"/>
              </a:solidFill>
            </a:endParaRPr>
          </a:p>
        </p:txBody>
      </p:sp>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10" name="TextBox 9"/>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GB" sz="1200" b="1" kern="1200" dirty="0">
                <a:solidFill>
                  <a:srgbClr val="FFFFFF"/>
                </a:solidFill>
                <a:effectLst>
                  <a:glow rad="228600">
                    <a:schemeClr val="tx1">
                      <a:alpha val="40000"/>
                    </a:schemeClr>
                  </a:glow>
                </a:effectLst>
                <a:latin typeface="Arial"/>
                <a:ea typeface="+mn-ea"/>
                <a:cs typeface="Arial"/>
              </a:rPr>
              <a:t>Commercial manufacturing and quality control</a:t>
            </a:r>
          </a:p>
          <a:p>
            <a:pPr>
              <a:spcBef>
                <a:spcPts val="288"/>
              </a:spcBef>
            </a:pPr>
            <a:r>
              <a:rPr lang="en-US" sz="1200" b="0" kern="1200" dirty="0">
                <a:solidFill>
                  <a:srgbClr val="FFFFFF"/>
                </a:solidFill>
                <a:effectLst>
                  <a:glow rad="228600">
                    <a:schemeClr val="tx1">
                      <a:alpha val="40000"/>
                    </a:schemeClr>
                  </a:glow>
                </a:effectLst>
                <a:latin typeface="Arial"/>
                <a:ea typeface="+mn-ea"/>
                <a:cs typeface="Arial"/>
              </a:rPr>
              <a:t>Unit 5D Polymers</a:t>
            </a: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985509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2935912"/>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ustomXml" Target="../ink/ink1.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a:lstStyle/>
          <a:p>
            <a:r>
              <a:rPr lang="en-GB" dirty="0"/>
              <a:t>3</a:t>
            </a:r>
          </a:p>
        </p:txBody>
      </p:sp>
      <p:sp>
        <p:nvSpPr>
          <p:cNvPr id="7" name="Text Placeholder 1"/>
          <p:cNvSpPr>
            <a:spLocks noGrp="1"/>
          </p:cNvSpPr>
          <p:nvPr>
            <p:ph type="body" sz="quarter" idx="10"/>
          </p:nvPr>
        </p:nvSpPr>
        <p:spPr>
          <a:xfrm>
            <a:off x="1803400" y="1841231"/>
            <a:ext cx="2629452" cy="2201863"/>
          </a:xfrm>
        </p:spPr>
        <p:txBody>
          <a:bodyPr/>
          <a:lstStyle/>
          <a:p>
            <a:r>
              <a:rPr lang="en-US" dirty="0">
                <a:latin typeface="Museo 700" panose="02000000000000000000" pitchFamily="50" charset="0"/>
              </a:rPr>
              <a:t>AQA</a:t>
            </a:r>
            <a:endParaRPr lang="en-US" b="0" dirty="0">
              <a:latin typeface="Museo900-Regular"/>
              <a:cs typeface="Museo900-Regular"/>
            </a:endParaRPr>
          </a:p>
          <a:p>
            <a:pPr lvl="2"/>
            <a:r>
              <a:rPr lang="en-US" dirty="0">
                <a:latin typeface="Museo 500" panose="02000000000000000000" pitchFamily="50" charset="0"/>
              </a:rPr>
              <a:t>GCSE</a:t>
            </a:r>
          </a:p>
          <a:p>
            <a:pPr lvl="3">
              <a:spcBef>
                <a:spcPts val="300"/>
              </a:spcBef>
            </a:pPr>
            <a:r>
              <a:rPr lang="en-US" sz="2500" dirty="0">
                <a:solidFill>
                  <a:schemeClr val="bg1"/>
                </a:solidFill>
                <a:latin typeface="Museo 100" panose="02000000000000000000" pitchFamily="50" charset="0"/>
              </a:rPr>
              <a:t>Design and Technology </a:t>
            </a:r>
            <a:r>
              <a:rPr lang="en-US" sz="2500" dirty="0">
                <a:latin typeface="Museo 100" panose="02000000000000000000" pitchFamily="50" charset="0"/>
              </a:rPr>
              <a:t>8552</a:t>
            </a:r>
            <a:endParaRPr lang="en-GB" dirty="0"/>
          </a:p>
          <a:p>
            <a:endParaRPr lang="en-GB" dirty="0"/>
          </a:p>
        </p:txBody>
      </p:sp>
      <p:sp>
        <p:nvSpPr>
          <p:cNvPr id="8" name="Text Placeholder 2"/>
          <p:cNvSpPr>
            <a:spLocks noGrp="1"/>
          </p:cNvSpPr>
          <p:nvPr>
            <p:ph type="body" sz="quarter" idx="11"/>
          </p:nvPr>
        </p:nvSpPr>
        <p:spPr>
          <a:xfrm>
            <a:off x="4800600" y="1841231"/>
            <a:ext cx="2768600" cy="2201863"/>
          </a:xfrm>
        </p:spPr>
        <p:txBody>
          <a:bodyPr/>
          <a:lstStyle/>
          <a:p>
            <a:r>
              <a:rPr lang="en-GB" dirty="0">
                <a:latin typeface="Museo 900" panose="02000000000000000000" pitchFamily="2" charset="0"/>
              </a:rPr>
              <a:t>Commercial manufacturing and quality control</a:t>
            </a:r>
            <a:endParaRPr lang="en-US" dirty="0">
              <a:latin typeface="Museo 900" panose="02000000000000000000" pitchFamily="2" charset="0"/>
            </a:endParaRPr>
          </a:p>
          <a:p>
            <a:pPr>
              <a:lnSpc>
                <a:spcPts val="2000"/>
              </a:lnSpc>
              <a:spcBef>
                <a:spcPts val="900"/>
              </a:spcBef>
            </a:pPr>
            <a:r>
              <a:rPr lang="en-US" sz="2000" dirty="0">
                <a:latin typeface="Museo 100" panose="02000000000000000000" pitchFamily="50" charset="0"/>
              </a:rPr>
              <a:t>Unit 5D</a:t>
            </a:r>
          </a:p>
          <a:p>
            <a:pPr lvl="1">
              <a:spcBef>
                <a:spcPts val="0"/>
              </a:spcBef>
            </a:pPr>
            <a:r>
              <a:rPr lang="en-US" sz="2000" dirty="0">
                <a:latin typeface="Museo 100" panose="02000000000000000000" pitchFamily="50" charset="0"/>
              </a:rPr>
              <a:t>Polymers</a:t>
            </a:r>
          </a:p>
        </p:txBody>
      </p:sp>
    </p:spTree>
    <p:extLst>
      <p:ext uri="{BB962C8B-B14F-4D97-AF65-F5344CB8AC3E}">
        <p14:creationId xmlns:p14="http://schemas.microsoft.com/office/powerpoint/2010/main" val="1683839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Text Placeholder 2"/>
          <p:cNvSpPr>
            <a:spLocks noGrp="1"/>
          </p:cNvSpPr>
          <p:nvPr>
            <p:ph type="body" sz="quarter" idx="14"/>
          </p:nvPr>
        </p:nvSpPr>
        <p:spPr>
          <a:xfrm>
            <a:off x="724280" y="1704179"/>
            <a:ext cx="7797230" cy="3453607"/>
          </a:xfrm>
        </p:spPr>
        <p:txBody>
          <a:bodyPr/>
          <a:lstStyle/>
          <a:p>
            <a:r>
              <a:rPr lang="en-GB" dirty="0"/>
              <a:t>Used for a wide variety of plastic products including:</a:t>
            </a:r>
          </a:p>
          <a:p>
            <a:pPr lvl="1"/>
            <a:r>
              <a:rPr lang="en-GB" dirty="0"/>
              <a:t>Beach shoes</a:t>
            </a:r>
          </a:p>
          <a:p>
            <a:pPr lvl="1"/>
            <a:r>
              <a:rPr lang="en-GB" dirty="0"/>
              <a:t>Small electrical appliance casings</a:t>
            </a:r>
          </a:p>
          <a:p>
            <a:pPr lvl="1"/>
            <a:r>
              <a:rPr lang="en-GB" dirty="0"/>
              <a:t>Building blocks</a:t>
            </a:r>
          </a:p>
          <a:p>
            <a:pPr lvl="1"/>
            <a:r>
              <a:rPr lang="en-GB" dirty="0"/>
              <a:t>Seating</a:t>
            </a:r>
          </a:p>
        </p:txBody>
      </p:sp>
      <p:sp>
        <p:nvSpPr>
          <p:cNvPr id="2" name="Text Placeholder 1"/>
          <p:cNvSpPr>
            <a:spLocks noGrp="1"/>
          </p:cNvSpPr>
          <p:nvPr>
            <p:ph type="body" sz="quarter" idx="13"/>
          </p:nvPr>
        </p:nvSpPr>
        <p:spPr/>
        <p:txBody>
          <a:bodyPr/>
          <a:lstStyle/>
          <a:p>
            <a:r>
              <a:rPr lang="en-GB" dirty="0"/>
              <a:t>Injection moulding</a:t>
            </a:r>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r="-359"/>
          <a:stretch/>
        </p:blipFill>
        <p:spPr>
          <a:xfrm>
            <a:off x="1440535" y="4012442"/>
            <a:ext cx="6406928" cy="2845558"/>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163063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Injection moulding</a:t>
            </a:r>
          </a:p>
          <a:p>
            <a:endParaRPr lang="en-GB" dirty="0"/>
          </a:p>
        </p:txBody>
      </p:sp>
      <p:sp>
        <p:nvSpPr>
          <p:cNvPr id="3" name="Text Placeholder 2"/>
          <p:cNvSpPr>
            <a:spLocks noGrp="1"/>
          </p:cNvSpPr>
          <p:nvPr>
            <p:ph type="body" sz="quarter" idx="14"/>
          </p:nvPr>
        </p:nvSpPr>
        <p:spPr/>
        <p:txBody>
          <a:bodyPr/>
          <a:lstStyle/>
          <a:p>
            <a:r>
              <a:rPr lang="en-GB" dirty="0"/>
              <a:t>High-volume production process</a:t>
            </a:r>
          </a:p>
          <a:p>
            <a:pPr lvl="1"/>
            <a:r>
              <a:rPr lang="en-GB" dirty="0"/>
              <a:t>Parts produced at a rapid rate</a:t>
            </a:r>
          </a:p>
          <a:p>
            <a:pPr lvl="1"/>
            <a:r>
              <a:rPr lang="en-GB" dirty="0"/>
              <a:t>Tooling costs are high but once moulds are made the unit costs are relatively low</a:t>
            </a:r>
          </a:p>
          <a:p>
            <a:pPr lvl="1"/>
            <a:endParaRPr lang="en-GB" dirty="0"/>
          </a:p>
          <a:p>
            <a:pPr marL="0" indent="0">
              <a:buNone/>
            </a:pPr>
            <a:endParaRPr lang="en-GB" dirty="0"/>
          </a:p>
          <a:p>
            <a:endParaRPr lang="en-GB" dirty="0"/>
          </a:p>
        </p:txBody>
      </p:sp>
      <p:pic>
        <p:nvPicPr>
          <p:cNvPr id="4" name="Picture 2" descr="C:\Users\Rob\AppData\Roaming\PixelMetrics\CaptureWiz\Temp\41.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58287" y="3460249"/>
            <a:ext cx="7148973" cy="2620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5126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Injection moulding process</a:t>
            </a:r>
            <a:endParaRPr lang="en-GB" dirty="0"/>
          </a:p>
        </p:txBody>
      </p:sp>
      <p:sp>
        <p:nvSpPr>
          <p:cNvPr id="3" name="Text Placeholder 2"/>
          <p:cNvSpPr>
            <a:spLocks noGrp="1"/>
          </p:cNvSpPr>
          <p:nvPr>
            <p:ph type="body" sz="quarter" idx="14"/>
          </p:nvPr>
        </p:nvSpPr>
        <p:spPr/>
        <p:txBody>
          <a:bodyPr/>
          <a:lstStyle/>
          <a:p>
            <a:r>
              <a:rPr lang="en-GB" dirty="0"/>
              <a:t>Complete the stages in the process below:</a:t>
            </a:r>
          </a:p>
          <a:p>
            <a:pPr lvl="1"/>
            <a:r>
              <a:rPr lang="en-GB" dirty="0"/>
              <a:t>Granules or pellets are fed into the </a:t>
            </a:r>
            <a:r>
              <a:rPr lang="en-GB" b="1" dirty="0">
                <a:solidFill>
                  <a:srgbClr val="FF0000"/>
                </a:solidFill>
              </a:rPr>
              <a:t>_________</a:t>
            </a:r>
          </a:p>
          <a:p>
            <a:pPr lvl="1"/>
            <a:r>
              <a:rPr lang="en-GB" dirty="0"/>
              <a:t>The hopper feeds the </a:t>
            </a:r>
            <a:r>
              <a:rPr lang="en-GB" b="1" dirty="0">
                <a:solidFill>
                  <a:srgbClr val="FF0000"/>
                </a:solidFill>
              </a:rPr>
              <a:t>________________ </a:t>
            </a:r>
            <a:r>
              <a:rPr lang="en-GB" dirty="0"/>
              <a:t>that drags the granules past a heater, where they melt </a:t>
            </a:r>
          </a:p>
          <a:p>
            <a:pPr lvl="1"/>
            <a:r>
              <a:rPr lang="en-GB" dirty="0"/>
              <a:t>The plastic is </a:t>
            </a:r>
            <a:r>
              <a:rPr lang="en-GB" b="1" dirty="0">
                <a:solidFill>
                  <a:srgbClr val="FF0000"/>
                </a:solidFill>
              </a:rPr>
              <a:t>_______</a:t>
            </a:r>
            <a:r>
              <a:rPr lang="en-GB" dirty="0"/>
              <a:t> as it reaches the end of the screw, where it collects until there is enough to fill the mould</a:t>
            </a:r>
          </a:p>
          <a:p>
            <a:pPr lvl="1"/>
            <a:r>
              <a:rPr lang="en-GB" dirty="0"/>
              <a:t>At this point an </a:t>
            </a:r>
            <a:r>
              <a:rPr lang="en-GB" b="1" dirty="0">
                <a:solidFill>
                  <a:srgbClr val="FF0000"/>
                </a:solidFill>
              </a:rPr>
              <a:t>_______________ </a:t>
            </a:r>
            <a:r>
              <a:rPr lang="en-GB" dirty="0"/>
              <a:t>forces the molten plastic into the mould under pressure, filling it up</a:t>
            </a:r>
          </a:p>
          <a:p>
            <a:pPr lvl="1"/>
            <a:r>
              <a:rPr lang="en-GB" dirty="0"/>
              <a:t>The plastic sets quickly, the mould is separated and the </a:t>
            </a:r>
            <a:r>
              <a:rPr lang="en-GB" b="1" dirty="0">
                <a:solidFill>
                  <a:srgbClr val="FF0000"/>
                </a:solidFill>
              </a:rPr>
              <a:t>________________ </a:t>
            </a:r>
            <a:r>
              <a:rPr lang="en-GB" dirty="0"/>
              <a:t>releases the moulding</a:t>
            </a:r>
          </a:p>
        </p:txBody>
      </p:sp>
    </p:spTree>
    <p:extLst>
      <p:ext uri="{BB962C8B-B14F-4D97-AF65-F5344CB8AC3E}">
        <p14:creationId xmlns:p14="http://schemas.microsoft.com/office/powerpoint/2010/main" val="334577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Injection moulding process</a:t>
            </a:r>
            <a:endParaRPr lang="en-GB" dirty="0"/>
          </a:p>
        </p:txBody>
      </p:sp>
      <p:sp>
        <p:nvSpPr>
          <p:cNvPr id="3" name="Text Placeholder 2"/>
          <p:cNvSpPr>
            <a:spLocks noGrp="1"/>
          </p:cNvSpPr>
          <p:nvPr>
            <p:ph type="body" sz="quarter" idx="14"/>
          </p:nvPr>
        </p:nvSpPr>
        <p:spPr/>
        <p:txBody>
          <a:bodyPr/>
          <a:lstStyle/>
          <a:p>
            <a:r>
              <a:rPr lang="en-GB" dirty="0"/>
              <a:t>Complete the stages in the process below:</a:t>
            </a:r>
          </a:p>
          <a:p>
            <a:pPr lvl="1"/>
            <a:r>
              <a:rPr lang="en-GB" dirty="0"/>
              <a:t>Granules or pellets are fed into the </a:t>
            </a:r>
            <a:r>
              <a:rPr lang="en-GB" b="1" dirty="0">
                <a:solidFill>
                  <a:srgbClr val="FF0000"/>
                </a:solidFill>
              </a:rPr>
              <a:t>hopper</a:t>
            </a:r>
          </a:p>
          <a:p>
            <a:pPr lvl="1"/>
            <a:r>
              <a:rPr lang="en-GB" dirty="0"/>
              <a:t>The hopper feeds the </a:t>
            </a:r>
            <a:r>
              <a:rPr lang="en-GB" b="1" dirty="0">
                <a:solidFill>
                  <a:srgbClr val="FF0000"/>
                </a:solidFill>
              </a:rPr>
              <a:t>Archimedes screw </a:t>
            </a:r>
            <a:r>
              <a:rPr lang="en-GB" dirty="0"/>
              <a:t>that drags the granules past a heater, where they melt </a:t>
            </a:r>
          </a:p>
          <a:p>
            <a:pPr lvl="1"/>
            <a:r>
              <a:rPr lang="en-GB" dirty="0"/>
              <a:t>The plastic is </a:t>
            </a:r>
            <a:r>
              <a:rPr lang="en-GB" b="1" dirty="0">
                <a:solidFill>
                  <a:srgbClr val="FF0000"/>
                </a:solidFill>
              </a:rPr>
              <a:t>softened</a:t>
            </a:r>
            <a:r>
              <a:rPr lang="en-GB" dirty="0"/>
              <a:t> as it reaches the end of the screw, where it collects until there is enough to fill the mould</a:t>
            </a:r>
          </a:p>
          <a:p>
            <a:pPr lvl="1"/>
            <a:r>
              <a:rPr lang="en-GB" dirty="0"/>
              <a:t>At this point an </a:t>
            </a:r>
            <a:r>
              <a:rPr lang="en-GB" b="1" dirty="0">
                <a:solidFill>
                  <a:srgbClr val="FF0000"/>
                </a:solidFill>
              </a:rPr>
              <a:t>injection cylinder </a:t>
            </a:r>
            <a:r>
              <a:rPr lang="en-GB" dirty="0"/>
              <a:t>forces the molten plastic into the mould under pressure, filling it up</a:t>
            </a:r>
          </a:p>
          <a:p>
            <a:pPr lvl="1"/>
            <a:r>
              <a:rPr lang="en-GB" dirty="0"/>
              <a:t>The plastic sets quickly, the mould is separated and the </a:t>
            </a:r>
            <a:r>
              <a:rPr lang="en-GB" b="1" dirty="0">
                <a:solidFill>
                  <a:srgbClr val="FF0000"/>
                </a:solidFill>
              </a:rPr>
              <a:t>clamping cylinder </a:t>
            </a:r>
            <a:r>
              <a:rPr lang="en-GB" dirty="0"/>
              <a:t>releases the moulding</a:t>
            </a:r>
          </a:p>
        </p:txBody>
      </p:sp>
    </p:spTree>
    <p:extLst>
      <p:ext uri="{BB962C8B-B14F-4D97-AF65-F5344CB8AC3E}">
        <p14:creationId xmlns:p14="http://schemas.microsoft.com/office/powerpoint/2010/main" val="2832831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Injection moulding </a:t>
            </a:r>
          </a:p>
        </p:txBody>
      </p:sp>
      <p:sp>
        <p:nvSpPr>
          <p:cNvPr id="3" name="Text Placeholder 2"/>
          <p:cNvSpPr>
            <a:spLocks noGrp="1"/>
          </p:cNvSpPr>
          <p:nvPr>
            <p:ph type="body" sz="quarter" idx="14"/>
          </p:nvPr>
        </p:nvSpPr>
        <p:spPr/>
        <p:txBody>
          <a:bodyPr/>
          <a:lstStyle/>
          <a:p>
            <a:r>
              <a:rPr lang="en-GB" dirty="0"/>
              <a:t>After watching the video on how the Panton chair is manufactured, complete </a:t>
            </a:r>
            <a:r>
              <a:rPr lang="en-GB" b="1" dirty="0"/>
              <a:t>Task 2</a:t>
            </a:r>
          </a:p>
          <a:p>
            <a:pPr lvl="1"/>
            <a:r>
              <a:rPr lang="en-GB" dirty="0"/>
              <a:t>What are the advantages of injection moulding the chair?</a:t>
            </a:r>
          </a:p>
        </p:txBody>
      </p:sp>
    </p:spTree>
    <p:extLst>
      <p:ext uri="{BB962C8B-B14F-4D97-AF65-F5344CB8AC3E}">
        <p14:creationId xmlns:p14="http://schemas.microsoft.com/office/powerpoint/2010/main" val="2398245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Extrusion process</a:t>
            </a:r>
            <a:endParaRPr lang="en-GB" dirty="0"/>
          </a:p>
        </p:txBody>
      </p:sp>
      <p:sp>
        <p:nvSpPr>
          <p:cNvPr id="3" name="Text Placeholder 2"/>
          <p:cNvSpPr>
            <a:spLocks noGrp="1"/>
          </p:cNvSpPr>
          <p:nvPr>
            <p:ph type="body" sz="quarter" idx="14"/>
          </p:nvPr>
        </p:nvSpPr>
        <p:spPr/>
        <p:txBody>
          <a:bodyPr/>
          <a:lstStyle/>
          <a:p>
            <a:r>
              <a:rPr lang="en-GB" dirty="0"/>
              <a:t>Extrusion uses a </a:t>
            </a:r>
            <a:r>
              <a:rPr lang="en-GB" b="1" dirty="0"/>
              <a:t>die</a:t>
            </a:r>
            <a:r>
              <a:rPr lang="en-GB" dirty="0"/>
              <a:t> instead of a </a:t>
            </a:r>
            <a:r>
              <a:rPr lang="en-GB" b="1" dirty="0"/>
              <a:t>mould</a:t>
            </a:r>
            <a:r>
              <a:rPr lang="en-GB" dirty="0"/>
              <a:t> and this sets the profile shape</a:t>
            </a:r>
          </a:p>
          <a:p>
            <a:pPr lvl="1"/>
            <a:r>
              <a:rPr lang="en-GB" dirty="0"/>
              <a:t>A continuous flow of molten plastic passes through the die at just the right temperature to hold the shape</a:t>
            </a:r>
          </a:p>
          <a:p>
            <a:pPr lvl="1"/>
            <a:r>
              <a:rPr lang="en-GB" dirty="0"/>
              <a:t>The extruded plastic then passes onto a cooling table or cooling trough where it fully solidifies</a:t>
            </a:r>
          </a:p>
        </p:txBody>
      </p:sp>
      <p:pic>
        <p:nvPicPr>
          <p:cNvPr id="2050" name="Picture 2" descr="C:\Users\Rob\AppData\Roaming\PixelMetrics\CaptureWiz\Temp\41.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93488" y="3997948"/>
            <a:ext cx="7557025" cy="2040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929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Blow moulding</a:t>
            </a:r>
          </a:p>
        </p:txBody>
      </p:sp>
      <p:sp>
        <p:nvSpPr>
          <p:cNvPr id="3" name="Text Placeholder 2"/>
          <p:cNvSpPr>
            <a:spLocks noGrp="1"/>
          </p:cNvSpPr>
          <p:nvPr>
            <p:ph type="body" sz="quarter" idx="14"/>
          </p:nvPr>
        </p:nvSpPr>
        <p:spPr/>
        <p:txBody>
          <a:bodyPr/>
          <a:lstStyle/>
          <a:p>
            <a:r>
              <a:rPr lang="en-GB" dirty="0"/>
              <a:t>A manufacturing process often used for bottles</a:t>
            </a:r>
          </a:p>
          <a:p>
            <a:pPr lvl="1"/>
            <a:r>
              <a:rPr lang="en-GB" dirty="0"/>
              <a:t>An extruded tube (parison) is blown into a desired shape</a:t>
            </a:r>
          </a:p>
          <a:p>
            <a:pPr lvl="1"/>
            <a:r>
              <a:rPr lang="en-GB" dirty="0"/>
              <a:t>Why is the mould cooled with chilled water?</a:t>
            </a:r>
          </a:p>
        </p:txBody>
      </p:sp>
      <p:pic>
        <p:nvPicPr>
          <p:cNvPr id="4" name="Picture 3"/>
          <p:cNvPicPr>
            <a:picLocks noChangeAspect="1"/>
          </p:cNvPicPr>
          <p:nvPr/>
        </p:nvPicPr>
        <p:blipFill>
          <a:blip r:embed="rId3"/>
          <a:stretch>
            <a:fillRect/>
          </a:stretch>
        </p:blipFill>
        <p:spPr>
          <a:xfrm>
            <a:off x="981075" y="3251055"/>
            <a:ext cx="7181850" cy="2600325"/>
          </a:xfrm>
          <a:prstGeom prst="rect">
            <a:avLst/>
          </a:prstGeom>
        </p:spPr>
      </p:pic>
    </p:spTree>
    <p:extLst>
      <p:ext uri="{BB962C8B-B14F-4D97-AF65-F5344CB8AC3E}">
        <p14:creationId xmlns:p14="http://schemas.microsoft.com/office/powerpoint/2010/main" val="3207248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Tooling for blow moulding</a:t>
            </a:r>
          </a:p>
        </p:txBody>
      </p:sp>
      <p:sp>
        <p:nvSpPr>
          <p:cNvPr id="3" name="Text Placeholder 2"/>
          <p:cNvSpPr>
            <a:spLocks noGrp="1"/>
          </p:cNvSpPr>
          <p:nvPr>
            <p:ph type="body" sz="quarter" idx="14"/>
          </p:nvPr>
        </p:nvSpPr>
        <p:spPr/>
        <p:txBody>
          <a:bodyPr/>
          <a:lstStyle/>
          <a:p>
            <a:r>
              <a:rPr lang="en-GB" dirty="0"/>
              <a:t>A plastic parison is inserted into the mould top</a:t>
            </a:r>
          </a:p>
          <a:p>
            <a:pPr lvl="1"/>
            <a:r>
              <a:rPr lang="en-GB" dirty="0"/>
              <a:t>Warm air inflates the parison to fill bottle mould</a:t>
            </a:r>
          </a:p>
        </p:txBody>
      </p:sp>
      <p:grpSp>
        <p:nvGrpSpPr>
          <p:cNvPr id="17" name="Group 16"/>
          <p:cNvGrpSpPr/>
          <p:nvPr/>
        </p:nvGrpSpPr>
        <p:grpSpPr>
          <a:xfrm>
            <a:off x="2703343" y="2579820"/>
            <a:ext cx="3839103" cy="3820462"/>
            <a:chOff x="2852630" y="2733151"/>
            <a:chExt cx="3503790" cy="3486777"/>
          </a:xfrm>
        </p:grpSpPr>
        <p:grpSp>
          <p:nvGrpSpPr>
            <p:cNvPr id="9" name="Group 8"/>
            <p:cNvGrpSpPr/>
            <p:nvPr/>
          </p:nvGrpSpPr>
          <p:grpSpPr>
            <a:xfrm>
              <a:off x="2852630" y="2733151"/>
              <a:ext cx="3503790" cy="3486777"/>
              <a:chOff x="2636855" y="2048189"/>
              <a:chExt cx="3810000" cy="381000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36855" y="2048189"/>
                <a:ext cx="3810000" cy="3810000"/>
              </a:xfrm>
              <a:prstGeom prst="rect">
                <a:avLst/>
              </a:prstGeom>
            </p:spPr>
          </p:pic>
          <p:sp>
            <p:nvSpPr>
              <p:cNvPr id="5" name="Arc 4"/>
              <p:cNvSpPr/>
              <p:nvPr/>
            </p:nvSpPr>
            <p:spPr>
              <a:xfrm>
                <a:off x="3326005" y="5157786"/>
                <a:ext cx="2522138" cy="549678"/>
              </a:xfrm>
              <a:prstGeom prst="arc">
                <a:avLst>
                  <a:gd name="adj1" fmla="val 21485622"/>
                  <a:gd name="adj2" fmla="val 10886222"/>
                </a:avLst>
              </a:prstGeom>
              <a:ln w="38100">
                <a:solidFill>
                  <a:srgbClr val="FF0000"/>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cxnSp>
          <p:nvCxnSpPr>
            <p:cNvPr id="16" name="Straight Arrow Connector 15"/>
            <p:cNvCxnSpPr/>
            <p:nvPr/>
          </p:nvCxnSpPr>
          <p:spPr>
            <a:xfrm>
              <a:off x="3878664" y="2833635"/>
              <a:ext cx="0" cy="2622620"/>
            </a:xfrm>
            <a:prstGeom prst="straightConnector1">
              <a:avLst/>
            </a:prstGeom>
            <a:ln w="38100">
              <a:solidFill>
                <a:srgbClr val="FF0000"/>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07900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98190" y="3425745"/>
            <a:ext cx="5145809" cy="3432255"/>
          </a:xfrm>
          <a:prstGeom prst="rect">
            <a:avLst/>
          </a:prstGeom>
        </p:spPr>
      </p:pic>
      <p:sp>
        <p:nvSpPr>
          <p:cNvPr id="2" name="Text Placeholder 1"/>
          <p:cNvSpPr>
            <a:spLocks noGrp="1"/>
          </p:cNvSpPr>
          <p:nvPr>
            <p:ph type="body" sz="quarter" idx="13"/>
          </p:nvPr>
        </p:nvSpPr>
        <p:spPr/>
        <p:txBody>
          <a:bodyPr/>
          <a:lstStyle/>
          <a:p>
            <a:r>
              <a:rPr lang="en-GB" dirty="0"/>
              <a:t>Quality control</a:t>
            </a:r>
          </a:p>
        </p:txBody>
      </p:sp>
      <p:sp>
        <p:nvSpPr>
          <p:cNvPr id="3" name="Text Placeholder 2"/>
          <p:cNvSpPr>
            <a:spLocks noGrp="1"/>
          </p:cNvSpPr>
          <p:nvPr>
            <p:ph type="body" sz="quarter" idx="14"/>
          </p:nvPr>
        </p:nvSpPr>
        <p:spPr/>
        <p:txBody>
          <a:bodyPr/>
          <a:lstStyle/>
          <a:p>
            <a:r>
              <a:rPr lang="en-GB" dirty="0"/>
              <a:t>Quality Control (QC) checks are carried out to ensure that each product is being produced to the correct specification </a:t>
            </a:r>
          </a:p>
          <a:p>
            <a:pPr lvl="1"/>
            <a:r>
              <a:rPr lang="en-GB" dirty="0"/>
              <a:t>QC checks are made to make sure that each product meets a specific standard and is safe to use</a:t>
            </a:r>
          </a:p>
          <a:p>
            <a:endParaRPr lang="en-GB"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369181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84898" y="5272931"/>
            <a:ext cx="3141123" cy="1288289"/>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52834" y="5157786"/>
            <a:ext cx="1932064" cy="1449048"/>
          </a:xfrm>
          <a:prstGeom prst="rect">
            <a:avLst/>
          </a:prstGeom>
          <a:ln>
            <a:solidFill>
              <a:schemeClr val="bg1"/>
            </a:solidFill>
          </a:ln>
        </p:spPr>
      </p:pic>
      <p:sp>
        <p:nvSpPr>
          <p:cNvPr id="2" name="Text Placeholder 1"/>
          <p:cNvSpPr>
            <a:spLocks noGrp="1"/>
          </p:cNvSpPr>
          <p:nvPr>
            <p:ph type="body" sz="quarter" idx="13"/>
          </p:nvPr>
        </p:nvSpPr>
        <p:spPr/>
        <p:txBody>
          <a:bodyPr/>
          <a:lstStyle/>
          <a:p>
            <a:r>
              <a:rPr lang="en-GB" dirty="0"/>
              <a:t>Quality control</a:t>
            </a:r>
          </a:p>
        </p:txBody>
      </p:sp>
      <p:sp>
        <p:nvSpPr>
          <p:cNvPr id="3" name="Text Placeholder 2"/>
          <p:cNvSpPr>
            <a:spLocks noGrp="1"/>
          </p:cNvSpPr>
          <p:nvPr>
            <p:ph type="body" sz="quarter" idx="14"/>
          </p:nvPr>
        </p:nvSpPr>
        <p:spPr/>
        <p:txBody>
          <a:bodyPr/>
          <a:lstStyle/>
          <a:p>
            <a:r>
              <a:rPr lang="en-GB" dirty="0"/>
              <a:t>The most common checks might include:</a:t>
            </a:r>
          </a:p>
          <a:p>
            <a:pPr lvl="1"/>
            <a:r>
              <a:rPr lang="en-GB" dirty="0"/>
              <a:t>Dimensional accuracy (e.g. within tolerance)</a:t>
            </a:r>
          </a:p>
          <a:p>
            <a:pPr lvl="1"/>
            <a:r>
              <a:rPr lang="en-GB" dirty="0"/>
              <a:t>Weight</a:t>
            </a:r>
          </a:p>
          <a:p>
            <a:pPr lvl="1"/>
            <a:r>
              <a:rPr lang="en-GB" dirty="0"/>
              <a:t>Pressure testing and checks for leaks</a:t>
            </a:r>
          </a:p>
          <a:p>
            <a:pPr lvl="1"/>
            <a:r>
              <a:rPr lang="en-GB" dirty="0"/>
              <a:t>Flammability tests</a:t>
            </a:r>
            <a:endParaRPr lang="en-GB" sz="2000" b="1" dirty="0"/>
          </a:p>
          <a:p>
            <a:r>
              <a:rPr lang="en-GB" sz="2000" b="1" dirty="0"/>
              <a:t>Example</a:t>
            </a:r>
            <a:r>
              <a:rPr lang="en-GB" sz="2000" dirty="0"/>
              <a:t>: An injection moulded plastic bottle top could be tested after 10, 1,000 or 1,000,000 of them have been produced</a:t>
            </a:r>
          </a:p>
          <a:p>
            <a:pPr lvl="1"/>
            <a:r>
              <a:rPr lang="en-GB" dirty="0"/>
              <a:t>What might the test include?</a:t>
            </a:r>
          </a:p>
          <a:p>
            <a:endParaRPr lang="en-GB" sz="2000" dirty="0"/>
          </a:p>
        </p:txBody>
      </p:sp>
    </p:spTree>
    <p:extLst>
      <p:ext uri="{BB962C8B-B14F-4D97-AF65-F5344CB8AC3E}">
        <p14:creationId xmlns:p14="http://schemas.microsoft.com/office/powerpoint/2010/main" val="3402317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pPr lvl="0"/>
            <a:r>
              <a:rPr lang="en-GB" dirty="0"/>
              <a:t>Understand how the properties of different polymers influence use and affect performance</a:t>
            </a:r>
          </a:p>
          <a:p>
            <a:pPr lvl="0"/>
            <a:r>
              <a:rPr lang="en-GB" dirty="0"/>
              <a:t>Be aware of commercial processing techniques for plastics </a:t>
            </a:r>
          </a:p>
          <a:p>
            <a:pPr lvl="0"/>
            <a:r>
              <a:rPr lang="en-GB" dirty="0"/>
              <a:t>Understand the application and use of quality control during manufacture</a:t>
            </a:r>
          </a:p>
          <a:p>
            <a:pPr lvl="0"/>
            <a:r>
              <a:rPr lang="en-GB" dirty="0"/>
              <a:t>Understand how preparation and the application of surface treatments and finishes affect the functional and aesthetic properties of polymer-based products</a:t>
            </a:r>
          </a:p>
        </p:txBody>
      </p:sp>
      <p:sp>
        <p:nvSpPr>
          <p:cNvPr id="3" name="Text Placeholder 2"/>
          <p:cNvSpPr>
            <a:spLocks noGrp="1"/>
          </p:cNvSpPr>
          <p:nvPr>
            <p:ph type="body" sz="quarter" idx="13"/>
          </p:nvPr>
        </p:nvSpPr>
        <p:spPr/>
        <p:txBody>
          <a:bodyPr/>
          <a:lstStyle/>
          <a:p>
            <a:r>
              <a:rPr lang="en-GB"/>
              <a:t>Objectives</a:t>
            </a:r>
          </a:p>
        </p:txBody>
      </p:sp>
    </p:spTree>
    <p:extLst>
      <p:ext uri="{BB962C8B-B14F-4D97-AF65-F5344CB8AC3E}">
        <p14:creationId xmlns:p14="http://schemas.microsoft.com/office/powerpoint/2010/main" val="2690614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Laser cutting</a:t>
            </a:r>
            <a:endParaRPr lang="en-GB"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23005" y="2670933"/>
            <a:ext cx="3984061" cy="2988045"/>
          </a:xfrm>
          <a:prstGeom prst="rect">
            <a:avLst/>
          </a:prstGeom>
        </p:spPr>
      </p:pic>
      <p:sp>
        <p:nvSpPr>
          <p:cNvPr id="3" name="Text Placeholder 2"/>
          <p:cNvSpPr>
            <a:spLocks noGrp="1"/>
          </p:cNvSpPr>
          <p:nvPr>
            <p:ph type="body" sz="quarter" idx="14"/>
          </p:nvPr>
        </p:nvSpPr>
        <p:spPr/>
        <p:txBody>
          <a:bodyPr/>
          <a:lstStyle/>
          <a:p>
            <a:r>
              <a:rPr lang="en-GB" dirty="0"/>
              <a:t>This is one of the most accurate ways to cut different types of thermoforming polymer sheets</a:t>
            </a:r>
          </a:p>
          <a:p>
            <a:pPr lvl="1"/>
            <a:r>
              <a:rPr lang="en-GB" dirty="0"/>
              <a:t>The laser can follow a design </a:t>
            </a:r>
            <a:br>
              <a:rPr lang="en-GB" dirty="0"/>
            </a:br>
            <a:r>
              <a:rPr lang="en-GB" dirty="0"/>
              <a:t>to a very fine tolerance</a:t>
            </a:r>
          </a:p>
          <a:p>
            <a:pPr lvl="1"/>
            <a:r>
              <a:rPr lang="en-GB" dirty="0"/>
              <a:t>Laser cutters are a safe way to </a:t>
            </a:r>
            <a:br>
              <a:rPr lang="en-GB" dirty="0"/>
            </a:br>
            <a:r>
              <a:rPr lang="en-GB" dirty="0"/>
              <a:t>create objects if set up correctly</a:t>
            </a:r>
          </a:p>
          <a:p>
            <a:pPr lvl="1"/>
            <a:r>
              <a:rPr lang="en-GB" dirty="0"/>
              <a:t>Extraction is used to remove </a:t>
            </a:r>
            <a:br>
              <a:rPr lang="en-GB" dirty="0"/>
            </a:br>
            <a:r>
              <a:rPr lang="en-GB" dirty="0"/>
              <a:t>and filter harmful fumes</a:t>
            </a:r>
          </a:p>
          <a:p>
            <a:pPr lvl="1"/>
            <a:r>
              <a:rPr lang="en-GB" dirty="0"/>
              <a:t>What advantages are there </a:t>
            </a:r>
            <a:br>
              <a:rPr lang="en-GB" dirty="0"/>
            </a:br>
            <a:r>
              <a:rPr lang="en-GB" dirty="0"/>
              <a:t>to laser cutting?</a:t>
            </a:r>
          </a:p>
          <a:p>
            <a:endParaRPr lang="en-GB" dirty="0"/>
          </a:p>
        </p:txBody>
      </p:sp>
    </p:spTree>
    <p:extLst>
      <p:ext uri="{BB962C8B-B14F-4D97-AF65-F5344CB8AC3E}">
        <p14:creationId xmlns:p14="http://schemas.microsoft.com/office/powerpoint/2010/main" val="3258703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Laser cutting settings</a:t>
            </a:r>
          </a:p>
        </p:txBody>
      </p:sp>
      <p:sp>
        <p:nvSpPr>
          <p:cNvPr id="3" name="Text Placeholder 2"/>
          <p:cNvSpPr>
            <a:spLocks noGrp="1"/>
          </p:cNvSpPr>
          <p:nvPr>
            <p:ph type="body" sz="quarter" idx="14"/>
          </p:nvPr>
        </p:nvSpPr>
        <p:spPr/>
        <p:txBody>
          <a:bodyPr/>
          <a:lstStyle/>
          <a:p>
            <a:r>
              <a:rPr lang="en-GB" dirty="0"/>
              <a:t>Laser cutters must be set up correctly taking the following into consideration:</a:t>
            </a:r>
          </a:p>
          <a:p>
            <a:pPr lvl="1"/>
            <a:r>
              <a:rPr lang="en-GB" sz="2400" dirty="0">
                <a:solidFill>
                  <a:schemeClr val="tx1"/>
                </a:solidFill>
              </a:rPr>
              <a:t>Kerf allowance:</a:t>
            </a:r>
            <a:r>
              <a:rPr lang="en-GB" dirty="0"/>
              <a:t> This is what the laser removes when cutting (somewhere between 0.1-1mm normally)</a:t>
            </a:r>
          </a:p>
          <a:p>
            <a:pPr lvl="1"/>
            <a:r>
              <a:rPr lang="en-GB" sz="2400" dirty="0">
                <a:solidFill>
                  <a:schemeClr val="tx1"/>
                </a:solidFill>
              </a:rPr>
              <a:t>Power and speed settings:</a:t>
            </a:r>
            <a:r>
              <a:rPr lang="en-GB" dirty="0"/>
              <a:t> Lasers cut using a combination of speed and power (deeper cuts are made with </a:t>
            </a:r>
            <a:r>
              <a:rPr lang="en-GB" b="1" dirty="0"/>
              <a:t>slow speeds </a:t>
            </a:r>
            <a:r>
              <a:rPr lang="en-GB" dirty="0"/>
              <a:t>and </a:t>
            </a:r>
            <a:r>
              <a:rPr lang="en-GB" b="1" dirty="0"/>
              <a:t>high power </a:t>
            </a:r>
            <a:r>
              <a:rPr lang="en-GB" dirty="0"/>
              <a:t>settings)</a:t>
            </a:r>
            <a:endParaRPr lang="en-GB" sz="2400" dirty="0">
              <a:solidFill>
                <a:schemeClr val="tx1"/>
              </a:solidFill>
            </a:endParaRPr>
          </a:p>
          <a:p>
            <a:pPr lvl="1"/>
            <a:r>
              <a:rPr lang="en-GB" sz="2400" dirty="0">
                <a:solidFill>
                  <a:schemeClr val="tx1"/>
                </a:solidFill>
              </a:rPr>
              <a:t>Focusing the beam: </a:t>
            </a:r>
            <a:r>
              <a:rPr lang="en-GB" dirty="0"/>
              <a:t>The focal length of the laser will affect the quality of the cut or etch</a:t>
            </a:r>
          </a:p>
          <a:p>
            <a:pPr lvl="1"/>
            <a:r>
              <a:rPr lang="en-GB" sz="2400" dirty="0">
                <a:solidFill>
                  <a:schemeClr val="tx1"/>
                </a:solidFill>
              </a:rPr>
              <a:t>Clean mirrors and lenses: </a:t>
            </a:r>
            <a:r>
              <a:rPr lang="en-GB" dirty="0"/>
              <a:t>This prevents a reduction of power as the head moves away from the source of the laser </a:t>
            </a:r>
          </a:p>
          <a:p>
            <a:endParaRPr lang="en-GB" dirty="0"/>
          </a:p>
        </p:txBody>
      </p:sp>
    </p:spTree>
    <p:extLst>
      <p:ext uri="{BB962C8B-B14F-4D97-AF65-F5344CB8AC3E}">
        <p14:creationId xmlns:p14="http://schemas.microsoft.com/office/powerpoint/2010/main" val="535575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Surface treatments and finishes</a:t>
            </a:r>
            <a:endParaRPr lang="en-GB" dirty="0"/>
          </a:p>
        </p:txBody>
      </p:sp>
      <p:sp>
        <p:nvSpPr>
          <p:cNvPr id="3" name="Text Placeholder 2"/>
          <p:cNvSpPr>
            <a:spLocks noGrp="1"/>
          </p:cNvSpPr>
          <p:nvPr>
            <p:ph type="body" sz="quarter" idx="14"/>
          </p:nvPr>
        </p:nvSpPr>
        <p:spPr/>
        <p:txBody>
          <a:bodyPr/>
          <a:lstStyle/>
          <a:p>
            <a:r>
              <a:rPr lang="en-GB" dirty="0"/>
              <a:t>The main reasons for finishing materials are:</a:t>
            </a:r>
          </a:p>
          <a:p>
            <a:pPr lvl="1"/>
            <a:r>
              <a:rPr lang="en-GB" b="1" dirty="0">
                <a:solidFill>
                  <a:srgbClr val="97590D"/>
                </a:solidFill>
              </a:rPr>
              <a:t>Protection</a:t>
            </a:r>
            <a:r>
              <a:rPr lang="en-GB" dirty="0"/>
              <a:t> - To make the plastic last longer (more durable)</a:t>
            </a:r>
          </a:p>
          <a:p>
            <a:pPr lvl="1"/>
            <a:r>
              <a:rPr lang="en-GB" b="1" dirty="0">
                <a:solidFill>
                  <a:srgbClr val="97590D"/>
                </a:solidFill>
              </a:rPr>
              <a:t>Aesthetics</a:t>
            </a:r>
            <a:r>
              <a:rPr lang="en-GB" dirty="0"/>
              <a:t> - To make the plastic more appealing</a:t>
            </a:r>
          </a:p>
          <a:p>
            <a:pPr lvl="1"/>
            <a:r>
              <a:rPr lang="en-GB" b="1" dirty="0">
                <a:solidFill>
                  <a:srgbClr val="97590D"/>
                </a:solidFill>
              </a:rPr>
              <a:t>Functionality</a:t>
            </a:r>
            <a:r>
              <a:rPr lang="en-GB" dirty="0"/>
              <a:t> - To improve its properties e.g. grip</a:t>
            </a:r>
          </a:p>
          <a:p>
            <a:r>
              <a:rPr lang="en-GB" dirty="0"/>
              <a:t>Most plastics are self-finishing but protection can make it less prone to UV damage and colour fade</a:t>
            </a:r>
          </a:p>
          <a:p>
            <a:pPr lvl="1"/>
            <a:r>
              <a:rPr lang="en-GB" dirty="0"/>
              <a:t>A number of specialist techniques are on offer, depending on the desired finish</a:t>
            </a:r>
          </a:p>
          <a:p>
            <a:pPr lvl="1"/>
            <a:r>
              <a:rPr lang="en-GB" dirty="0"/>
              <a:t>Can you think of any methods to finish plastic?</a:t>
            </a:r>
          </a:p>
        </p:txBody>
      </p:sp>
    </p:spTree>
    <p:extLst>
      <p:ext uri="{BB962C8B-B14F-4D97-AF65-F5344CB8AC3E}">
        <p14:creationId xmlns:p14="http://schemas.microsoft.com/office/powerpoint/2010/main" val="1170819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4558351" y="2811439"/>
            <a:ext cx="4299045" cy="4046561"/>
          </a:xfrm>
          <a:prstGeom prst="rect">
            <a:avLst/>
          </a:prstGeom>
        </p:spPr>
      </p:pic>
      <p:sp>
        <p:nvSpPr>
          <p:cNvPr id="2" name="Text Placeholder 1"/>
          <p:cNvSpPr>
            <a:spLocks noGrp="1"/>
          </p:cNvSpPr>
          <p:nvPr>
            <p:ph type="body" sz="quarter" idx="13"/>
          </p:nvPr>
        </p:nvSpPr>
        <p:spPr/>
        <p:txBody>
          <a:bodyPr/>
          <a:lstStyle/>
          <a:p>
            <a:r>
              <a:rPr lang="en-GB" dirty="0"/>
              <a:t>Spray primer and paint</a:t>
            </a:r>
          </a:p>
        </p:txBody>
      </p:sp>
      <p:sp>
        <p:nvSpPr>
          <p:cNvPr id="3" name="Text Placeholder 2"/>
          <p:cNvSpPr>
            <a:spLocks noGrp="1"/>
          </p:cNvSpPr>
          <p:nvPr>
            <p:ph type="body" sz="quarter" idx="14"/>
          </p:nvPr>
        </p:nvSpPr>
        <p:spPr/>
        <p:txBody>
          <a:bodyPr/>
          <a:lstStyle/>
          <a:p>
            <a:r>
              <a:rPr lang="en-GB" dirty="0"/>
              <a:t>Plastics are primed and sprayed with paints for aesthetics and protection from UV degradation</a:t>
            </a:r>
          </a:p>
          <a:p>
            <a:pPr lvl="1"/>
            <a:r>
              <a:rPr lang="en-GB" dirty="0"/>
              <a:t>Quick to apply but contain VOCs </a:t>
            </a:r>
            <a:br>
              <a:rPr lang="en-GB" dirty="0"/>
            </a:br>
            <a:r>
              <a:rPr lang="en-GB" dirty="0"/>
              <a:t>(volatile organic compounds) </a:t>
            </a:r>
            <a:br>
              <a:rPr lang="en-GB" dirty="0"/>
            </a:br>
            <a:r>
              <a:rPr lang="en-GB" dirty="0"/>
              <a:t>which are hazardous fumes</a:t>
            </a:r>
          </a:p>
          <a:p>
            <a:pPr lvl="1"/>
            <a:r>
              <a:rPr lang="en-GB" dirty="0"/>
              <a:t>What two things can you do </a:t>
            </a:r>
            <a:br>
              <a:rPr lang="en-GB" dirty="0"/>
            </a:br>
            <a:r>
              <a:rPr lang="en-GB" dirty="0"/>
              <a:t>to avoid inhalation when </a:t>
            </a:r>
            <a:br>
              <a:rPr lang="en-GB" dirty="0"/>
            </a:br>
            <a:r>
              <a:rPr lang="en-GB" dirty="0"/>
              <a:t>using spray paint?</a:t>
            </a:r>
          </a:p>
          <a:p>
            <a:pPr marL="444500" lvl="1" indent="0">
              <a:buNone/>
            </a:pPr>
            <a:endParaRPr lang="en-GB"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034931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2699" y="3318281"/>
            <a:ext cx="7409711" cy="3161611"/>
          </a:xfrm>
          <a:prstGeom prst="rect">
            <a:avLst/>
          </a:prstGeom>
        </p:spPr>
      </p:pic>
      <p:sp>
        <p:nvSpPr>
          <p:cNvPr id="2" name="Text Placeholder 1"/>
          <p:cNvSpPr>
            <a:spLocks noGrp="1"/>
          </p:cNvSpPr>
          <p:nvPr>
            <p:ph type="body" sz="quarter" idx="13"/>
          </p:nvPr>
        </p:nvSpPr>
        <p:spPr/>
        <p:txBody>
          <a:bodyPr/>
          <a:lstStyle/>
          <a:p>
            <a:r>
              <a:rPr lang="en-GB" dirty="0"/>
              <a:t>Vinyl decals</a:t>
            </a:r>
          </a:p>
        </p:txBody>
      </p:sp>
      <p:sp>
        <p:nvSpPr>
          <p:cNvPr id="3" name="Text Placeholder 2"/>
          <p:cNvSpPr>
            <a:spLocks noGrp="1"/>
          </p:cNvSpPr>
          <p:nvPr>
            <p:ph type="body" sz="quarter" idx="14"/>
          </p:nvPr>
        </p:nvSpPr>
        <p:spPr/>
        <p:txBody>
          <a:bodyPr/>
          <a:lstStyle/>
          <a:p>
            <a:r>
              <a:rPr lang="en-GB" dirty="0"/>
              <a:t>Printed and cut self-adhesive vinyl can be attached to most surfaces</a:t>
            </a:r>
          </a:p>
          <a:p>
            <a:pPr lvl="1"/>
            <a:r>
              <a:rPr lang="en-GB" dirty="0"/>
              <a:t>These are relatively easy to make and use in your projects if you have access to a CAD program and a vinyl sticker machine</a:t>
            </a:r>
          </a:p>
          <a:p>
            <a:pPr marL="444500" lvl="1" indent="0">
              <a:buNone/>
            </a:pPr>
            <a:endParaRPr lang="en-GB" dirty="0">
              <a:solidFill>
                <a:srgbClr val="FF0000"/>
              </a:solidFill>
            </a:endParaRPr>
          </a:p>
          <a:p>
            <a:pPr lvl="1"/>
            <a:endParaRPr lang="en-GB" dirty="0"/>
          </a:p>
          <a:p>
            <a:pPr lvl="1"/>
            <a:endParaRPr lang="en-GB" dirty="0"/>
          </a:p>
          <a:p>
            <a:pPr marL="0" indent="0">
              <a:buNone/>
            </a:pPr>
            <a:endParaRPr lang="en-GB" dirty="0"/>
          </a:p>
          <a:p>
            <a:pPr marL="0" indent="0">
              <a:buNone/>
            </a:pPr>
            <a:endParaRPr lang="en-GB" dirty="0">
              <a:solidFill>
                <a:srgbClr val="FF0000"/>
              </a:solidFill>
            </a:endParaRPr>
          </a:p>
        </p:txBody>
      </p:sp>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4961919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B9CBD7"/>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8268"/>
            <a:ext cx="9144000" cy="6209731"/>
          </a:xfrm>
          <a:prstGeom prst="rect">
            <a:avLst/>
          </a:prstGeom>
        </p:spPr>
      </p:pic>
      <p:sp>
        <p:nvSpPr>
          <p:cNvPr id="2" name="Text Placeholder 1"/>
          <p:cNvSpPr>
            <a:spLocks noGrp="1"/>
          </p:cNvSpPr>
          <p:nvPr>
            <p:ph type="body" sz="quarter" idx="13"/>
          </p:nvPr>
        </p:nvSpPr>
        <p:spPr/>
        <p:txBody>
          <a:bodyPr/>
          <a:lstStyle/>
          <a:p>
            <a:r>
              <a:rPr lang="en-GB" dirty="0"/>
              <a:t>Flocking</a:t>
            </a:r>
          </a:p>
        </p:txBody>
      </p:sp>
      <p:sp>
        <p:nvSpPr>
          <p:cNvPr id="3" name="Text Placeholder 2"/>
          <p:cNvSpPr>
            <a:spLocks noGrp="1"/>
          </p:cNvSpPr>
          <p:nvPr>
            <p:ph type="body" sz="quarter" idx="14"/>
          </p:nvPr>
        </p:nvSpPr>
        <p:spPr/>
        <p:txBody>
          <a:bodyPr/>
          <a:lstStyle/>
          <a:p>
            <a:r>
              <a:rPr lang="en-GB" dirty="0"/>
              <a:t>Polymer flocking fibres are bonded to statically charged materials with adhesive</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330800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3094"/>
            <a:ext cx="9144000" cy="6214906"/>
          </a:xfrm>
          <a:prstGeom prst="rect">
            <a:avLst/>
          </a:prstGeom>
        </p:spPr>
      </p:pic>
      <p:sp>
        <p:nvSpPr>
          <p:cNvPr id="2" name="Text Placeholder 1"/>
          <p:cNvSpPr>
            <a:spLocks noGrp="1"/>
          </p:cNvSpPr>
          <p:nvPr>
            <p:ph type="body" sz="quarter" idx="13"/>
          </p:nvPr>
        </p:nvSpPr>
        <p:spPr>
          <a:xfrm>
            <a:off x="724280" y="4352817"/>
            <a:ext cx="7816470" cy="670772"/>
          </a:xfrm>
        </p:spPr>
        <p:txBody>
          <a:bodyPr/>
          <a:lstStyle/>
          <a:p>
            <a:r>
              <a:rPr lang="en-GB" dirty="0">
                <a:solidFill>
                  <a:schemeClr val="bg1"/>
                </a:solidFill>
              </a:rPr>
              <a:t>Etching and frosting</a:t>
            </a:r>
          </a:p>
        </p:txBody>
      </p:sp>
      <p:sp>
        <p:nvSpPr>
          <p:cNvPr id="3" name="Text Placeholder 2"/>
          <p:cNvSpPr>
            <a:spLocks noGrp="1"/>
          </p:cNvSpPr>
          <p:nvPr>
            <p:ph type="body" sz="quarter" idx="14"/>
          </p:nvPr>
        </p:nvSpPr>
        <p:spPr>
          <a:xfrm>
            <a:off x="724280" y="5150763"/>
            <a:ext cx="7797230" cy="1159869"/>
          </a:xfrm>
        </p:spPr>
        <p:txBody>
          <a:bodyPr/>
          <a:lstStyle/>
          <a:p>
            <a:r>
              <a:rPr lang="en-GB" dirty="0">
                <a:solidFill>
                  <a:schemeClr val="bg1"/>
                </a:solidFill>
              </a:rPr>
              <a:t>Laser-etched surfaces can reflect light effectively</a:t>
            </a:r>
          </a:p>
          <a:p>
            <a:r>
              <a:rPr lang="en-GB" dirty="0">
                <a:solidFill>
                  <a:schemeClr val="bg1"/>
                </a:solidFill>
              </a:rPr>
              <a:t>Frosting covers larger areas to make plastic opaque</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990574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Heat transfer printing</a:t>
            </a:r>
          </a:p>
        </p:txBody>
      </p:sp>
      <p:sp>
        <p:nvSpPr>
          <p:cNvPr id="3" name="Text Placeholder 2"/>
          <p:cNvSpPr>
            <a:spLocks noGrp="1"/>
          </p:cNvSpPr>
          <p:nvPr>
            <p:ph type="body" sz="quarter" idx="14"/>
          </p:nvPr>
        </p:nvSpPr>
        <p:spPr/>
        <p:txBody>
          <a:bodyPr/>
          <a:lstStyle/>
          <a:p>
            <a:r>
              <a:rPr lang="en-GB" dirty="0"/>
              <a:t>Image is printed onto special transfer paper and bonded onto the surface with a heat press</a:t>
            </a:r>
          </a:p>
          <a:p>
            <a:pPr lvl="1"/>
            <a:r>
              <a:rPr lang="en-GB" dirty="0"/>
              <a:t>This is commonly used to personalise mugs and clothing</a:t>
            </a:r>
          </a:p>
          <a:p>
            <a:endParaRPr lang="en-GB"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51841" y="2999509"/>
            <a:ext cx="3500469" cy="3477491"/>
          </a:xfrm>
          <a:prstGeom prst="rect">
            <a:avLst/>
          </a:prstGeom>
        </p:spPr>
      </p:pic>
    </p:spTree>
    <p:extLst>
      <p:ext uri="{BB962C8B-B14F-4D97-AF65-F5344CB8AC3E}">
        <p14:creationId xmlns:p14="http://schemas.microsoft.com/office/powerpoint/2010/main" val="27275372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68679" y="2933743"/>
            <a:ext cx="5465651" cy="3924257"/>
          </a:xfrm>
          <a:prstGeom prst="rect">
            <a:avLst/>
          </a:prstGeom>
        </p:spPr>
      </p:pic>
      <p:sp>
        <p:nvSpPr>
          <p:cNvPr id="2" name="Text Placeholder 1"/>
          <p:cNvSpPr>
            <a:spLocks noGrp="1"/>
          </p:cNvSpPr>
          <p:nvPr>
            <p:ph type="body" sz="quarter" idx="13"/>
          </p:nvPr>
        </p:nvSpPr>
        <p:spPr/>
        <p:txBody>
          <a:bodyPr/>
          <a:lstStyle/>
          <a:p>
            <a:r>
              <a:rPr lang="en-GB" dirty="0"/>
              <a:t>Hydrographic printing</a:t>
            </a:r>
          </a:p>
        </p:txBody>
      </p:sp>
      <p:sp>
        <p:nvSpPr>
          <p:cNvPr id="3" name="Text Placeholder 2"/>
          <p:cNvSpPr>
            <a:spLocks noGrp="1"/>
          </p:cNvSpPr>
          <p:nvPr>
            <p:ph type="body" sz="quarter" idx="14"/>
          </p:nvPr>
        </p:nvSpPr>
        <p:spPr/>
        <p:txBody>
          <a:bodyPr/>
          <a:lstStyle/>
          <a:p>
            <a:r>
              <a:rPr lang="en-GB" dirty="0"/>
              <a:t>Colour images are printed onto water soluble film which floats in a tank</a:t>
            </a:r>
          </a:p>
          <a:p>
            <a:pPr lvl="1"/>
            <a:r>
              <a:rPr lang="en-GB" dirty="0"/>
              <a:t>The product is submerged and the image wraps around it</a:t>
            </a:r>
          </a:p>
        </p:txBody>
      </p:sp>
    </p:spTree>
    <p:extLst>
      <p:ext uri="{BB962C8B-B14F-4D97-AF65-F5344CB8AC3E}">
        <p14:creationId xmlns:p14="http://schemas.microsoft.com/office/powerpoint/2010/main" val="1397317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907314" y="2612570"/>
            <a:ext cx="2656114" cy="4247411"/>
          </a:xfrm>
          <a:prstGeom prst="rect">
            <a:avLst/>
          </a:prstGeom>
        </p:spPr>
      </p:pic>
      <p:sp>
        <p:nvSpPr>
          <p:cNvPr id="2" name="Text Placeholder 1"/>
          <p:cNvSpPr>
            <a:spLocks noGrp="1"/>
          </p:cNvSpPr>
          <p:nvPr>
            <p:ph type="body" sz="quarter" idx="13"/>
          </p:nvPr>
        </p:nvSpPr>
        <p:spPr/>
        <p:txBody>
          <a:bodyPr/>
          <a:lstStyle/>
          <a:p>
            <a:r>
              <a:rPr lang="en-GB"/>
              <a:t>Electroplating</a:t>
            </a:r>
            <a:endParaRPr lang="en-GB" dirty="0"/>
          </a:p>
        </p:txBody>
      </p:sp>
      <p:sp>
        <p:nvSpPr>
          <p:cNvPr id="3" name="Text Placeholder 2"/>
          <p:cNvSpPr>
            <a:spLocks noGrp="1"/>
          </p:cNvSpPr>
          <p:nvPr>
            <p:ph type="body" sz="quarter" idx="14"/>
          </p:nvPr>
        </p:nvSpPr>
        <p:spPr/>
        <p:txBody>
          <a:bodyPr/>
          <a:lstStyle/>
          <a:p>
            <a:r>
              <a:rPr lang="en-GB" dirty="0"/>
              <a:t>Plastics are covered in a conductive layer or etched before plating</a:t>
            </a:r>
          </a:p>
          <a:p>
            <a:pPr lvl="1"/>
            <a:r>
              <a:rPr lang="en-GB" dirty="0"/>
              <a:t>Used predominantly in the automotive </a:t>
            </a:r>
            <a:br>
              <a:rPr lang="en-GB" dirty="0"/>
            </a:br>
            <a:r>
              <a:rPr lang="en-GB" dirty="0"/>
              <a:t>industry (car trims), in electronics, </a:t>
            </a:r>
            <a:br>
              <a:rPr lang="en-GB" dirty="0"/>
            </a:br>
            <a:r>
              <a:rPr lang="en-GB" dirty="0"/>
              <a:t>bathroom fixtures and various </a:t>
            </a:r>
            <a:br>
              <a:rPr lang="en-GB" dirty="0"/>
            </a:br>
            <a:r>
              <a:rPr lang="en-GB" dirty="0"/>
              <a:t>household goods</a:t>
            </a:r>
          </a:p>
          <a:p>
            <a:pPr lvl="1"/>
            <a:r>
              <a:rPr lang="en-GB" dirty="0"/>
              <a:t>What benefits does electroplating have?</a:t>
            </a:r>
          </a:p>
          <a:p>
            <a:pPr lvl="1"/>
            <a:r>
              <a:rPr lang="en-GB" dirty="0"/>
              <a:t>Why are shower heads chrome plated </a:t>
            </a:r>
            <a:br>
              <a:rPr lang="en-GB" dirty="0"/>
            </a:br>
            <a:r>
              <a:rPr lang="en-GB" dirty="0"/>
              <a:t>rather than being made of solid metal?</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4117303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Polymer seating</a:t>
            </a:r>
          </a:p>
        </p:txBody>
      </p:sp>
      <p:sp>
        <p:nvSpPr>
          <p:cNvPr id="8" name="Text Placeholder 7"/>
          <p:cNvSpPr>
            <a:spLocks noGrp="1"/>
          </p:cNvSpPr>
          <p:nvPr>
            <p:ph type="body" sz="quarter" idx="14"/>
          </p:nvPr>
        </p:nvSpPr>
        <p:spPr/>
        <p:txBody>
          <a:bodyPr/>
          <a:lstStyle/>
          <a:p>
            <a:r>
              <a:rPr lang="en-GB" dirty="0"/>
              <a:t>Plastic is used for this sledge seat</a:t>
            </a:r>
          </a:p>
          <a:p>
            <a:r>
              <a:rPr lang="en-GB" dirty="0"/>
              <a:t>What functions must a sledge perform?</a:t>
            </a:r>
          </a:p>
          <a:p>
            <a:r>
              <a:rPr lang="en-GB" dirty="0"/>
              <a:t>What conditions is a sledge expected to withstand?</a:t>
            </a:r>
          </a:p>
          <a:p>
            <a:pPr lvl="1"/>
            <a:r>
              <a:rPr lang="en-GB" dirty="0"/>
              <a:t>What properties does a sledge require in order to do its job?</a:t>
            </a:r>
          </a:p>
          <a:p>
            <a:pPr lvl="1"/>
            <a:r>
              <a:rPr lang="en-GB" dirty="0"/>
              <a:t>Which category of plastic best lends itself to these properties?</a:t>
            </a:r>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1028" y="4461467"/>
            <a:ext cx="5120093" cy="1974049"/>
          </a:xfrm>
          <a:prstGeom prst="rect">
            <a:avLst/>
          </a:prstGeom>
        </p:spPr>
      </p:pic>
    </p:spTree>
    <p:extLst>
      <p:ext uri="{BB962C8B-B14F-4D97-AF65-F5344CB8AC3E}">
        <p14:creationId xmlns:p14="http://schemas.microsoft.com/office/powerpoint/2010/main" val="1254222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70969" y="3066796"/>
            <a:ext cx="4952045" cy="3312918"/>
          </a:xfrm>
          <a:prstGeom prst="rect">
            <a:avLst/>
          </a:prstGeom>
        </p:spPr>
      </p:pic>
      <p:sp>
        <p:nvSpPr>
          <p:cNvPr id="2" name="Text Placeholder 1"/>
          <p:cNvSpPr>
            <a:spLocks noGrp="1"/>
          </p:cNvSpPr>
          <p:nvPr>
            <p:ph type="body" sz="quarter" idx="13"/>
          </p:nvPr>
        </p:nvSpPr>
        <p:spPr/>
        <p:txBody>
          <a:bodyPr/>
          <a:lstStyle/>
          <a:p>
            <a:r>
              <a:rPr lang="en-GB" dirty="0"/>
              <a:t>Rubberising spray</a:t>
            </a:r>
          </a:p>
        </p:txBody>
      </p:sp>
      <p:sp>
        <p:nvSpPr>
          <p:cNvPr id="3" name="Text Placeholder 2"/>
          <p:cNvSpPr>
            <a:spLocks noGrp="1"/>
          </p:cNvSpPr>
          <p:nvPr>
            <p:ph type="body" sz="quarter" idx="14"/>
          </p:nvPr>
        </p:nvSpPr>
        <p:spPr/>
        <p:txBody>
          <a:bodyPr/>
          <a:lstStyle/>
          <a:p>
            <a:r>
              <a:rPr lang="en-GB" dirty="0"/>
              <a:t>A slightly textured coating with a matt finish</a:t>
            </a:r>
          </a:p>
          <a:p>
            <a:r>
              <a:rPr lang="en-GB" dirty="0"/>
              <a:t>Sprayed onto various materials to provide grip</a:t>
            </a:r>
          </a:p>
          <a:p>
            <a:pPr lvl="1"/>
            <a:r>
              <a:rPr lang="en-GB" dirty="0"/>
              <a:t>Where might rubberising spray be used on this camera?</a:t>
            </a:r>
          </a:p>
        </p:txBody>
      </p:sp>
    </p:spTree>
    <p:extLst>
      <p:ext uri="{BB962C8B-B14F-4D97-AF65-F5344CB8AC3E}">
        <p14:creationId xmlns:p14="http://schemas.microsoft.com/office/powerpoint/2010/main" val="36993048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6F6F8"/>
        </a:solidFill>
        <a:effectLst/>
      </p:bgPr>
    </p:bg>
    <p:spTree>
      <p:nvGrpSpPr>
        <p:cNvPr id="1" name=""/>
        <p:cNvGrpSpPr/>
        <p:nvPr/>
      </p:nvGrpSpPr>
      <p:grpSpPr>
        <a:xfrm>
          <a:off x="0" y="0"/>
          <a:ext cx="0" cy="0"/>
          <a:chOff x="0" y="0"/>
          <a:chExt cx="0" cy="0"/>
        </a:xfrm>
      </p:grpSpPr>
      <p:pic>
        <p:nvPicPr>
          <p:cNvPr id="4100" name="Picture 4" descr="C:\Users\Rob\AppData\Roaming\PixelMetrics\CaptureWiz\Temp\44.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655581" y="1538833"/>
            <a:ext cx="3294445" cy="4619585"/>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3"/>
          </p:nvPr>
        </p:nvSpPr>
        <p:spPr/>
        <p:txBody>
          <a:bodyPr/>
          <a:lstStyle/>
          <a:p>
            <a:r>
              <a:rPr lang="en-GB" dirty="0"/>
              <a:t>Polishing</a:t>
            </a:r>
          </a:p>
          <a:p>
            <a:endParaRPr lang="en-GB" dirty="0"/>
          </a:p>
        </p:txBody>
      </p:sp>
      <p:sp>
        <p:nvSpPr>
          <p:cNvPr id="3" name="Text Placeholder 2"/>
          <p:cNvSpPr>
            <a:spLocks noGrp="1"/>
          </p:cNvSpPr>
          <p:nvPr>
            <p:ph type="body" sz="quarter" idx="14"/>
          </p:nvPr>
        </p:nvSpPr>
        <p:spPr>
          <a:xfrm>
            <a:off x="724280" y="1704179"/>
            <a:ext cx="5295520" cy="3453607"/>
          </a:xfrm>
        </p:spPr>
        <p:txBody>
          <a:bodyPr/>
          <a:lstStyle/>
          <a:p>
            <a:r>
              <a:rPr lang="en-GB" dirty="0"/>
              <a:t>Plastic can become rough or scratched when processed and can become weathered or faded if left outside</a:t>
            </a:r>
          </a:p>
          <a:p>
            <a:r>
              <a:rPr lang="en-GB" dirty="0"/>
              <a:t>Polishing techniques are used to restore a high quality finish</a:t>
            </a:r>
            <a:endParaRPr lang="en-GB" sz="2800" dirty="0"/>
          </a:p>
          <a:p>
            <a:pPr lvl="1"/>
            <a:r>
              <a:rPr lang="en-GB" dirty="0" err="1"/>
              <a:t>Brasso</a:t>
            </a:r>
            <a:r>
              <a:rPr lang="en-GB" baseline="30000" dirty="0"/>
              <a:t>®</a:t>
            </a:r>
            <a:r>
              <a:rPr lang="en-GB" dirty="0"/>
              <a:t> is often used to give a lustrous shine to plastics</a:t>
            </a:r>
          </a:p>
        </p:txBody>
      </p:sp>
    </p:spTree>
    <p:extLst>
      <p:ext uri="{BB962C8B-B14F-4D97-AF65-F5344CB8AC3E}">
        <p14:creationId xmlns:p14="http://schemas.microsoft.com/office/powerpoint/2010/main" val="38892927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Summary</a:t>
            </a:r>
          </a:p>
        </p:txBody>
      </p:sp>
      <p:sp>
        <p:nvSpPr>
          <p:cNvPr id="3" name="Text Placeholder 2"/>
          <p:cNvSpPr>
            <a:spLocks noGrp="1"/>
          </p:cNvSpPr>
          <p:nvPr>
            <p:ph type="body" sz="quarter" idx="14"/>
          </p:nvPr>
        </p:nvSpPr>
        <p:spPr/>
        <p:txBody>
          <a:bodyPr/>
          <a:lstStyle/>
          <a:p>
            <a:pPr>
              <a:spcBef>
                <a:spcPct val="50000"/>
              </a:spcBef>
            </a:pPr>
            <a:r>
              <a:rPr lang="en-GB" altLang="en-US" sz="2800" dirty="0"/>
              <a:t>Plastic can be shaped or formed using a variety of industrial processes such as injection moulding and extrusion</a:t>
            </a:r>
          </a:p>
          <a:p>
            <a:pPr>
              <a:spcBef>
                <a:spcPct val="50000"/>
              </a:spcBef>
            </a:pPr>
            <a:r>
              <a:rPr lang="en-GB" altLang="en-US" sz="2800" dirty="0"/>
              <a:t>There are a number of finishing techniques that can be used to give a particular colour or texture to a plastic</a:t>
            </a:r>
          </a:p>
          <a:p>
            <a:pPr>
              <a:spcBef>
                <a:spcPct val="50000"/>
              </a:spcBef>
            </a:pPr>
            <a:r>
              <a:rPr lang="en-GB" altLang="en-US" sz="2800" dirty="0"/>
              <a:t>Quality control is an essential stage of manufacture</a:t>
            </a:r>
          </a:p>
          <a:p>
            <a:pPr>
              <a:spcBef>
                <a:spcPct val="50000"/>
              </a:spcBef>
              <a:buBlip>
                <a:blip r:embed="rId2"/>
              </a:buBlip>
            </a:pPr>
            <a:endParaRPr lang="en-GB" altLang="en-US" sz="2800" dirty="0">
              <a:solidFill>
                <a:schemeClr val="folHlink"/>
              </a:solidFill>
            </a:endParaRPr>
          </a:p>
          <a:p>
            <a:endParaRPr lang="en-GB" dirty="0"/>
          </a:p>
        </p:txBody>
      </p:sp>
    </p:spTree>
    <p:extLst>
      <p:ext uri="{BB962C8B-B14F-4D97-AF65-F5344CB8AC3E}">
        <p14:creationId xmlns:p14="http://schemas.microsoft.com/office/powerpoint/2010/main" val="3565768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Plenary</a:t>
            </a:r>
          </a:p>
        </p:txBody>
      </p:sp>
      <p:sp>
        <p:nvSpPr>
          <p:cNvPr id="3" name="Text Placeholder 2"/>
          <p:cNvSpPr>
            <a:spLocks noGrp="1"/>
          </p:cNvSpPr>
          <p:nvPr>
            <p:ph type="body" sz="quarter" idx="14"/>
          </p:nvPr>
        </p:nvSpPr>
        <p:spPr/>
        <p:txBody>
          <a:bodyPr/>
          <a:lstStyle/>
          <a:p>
            <a:pPr marL="457200" indent="-457200">
              <a:buFont typeface="+mj-lt"/>
              <a:buAutoNum type="arabicPeriod"/>
            </a:pPr>
            <a:r>
              <a:rPr lang="en-GB" dirty="0"/>
              <a:t>Suggest </a:t>
            </a:r>
            <a:r>
              <a:rPr lang="en-GB" b="1" dirty="0"/>
              <a:t>three</a:t>
            </a:r>
            <a:r>
              <a:rPr lang="en-GB" dirty="0"/>
              <a:t> different surface treatments for plastic</a:t>
            </a:r>
          </a:p>
          <a:p>
            <a:pPr marL="457200" indent="-457200">
              <a:buFont typeface="+mj-lt"/>
              <a:buAutoNum type="arabicPeriod"/>
            </a:pPr>
            <a:r>
              <a:rPr lang="en-GB" dirty="0"/>
              <a:t>What advantages are there to adding a surface treatment or finish to plastic products?</a:t>
            </a:r>
          </a:p>
          <a:p>
            <a:pPr marL="457200" indent="-457200">
              <a:buFont typeface="+mj-lt"/>
              <a:buAutoNum type="arabicPeriod"/>
            </a:pPr>
            <a:r>
              <a:rPr lang="en-GB" dirty="0"/>
              <a:t>Why is it important to carry out quality checks before and during manufacture?</a:t>
            </a:r>
          </a:p>
          <a:p>
            <a:pPr marL="457200" indent="-457200">
              <a:buFont typeface="+mj-lt"/>
              <a:buAutoNum type="arabicPeriod"/>
            </a:pPr>
            <a:r>
              <a:rPr lang="en-GB" dirty="0"/>
              <a:t>Name </a:t>
            </a:r>
            <a:r>
              <a:rPr lang="en-GB" b="1" dirty="0"/>
              <a:t>three</a:t>
            </a:r>
            <a:r>
              <a:rPr lang="en-GB" dirty="0"/>
              <a:t> different commercial processing techniques for plastics</a:t>
            </a:r>
          </a:p>
          <a:p>
            <a:endParaRPr lang="en-GB" dirty="0"/>
          </a:p>
          <a:p>
            <a:endParaRPr lang="en-GB" dirty="0"/>
          </a:p>
          <a:p>
            <a:endParaRPr lang="en-GB" dirty="0"/>
          </a:p>
        </p:txBody>
      </p:sp>
    </p:spTree>
    <p:extLst>
      <p:ext uri="{BB962C8B-B14F-4D97-AF65-F5344CB8AC3E}">
        <p14:creationId xmlns:p14="http://schemas.microsoft.com/office/powerpoint/2010/main" val="31566157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Plenary </a:t>
            </a:r>
            <a:r>
              <a:rPr lang="en-GB" dirty="0">
                <a:solidFill>
                  <a:srgbClr val="FF0000"/>
                </a:solidFill>
              </a:rPr>
              <a:t>Answers</a:t>
            </a:r>
          </a:p>
        </p:txBody>
      </p:sp>
      <p:sp>
        <p:nvSpPr>
          <p:cNvPr id="3" name="Text Placeholder 2"/>
          <p:cNvSpPr>
            <a:spLocks noGrp="1"/>
          </p:cNvSpPr>
          <p:nvPr>
            <p:ph type="body" sz="quarter" idx="14"/>
          </p:nvPr>
        </p:nvSpPr>
        <p:spPr/>
        <p:txBody>
          <a:bodyPr/>
          <a:lstStyle/>
          <a:p>
            <a:pPr marL="457200" indent="-457200">
              <a:buFont typeface="+mj-lt"/>
              <a:buAutoNum type="arabicPeriod"/>
            </a:pPr>
            <a:r>
              <a:rPr lang="en-GB" dirty="0">
                <a:solidFill>
                  <a:srgbClr val="FF0000"/>
                </a:solidFill>
              </a:rPr>
              <a:t>Polishing, rubberised spray, spray painting, electroplating, hydrographic printing, etching and frosting, flocking, vinyl decals</a:t>
            </a:r>
          </a:p>
          <a:p>
            <a:pPr marL="457200" indent="-457200">
              <a:buFont typeface="+mj-lt"/>
              <a:buAutoNum type="arabicPeriod"/>
            </a:pPr>
            <a:r>
              <a:rPr lang="en-GB" dirty="0">
                <a:solidFill>
                  <a:srgbClr val="FF0000"/>
                </a:solidFill>
              </a:rPr>
              <a:t>Improves durability and aesthetics of a product</a:t>
            </a:r>
          </a:p>
          <a:p>
            <a:pPr marL="457200" indent="-457200">
              <a:buFont typeface="+mj-lt"/>
              <a:buAutoNum type="arabicPeriod"/>
            </a:pPr>
            <a:r>
              <a:rPr lang="en-GB" dirty="0">
                <a:solidFill>
                  <a:srgbClr val="FF0000"/>
                </a:solidFill>
              </a:rPr>
              <a:t>To ensure consistency in each product produced</a:t>
            </a:r>
          </a:p>
          <a:p>
            <a:pPr marL="457200" indent="-457200">
              <a:buFont typeface="+mj-lt"/>
              <a:buAutoNum type="arabicPeriod"/>
            </a:pPr>
            <a:r>
              <a:rPr lang="en-GB" dirty="0">
                <a:solidFill>
                  <a:srgbClr val="FF0000"/>
                </a:solidFill>
              </a:rPr>
              <a:t>Extrusion, injection moulding, laser cutting, blow moulding, vacuum forming</a:t>
            </a:r>
          </a:p>
          <a:p>
            <a:endParaRPr lang="en-GB" dirty="0"/>
          </a:p>
          <a:p>
            <a:endParaRPr lang="en-GB" dirty="0"/>
          </a:p>
          <a:p>
            <a:endParaRPr lang="en-GB" dirty="0"/>
          </a:p>
        </p:txBody>
      </p:sp>
    </p:spTree>
    <p:extLst>
      <p:ext uri="{BB962C8B-B14F-4D97-AF65-F5344CB8AC3E}">
        <p14:creationId xmlns:p14="http://schemas.microsoft.com/office/powerpoint/2010/main" val="5142124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2458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61028" y="4481565"/>
            <a:ext cx="5120093" cy="1953952"/>
          </a:xfrm>
          <a:prstGeom prst="rect">
            <a:avLst/>
          </a:prstGeom>
        </p:spPr>
      </p:pic>
      <p:sp>
        <p:nvSpPr>
          <p:cNvPr id="2" name="Text Placeholder 1"/>
          <p:cNvSpPr>
            <a:spLocks noGrp="1"/>
          </p:cNvSpPr>
          <p:nvPr>
            <p:ph type="body" sz="quarter" idx="13"/>
          </p:nvPr>
        </p:nvSpPr>
        <p:spPr/>
        <p:txBody>
          <a:bodyPr/>
          <a:lstStyle/>
          <a:p>
            <a:r>
              <a:rPr lang="en-GB"/>
              <a:t>Properties of thermoplastics</a:t>
            </a:r>
            <a:endParaRPr lang="en-GB" dirty="0"/>
          </a:p>
        </p:txBody>
      </p:sp>
      <p:sp>
        <p:nvSpPr>
          <p:cNvPr id="7" name="Text Placeholder 2"/>
          <p:cNvSpPr txBox="1">
            <a:spLocks/>
          </p:cNvSpPr>
          <p:nvPr/>
        </p:nvSpPr>
        <p:spPr>
          <a:xfrm>
            <a:off x="724280" y="1704179"/>
            <a:ext cx="7797230" cy="3453607"/>
          </a:xfrm>
          <a:prstGeom prst="rect">
            <a:avLst/>
          </a:prstGeom>
        </p:spPr>
        <p:txBody>
          <a:bodyPr vert="horz" lIns="0" tIns="0"/>
          <a:lstStyle>
            <a:lvl1pPr marL="271463" indent="-271463" algn="l" defTabSz="914400" rtl="0" eaLnBrk="1" latinLnBrk="0" hangingPunct="1">
              <a:lnSpc>
                <a:spcPct val="100000"/>
              </a:lnSpc>
              <a:spcBef>
                <a:spcPts val="0"/>
              </a:spcBef>
              <a:spcAft>
                <a:spcPts val="1400"/>
              </a:spcAft>
              <a:buFont typeface="Arial"/>
              <a:buChar char="•"/>
              <a:defRPr sz="2500" kern="1200">
                <a:solidFill>
                  <a:schemeClr val="tx1"/>
                </a:solidFill>
                <a:latin typeface="Arial"/>
                <a:ea typeface="+mn-ea"/>
                <a:cs typeface="Arial"/>
              </a:defRPr>
            </a:lvl1pPr>
            <a:lvl2pPr marL="723900" indent="-279400" algn="l" defTabSz="914400" rtl="0" eaLnBrk="1" latinLnBrk="0" hangingPunct="1">
              <a:lnSpc>
                <a:spcPct val="100000"/>
              </a:lnSpc>
              <a:spcBef>
                <a:spcPts val="0"/>
              </a:spcBef>
              <a:spcAft>
                <a:spcPts val="1200"/>
              </a:spcAft>
              <a:buFont typeface="Arial"/>
              <a:buChar char="•"/>
              <a:defRPr sz="2000" kern="1200">
                <a:solidFill>
                  <a:srgbClr val="28D7CB"/>
                </a:solidFill>
                <a:latin typeface="Arial"/>
                <a:ea typeface="+mn-ea"/>
                <a:cs typeface="Arial"/>
              </a:defRPr>
            </a:lvl2pPr>
            <a:lvl3pPr marL="723900" indent="-279400" algn="l" defTabSz="914400" rtl="0" eaLnBrk="1" latinLnBrk="0" hangingPunct="1">
              <a:lnSpc>
                <a:spcPct val="100000"/>
              </a:lnSpc>
              <a:spcBef>
                <a:spcPts val="500"/>
              </a:spcBef>
              <a:buFont typeface="Arial"/>
              <a:buChar char="•"/>
              <a:defRPr lang="en-US" sz="2000" kern="1200" baseline="0" dirty="0" smtClean="0">
                <a:solidFill>
                  <a:srgbClr val="97590D"/>
                </a:solidFill>
                <a:latin typeface="Arial"/>
                <a:ea typeface="+mn-ea"/>
                <a:cs typeface="Arial"/>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GB" dirty="0"/>
          </a:p>
        </p:txBody>
      </p:sp>
      <p:sp>
        <p:nvSpPr>
          <p:cNvPr id="5" name="TextBox 4"/>
          <p:cNvSpPr txBox="1"/>
          <p:nvPr/>
        </p:nvSpPr>
        <p:spPr>
          <a:xfrm>
            <a:off x="717456" y="1663235"/>
            <a:ext cx="8419720" cy="3247043"/>
          </a:xfrm>
          <a:prstGeom prst="rect">
            <a:avLst/>
          </a:prstGeom>
          <a:noFill/>
        </p:spPr>
        <p:txBody>
          <a:bodyPr wrap="square" lIns="0" numCol="2" rtlCol="0">
            <a:spAutoFit/>
          </a:bodyPr>
          <a:lstStyle/>
          <a:p>
            <a:pPr marL="285750" lvl="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Waterproof</a:t>
            </a:r>
          </a:p>
          <a:p>
            <a:pPr marL="285750" lvl="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Lightweight</a:t>
            </a:r>
          </a:p>
          <a:p>
            <a:pPr marL="285750" lvl="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Durable</a:t>
            </a:r>
          </a:p>
          <a:p>
            <a:pPr marL="285750" lvl="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Good strength to </a:t>
            </a:r>
            <a:br>
              <a:rPr lang="en-GB" sz="2500" dirty="0">
                <a:solidFill>
                  <a:srgbClr val="09AAA5"/>
                </a:solidFill>
                <a:latin typeface="Arial" panose="020B0604020202020204" pitchFamily="34" charset="0"/>
                <a:cs typeface="Arial" panose="020B0604020202020204" pitchFamily="34" charset="0"/>
              </a:rPr>
            </a:br>
            <a:r>
              <a:rPr lang="en-GB" sz="2500" dirty="0">
                <a:solidFill>
                  <a:srgbClr val="09AAA5"/>
                </a:solidFill>
                <a:latin typeface="Arial" panose="020B0604020202020204" pitchFamily="34" charset="0"/>
                <a:cs typeface="Arial" panose="020B0604020202020204" pitchFamily="34" charset="0"/>
              </a:rPr>
              <a:t>weight ratio</a:t>
            </a:r>
          </a:p>
          <a:p>
            <a:pPr marL="285750" lvl="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Easy to mould</a:t>
            </a:r>
            <a:br>
              <a:rPr lang="en-GB" sz="2500" dirty="0">
                <a:solidFill>
                  <a:srgbClr val="09AAA5"/>
                </a:solidFill>
                <a:latin typeface="Arial" panose="020B0604020202020204" pitchFamily="34" charset="0"/>
                <a:cs typeface="Arial" panose="020B0604020202020204" pitchFamily="34" charset="0"/>
              </a:rPr>
            </a:br>
            <a:endParaRPr lang="en-GB" sz="2500" dirty="0">
              <a:solidFill>
                <a:srgbClr val="09AAA5"/>
              </a:solidFill>
              <a:latin typeface="Arial" panose="020B0604020202020204" pitchFamily="34" charset="0"/>
              <a:cs typeface="Arial" panose="020B0604020202020204" pitchFamily="34" charset="0"/>
            </a:endParaRPr>
          </a:p>
          <a:p>
            <a:pPr marL="285750" lvl="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Tough</a:t>
            </a:r>
          </a:p>
          <a:p>
            <a:pPr marL="285750" lvl="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Easily coloured</a:t>
            </a:r>
          </a:p>
          <a:p>
            <a:pPr marL="285750" lvl="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Scratch resistant</a:t>
            </a:r>
          </a:p>
          <a:p>
            <a:pPr marL="285750" lvl="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Corrosion resistant</a:t>
            </a:r>
          </a:p>
          <a:p>
            <a:pPr marL="285750" lvl="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Chemically resistant</a:t>
            </a:r>
          </a:p>
          <a:p>
            <a:pPr marL="285750" lvl="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Good flexibility</a:t>
            </a:r>
          </a:p>
          <a:p>
            <a:endParaRPr lang="en-US" dirty="0">
              <a:solidFill>
                <a:srgbClr val="28D7CB"/>
              </a:solidFill>
            </a:endParaRPr>
          </a:p>
        </p:txBody>
      </p:sp>
    </p:spTree>
    <p:extLst>
      <p:ext uri="{BB962C8B-B14F-4D97-AF65-F5344CB8AC3E}">
        <p14:creationId xmlns:p14="http://schemas.microsoft.com/office/powerpoint/2010/main" val="294808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14606" y="3162553"/>
            <a:ext cx="6395257" cy="3148079"/>
          </a:xfrm>
          <a:prstGeom prst="rect">
            <a:avLst/>
          </a:prstGeom>
        </p:spPr>
      </p:pic>
      <p:sp>
        <p:nvSpPr>
          <p:cNvPr id="2" name="Text Placeholder 1"/>
          <p:cNvSpPr>
            <a:spLocks noGrp="1"/>
          </p:cNvSpPr>
          <p:nvPr>
            <p:ph type="body" sz="quarter" idx="13"/>
          </p:nvPr>
        </p:nvSpPr>
        <p:spPr>
          <a:xfrm>
            <a:off x="724280" y="906233"/>
            <a:ext cx="8059956" cy="670772"/>
          </a:xfrm>
        </p:spPr>
        <p:txBody>
          <a:bodyPr/>
          <a:lstStyle/>
          <a:p>
            <a:r>
              <a:rPr lang="en-GB" dirty="0"/>
              <a:t>Electrical fittings</a:t>
            </a:r>
          </a:p>
        </p:txBody>
      </p:sp>
      <p:sp>
        <p:nvSpPr>
          <p:cNvPr id="7" name="Text Placeholder 2"/>
          <p:cNvSpPr txBox="1">
            <a:spLocks/>
          </p:cNvSpPr>
          <p:nvPr/>
        </p:nvSpPr>
        <p:spPr>
          <a:xfrm>
            <a:off x="724280" y="1704179"/>
            <a:ext cx="7797230" cy="3453607"/>
          </a:xfrm>
          <a:prstGeom prst="rect">
            <a:avLst/>
          </a:prstGeom>
        </p:spPr>
        <p:txBody>
          <a:bodyPr vert="horz" lIns="0" tIns="0"/>
          <a:lstStyle>
            <a:lvl1pPr marL="271463" indent="-271463" algn="l" defTabSz="914400" rtl="0" eaLnBrk="1" latinLnBrk="0" hangingPunct="1">
              <a:lnSpc>
                <a:spcPct val="100000"/>
              </a:lnSpc>
              <a:spcBef>
                <a:spcPts val="0"/>
              </a:spcBef>
              <a:spcAft>
                <a:spcPts val="1400"/>
              </a:spcAft>
              <a:buFont typeface="Arial"/>
              <a:buChar char="•"/>
              <a:defRPr sz="2500" kern="1200">
                <a:solidFill>
                  <a:schemeClr val="tx1"/>
                </a:solidFill>
                <a:latin typeface="Arial"/>
                <a:ea typeface="+mn-ea"/>
                <a:cs typeface="Arial"/>
              </a:defRPr>
            </a:lvl1pPr>
            <a:lvl2pPr marL="723900" indent="-279400" algn="l" defTabSz="914400" rtl="0" eaLnBrk="1" latinLnBrk="0" hangingPunct="1">
              <a:lnSpc>
                <a:spcPct val="100000"/>
              </a:lnSpc>
              <a:spcBef>
                <a:spcPts val="0"/>
              </a:spcBef>
              <a:spcAft>
                <a:spcPts val="1200"/>
              </a:spcAft>
              <a:buFont typeface="Arial"/>
              <a:buChar char="•"/>
              <a:defRPr sz="2000" kern="1200">
                <a:solidFill>
                  <a:srgbClr val="28D7CB"/>
                </a:solidFill>
                <a:latin typeface="Arial"/>
                <a:ea typeface="+mn-ea"/>
                <a:cs typeface="Arial"/>
              </a:defRPr>
            </a:lvl2pPr>
            <a:lvl3pPr marL="723900" indent="-279400" algn="l" defTabSz="914400" rtl="0" eaLnBrk="1" latinLnBrk="0" hangingPunct="1">
              <a:lnSpc>
                <a:spcPct val="100000"/>
              </a:lnSpc>
              <a:spcBef>
                <a:spcPts val="500"/>
              </a:spcBef>
              <a:buFont typeface="Arial"/>
              <a:buChar char="•"/>
              <a:defRPr lang="en-US" sz="2000" kern="1200" baseline="0" dirty="0" smtClean="0">
                <a:solidFill>
                  <a:srgbClr val="97590D"/>
                </a:solidFill>
                <a:latin typeface="Arial"/>
                <a:ea typeface="+mn-ea"/>
                <a:cs typeface="Arial"/>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Why is plastic used for electrical fittings?</a:t>
            </a:r>
          </a:p>
          <a:p>
            <a:pPr lvl="1"/>
            <a:r>
              <a:rPr lang="en-GB" dirty="0"/>
              <a:t>What properties does it need to withstand heat? </a:t>
            </a:r>
          </a:p>
          <a:p>
            <a:pPr lvl="1"/>
            <a:r>
              <a:rPr lang="en-GB" dirty="0"/>
              <a:t>What properties does it need to ensure safety?</a:t>
            </a:r>
          </a:p>
          <a:p>
            <a:pPr lvl="1"/>
            <a:r>
              <a:rPr lang="en-GB" dirty="0"/>
              <a:t>Which category of plastic best lends itself to these properties?</a:t>
            </a: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314778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14606" y="3162553"/>
            <a:ext cx="6395257" cy="3148079"/>
          </a:xfrm>
          <a:prstGeom prst="rect">
            <a:avLst/>
          </a:prstGeom>
        </p:spPr>
      </p:pic>
      <p:sp>
        <p:nvSpPr>
          <p:cNvPr id="2" name="Text Placeholder 1"/>
          <p:cNvSpPr>
            <a:spLocks noGrp="1"/>
          </p:cNvSpPr>
          <p:nvPr>
            <p:ph type="body" sz="quarter" idx="13"/>
          </p:nvPr>
        </p:nvSpPr>
        <p:spPr>
          <a:xfrm>
            <a:off x="724279" y="906233"/>
            <a:ext cx="8105821" cy="670772"/>
          </a:xfrm>
        </p:spPr>
        <p:txBody>
          <a:bodyPr/>
          <a:lstStyle/>
          <a:p>
            <a:r>
              <a:rPr lang="en-GB" dirty="0"/>
              <a:t>Properties of thermoset plastics</a:t>
            </a:r>
          </a:p>
        </p:txBody>
      </p:sp>
      <p:sp>
        <p:nvSpPr>
          <p:cNvPr id="3" name="Rectangle 2"/>
          <p:cNvSpPr/>
          <p:nvPr/>
        </p:nvSpPr>
        <p:spPr>
          <a:xfrm>
            <a:off x="716854" y="1662869"/>
            <a:ext cx="8154536" cy="1619417"/>
          </a:xfrm>
          <a:prstGeom prst="rect">
            <a:avLst/>
          </a:prstGeom>
        </p:spPr>
        <p:txBody>
          <a:bodyPr lIns="0" numCol="2"/>
          <a:lstStyle/>
          <a:p>
            <a:pPr marL="28575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Waterproof</a:t>
            </a:r>
          </a:p>
          <a:p>
            <a:pPr marL="28575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Durable</a:t>
            </a:r>
          </a:p>
          <a:p>
            <a:pPr marL="28575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Hard</a:t>
            </a:r>
          </a:p>
          <a:p>
            <a:pPr marL="28575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Scratch resistant</a:t>
            </a:r>
          </a:p>
          <a:p>
            <a:pPr marL="28575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Resists high temperatures</a:t>
            </a:r>
          </a:p>
          <a:p>
            <a:pPr marL="285750" indent="-285750">
              <a:spcAft>
                <a:spcPts val="600"/>
              </a:spcAft>
              <a:buFont typeface="Arial" panose="020B0604020202020204" pitchFamily="34" charset="0"/>
              <a:buChar char="•"/>
            </a:pPr>
            <a:r>
              <a:rPr lang="en-GB" sz="2500" dirty="0">
                <a:solidFill>
                  <a:srgbClr val="09AAA5"/>
                </a:solidFill>
                <a:latin typeface="Arial" panose="020B0604020202020204" pitchFamily="34" charset="0"/>
                <a:cs typeface="Arial" panose="020B0604020202020204" pitchFamily="34" charset="0"/>
              </a:rPr>
              <a:t>Electrical insulator</a:t>
            </a: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4001939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Worksheet 3</a:t>
            </a:r>
          </a:p>
        </p:txBody>
      </p:sp>
      <p:sp>
        <p:nvSpPr>
          <p:cNvPr id="3" name="Text Placeholder 2"/>
          <p:cNvSpPr>
            <a:spLocks noGrp="1"/>
          </p:cNvSpPr>
          <p:nvPr>
            <p:ph type="body" sz="quarter" idx="14"/>
          </p:nvPr>
        </p:nvSpPr>
        <p:spPr/>
        <p:txBody>
          <a:bodyPr/>
          <a:lstStyle/>
          <a:p>
            <a:r>
              <a:rPr lang="en-GB" dirty="0"/>
              <a:t>Choosing the right plastic for a given task depends on a number of factors</a:t>
            </a:r>
          </a:p>
          <a:p>
            <a:pPr lvl="1"/>
            <a:r>
              <a:rPr lang="en-GB" dirty="0"/>
              <a:t>What are some of these factors?</a:t>
            </a:r>
          </a:p>
          <a:p>
            <a:pPr lvl="1"/>
            <a:r>
              <a:rPr lang="en-GB" dirty="0"/>
              <a:t>Complete </a:t>
            </a:r>
            <a:r>
              <a:rPr lang="en-GB" b="1" dirty="0"/>
              <a:t>Task 1</a:t>
            </a:r>
            <a:r>
              <a:rPr lang="en-GB" dirty="0"/>
              <a:t> in the worksheet</a:t>
            </a:r>
          </a:p>
          <a:p>
            <a:endParaRPr lang="en-GB" dirty="0"/>
          </a:p>
          <a:p>
            <a:endParaRPr lang="en-GB" dirty="0"/>
          </a:p>
          <a:p>
            <a:endParaRPr lang="en-GB" dirty="0"/>
          </a:p>
        </p:txBody>
      </p:sp>
      <mc:AlternateContent xmlns:mc="http://schemas.openxmlformats.org/markup-compatibility/2006" xmlns:p14="http://schemas.microsoft.com/office/powerpoint/2010/main">
        <mc:Choice Requires="p14">
          <p:contentPart p14:bwMode="auto" r:id="rId2">
            <p14:nvContentPartPr>
              <p14:cNvPr id="10" name="Ink 9"/>
              <p14:cNvContentPartPr/>
              <p14:nvPr/>
            </p14:nvContentPartPr>
            <p14:xfrm>
              <a:off x="4619558" y="3732394"/>
              <a:ext cx="360" cy="360"/>
            </p14:xfrm>
          </p:contentPart>
        </mc:Choice>
        <mc:Fallback xmlns="">
          <p:pic>
            <p:nvPicPr>
              <p:cNvPr id="10" name="Ink 9"/>
              <p:cNvPicPr/>
              <p:nvPr/>
            </p:nvPicPr>
            <p:blipFill>
              <a:blip r:embed="rId3"/>
              <a:stretch>
                <a:fillRect/>
              </a:stretch>
            </p:blipFill>
            <p:spPr>
              <a:xfrm>
                <a:off x="4615598" y="3728434"/>
                <a:ext cx="8280" cy="8280"/>
              </a:xfrm>
              <a:prstGeom prst="rect">
                <a:avLst/>
              </a:prstGeom>
            </p:spPr>
          </p:pic>
        </mc:Fallback>
      </mc:AlternateContent>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37879" y="3629967"/>
            <a:ext cx="2162908" cy="2162908"/>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20310" y="3430982"/>
            <a:ext cx="2198495" cy="2198495"/>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938328" y="3506437"/>
            <a:ext cx="2223942" cy="2223942"/>
          </a:xfrm>
          <a:prstGeom prst="rect">
            <a:avLst/>
          </a:prstGeom>
        </p:spPr>
      </p:pic>
    </p:spTree>
    <p:extLst>
      <p:ext uri="{BB962C8B-B14F-4D97-AF65-F5344CB8AC3E}">
        <p14:creationId xmlns:p14="http://schemas.microsoft.com/office/powerpoint/2010/main" val="2430173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Factors to consider</a:t>
            </a:r>
          </a:p>
        </p:txBody>
      </p:sp>
      <p:sp>
        <p:nvSpPr>
          <p:cNvPr id="3" name="Text Placeholder 2"/>
          <p:cNvSpPr>
            <a:spLocks noGrp="1"/>
          </p:cNvSpPr>
          <p:nvPr>
            <p:ph type="body" sz="quarter" idx="14"/>
          </p:nvPr>
        </p:nvSpPr>
        <p:spPr/>
        <p:txBody>
          <a:bodyPr/>
          <a:lstStyle/>
          <a:p>
            <a:r>
              <a:rPr lang="en-GB" sz="2000" b="1" dirty="0">
                <a:solidFill>
                  <a:srgbClr val="97590D"/>
                </a:solidFill>
              </a:rPr>
              <a:t>Aesthetics</a:t>
            </a:r>
            <a:r>
              <a:rPr lang="en-GB" sz="2000" dirty="0">
                <a:solidFill>
                  <a:srgbClr val="97590D"/>
                </a:solidFill>
              </a:rPr>
              <a:t> – including the required finish</a:t>
            </a:r>
          </a:p>
          <a:p>
            <a:r>
              <a:rPr lang="en-GB" sz="2000" b="1" dirty="0">
                <a:solidFill>
                  <a:srgbClr val="97590D"/>
                </a:solidFill>
              </a:rPr>
              <a:t>Cost</a:t>
            </a:r>
            <a:r>
              <a:rPr lang="en-GB" sz="2000" dirty="0">
                <a:solidFill>
                  <a:srgbClr val="97590D"/>
                </a:solidFill>
              </a:rPr>
              <a:t> and </a:t>
            </a:r>
            <a:r>
              <a:rPr lang="en-GB" sz="2000" b="1" dirty="0">
                <a:solidFill>
                  <a:srgbClr val="97590D"/>
                </a:solidFill>
              </a:rPr>
              <a:t>availability</a:t>
            </a:r>
            <a:r>
              <a:rPr lang="en-GB" sz="2000" dirty="0">
                <a:solidFill>
                  <a:srgbClr val="97590D"/>
                </a:solidFill>
              </a:rPr>
              <a:t> of plastic</a:t>
            </a:r>
          </a:p>
          <a:p>
            <a:r>
              <a:rPr lang="en-GB" sz="2000" b="1" dirty="0">
                <a:solidFill>
                  <a:srgbClr val="97590D"/>
                </a:solidFill>
              </a:rPr>
              <a:t>Weight</a:t>
            </a:r>
            <a:r>
              <a:rPr lang="en-GB" sz="2000" dirty="0">
                <a:solidFill>
                  <a:srgbClr val="97590D"/>
                </a:solidFill>
              </a:rPr>
              <a:t> of plastic – is it appropriate to the end product?</a:t>
            </a:r>
          </a:p>
          <a:p>
            <a:r>
              <a:rPr lang="en-GB" sz="2000" b="1" dirty="0">
                <a:solidFill>
                  <a:srgbClr val="97590D"/>
                </a:solidFill>
              </a:rPr>
              <a:t>Size</a:t>
            </a:r>
            <a:r>
              <a:rPr lang="en-GB" sz="2000" dirty="0">
                <a:solidFill>
                  <a:srgbClr val="97590D"/>
                </a:solidFill>
              </a:rPr>
              <a:t> of product and size of material available</a:t>
            </a:r>
          </a:p>
          <a:p>
            <a:r>
              <a:rPr lang="en-GB" sz="2000" b="1" dirty="0">
                <a:solidFill>
                  <a:srgbClr val="97590D"/>
                </a:solidFill>
              </a:rPr>
              <a:t>Where</a:t>
            </a:r>
            <a:r>
              <a:rPr lang="en-GB" sz="2000" dirty="0">
                <a:solidFill>
                  <a:srgbClr val="97590D"/>
                </a:solidFill>
              </a:rPr>
              <a:t> is it going to be used?</a:t>
            </a:r>
          </a:p>
          <a:p>
            <a:r>
              <a:rPr lang="en-GB" sz="2000" b="1" dirty="0">
                <a:solidFill>
                  <a:srgbClr val="97590D"/>
                </a:solidFill>
              </a:rPr>
              <a:t>Workability </a:t>
            </a:r>
            <a:r>
              <a:rPr lang="en-GB" sz="2000" dirty="0">
                <a:solidFill>
                  <a:srgbClr val="97590D"/>
                </a:solidFill>
              </a:rPr>
              <a:t>– can it be easily cut and used?</a:t>
            </a:r>
          </a:p>
          <a:p>
            <a:r>
              <a:rPr lang="en-GB" sz="2000" b="1" dirty="0">
                <a:solidFill>
                  <a:srgbClr val="97590D"/>
                </a:solidFill>
              </a:rPr>
              <a:t>Stability</a:t>
            </a:r>
            <a:r>
              <a:rPr lang="en-GB" sz="2000" dirty="0">
                <a:solidFill>
                  <a:srgbClr val="97590D"/>
                </a:solidFill>
              </a:rPr>
              <a:t> of material</a:t>
            </a:r>
          </a:p>
          <a:p>
            <a:r>
              <a:rPr lang="en-GB" sz="2000" b="1" dirty="0">
                <a:solidFill>
                  <a:srgbClr val="97590D"/>
                </a:solidFill>
              </a:rPr>
              <a:t>Durability</a:t>
            </a:r>
            <a:r>
              <a:rPr lang="en-GB" sz="2000" dirty="0">
                <a:solidFill>
                  <a:srgbClr val="97590D"/>
                </a:solidFill>
              </a:rPr>
              <a:t> - how long does it need to last?</a:t>
            </a:r>
          </a:p>
          <a:p>
            <a:r>
              <a:rPr lang="en-GB" sz="2000" dirty="0">
                <a:solidFill>
                  <a:srgbClr val="97590D"/>
                </a:solidFill>
              </a:rPr>
              <a:t>Desired</a:t>
            </a:r>
            <a:r>
              <a:rPr lang="en-GB" sz="2000" b="1" dirty="0">
                <a:solidFill>
                  <a:srgbClr val="97590D"/>
                </a:solidFill>
              </a:rPr>
              <a:t> properties </a:t>
            </a:r>
            <a:r>
              <a:rPr lang="en-GB" sz="2000" dirty="0">
                <a:solidFill>
                  <a:srgbClr val="97590D"/>
                </a:solidFill>
              </a:rPr>
              <a:t>of the product</a:t>
            </a:r>
          </a:p>
          <a:p>
            <a:endParaRPr lang="en-GB" dirty="0">
              <a:solidFill>
                <a:srgbClr val="97590D"/>
              </a:solidFill>
            </a:endParaRPr>
          </a:p>
        </p:txBody>
      </p:sp>
    </p:spTree>
    <p:extLst>
      <p:ext uri="{BB962C8B-B14F-4D97-AF65-F5344CB8AC3E}">
        <p14:creationId xmlns:p14="http://schemas.microsoft.com/office/powerpoint/2010/main" val="3088233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3033913" y="2550902"/>
            <a:ext cx="5830734" cy="3735912"/>
          </a:xfrm>
          <a:prstGeom prst="rect">
            <a:avLst/>
          </a:prstGeom>
        </p:spPr>
      </p:pic>
      <p:sp>
        <p:nvSpPr>
          <p:cNvPr id="2" name="Text Placeholder 1"/>
          <p:cNvSpPr>
            <a:spLocks noGrp="1"/>
          </p:cNvSpPr>
          <p:nvPr>
            <p:ph type="body" sz="quarter" idx="13"/>
          </p:nvPr>
        </p:nvSpPr>
        <p:spPr/>
        <p:txBody>
          <a:bodyPr/>
          <a:lstStyle/>
          <a:p>
            <a:r>
              <a:rPr lang="en-GB" dirty="0"/>
              <a:t>Commercial production</a:t>
            </a:r>
          </a:p>
        </p:txBody>
      </p:sp>
      <p:sp>
        <p:nvSpPr>
          <p:cNvPr id="3" name="Text Placeholder 2"/>
          <p:cNvSpPr>
            <a:spLocks noGrp="1"/>
          </p:cNvSpPr>
          <p:nvPr>
            <p:ph type="body" sz="quarter" idx="14"/>
          </p:nvPr>
        </p:nvSpPr>
        <p:spPr/>
        <p:txBody>
          <a:bodyPr/>
          <a:lstStyle/>
          <a:p>
            <a:r>
              <a:rPr lang="en-GB" dirty="0"/>
              <a:t>Many different plastic processing methods are used in industry including:</a:t>
            </a:r>
          </a:p>
          <a:p>
            <a:pPr lvl="1"/>
            <a:r>
              <a:rPr lang="en-GB" dirty="0"/>
              <a:t>Injection moulding</a:t>
            </a:r>
          </a:p>
          <a:p>
            <a:pPr lvl="1"/>
            <a:r>
              <a:rPr lang="en-GB" dirty="0"/>
              <a:t>Extrusion</a:t>
            </a:r>
          </a:p>
          <a:p>
            <a:pPr lvl="1"/>
            <a:r>
              <a:rPr lang="en-GB" dirty="0"/>
              <a:t>Blow moulding</a:t>
            </a:r>
          </a:p>
          <a:p>
            <a:pPr lvl="1"/>
            <a:r>
              <a:rPr lang="en-GB" dirty="0"/>
              <a:t>Rotational moulding </a:t>
            </a:r>
          </a:p>
          <a:p>
            <a:pPr lvl="1"/>
            <a:r>
              <a:rPr lang="en-GB" dirty="0"/>
              <a:t>Vacuum forming</a:t>
            </a:r>
          </a:p>
          <a:p>
            <a:pPr lvl="1"/>
            <a:endParaRPr lang="en-GB" dirty="0"/>
          </a:p>
        </p:txBody>
      </p:sp>
    </p:spTree>
    <p:extLst>
      <p:ext uri="{BB962C8B-B14F-4D97-AF65-F5344CB8AC3E}">
        <p14:creationId xmlns:p14="http://schemas.microsoft.com/office/powerpoint/2010/main" val="41987629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5634</TotalTime>
  <Words>1343</Words>
  <Application>Microsoft Office PowerPoint</Application>
  <PresentationFormat>On-screen Show (4:3)</PresentationFormat>
  <Paragraphs>188</Paragraphs>
  <Slides>35</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Calibri</vt:lpstr>
      <vt:lpstr>Museo 700</vt:lpstr>
      <vt:lpstr>Museo 500</vt:lpstr>
      <vt:lpstr>Museo 900</vt:lpstr>
      <vt:lpstr>Arial</vt:lpstr>
      <vt:lpstr>Museo900-Regular</vt:lpstr>
      <vt:lpstr>Museo 100</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PG Online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Heathcote</dc:creator>
  <cp:lastModifiedBy>Rob Heathcote</cp:lastModifiedBy>
  <cp:revision>263</cp:revision>
  <dcterms:created xsi:type="dcterms:W3CDTF">2016-10-10T10:36:23Z</dcterms:created>
  <dcterms:modified xsi:type="dcterms:W3CDTF">2017-04-18T15:07:59Z</dcterms:modified>
</cp:coreProperties>
</file>