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0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8F4D"/>
    <a:srgbClr val="002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y Reynolds" userId="c6869f00-37d1-428c-bac2-5dd3ea0fe1bc" providerId="ADAL" clId="{8BE9BF84-BE3B-4A12-A89D-89811621EFCB}"/>
    <pc:docChg chg="modSld">
      <pc:chgData name="Eddy Reynolds" userId="c6869f00-37d1-428c-bac2-5dd3ea0fe1bc" providerId="ADAL" clId="{8BE9BF84-BE3B-4A12-A89D-89811621EFCB}" dt="2024-11-05T20:53:21.876" v="1" actId="20577"/>
      <pc:docMkLst>
        <pc:docMk/>
      </pc:docMkLst>
      <pc:sldChg chg="modSp">
        <pc:chgData name="Eddy Reynolds" userId="c6869f00-37d1-428c-bac2-5dd3ea0fe1bc" providerId="ADAL" clId="{8BE9BF84-BE3B-4A12-A89D-89811621EFCB}" dt="2024-11-05T20:53:21.876" v="1" actId="20577"/>
        <pc:sldMkLst>
          <pc:docMk/>
          <pc:sldMk cId="4166125320" sldId="258"/>
        </pc:sldMkLst>
        <pc:spChg chg="mod">
          <ac:chgData name="Eddy Reynolds" userId="c6869f00-37d1-428c-bac2-5dd3ea0fe1bc" providerId="ADAL" clId="{8BE9BF84-BE3B-4A12-A89D-89811621EFCB}" dt="2024-11-05T20:53:21.876" v="1" actId="20577"/>
          <ac:spMkLst>
            <pc:docMk/>
            <pc:sldMk cId="4166125320" sldId="25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C9668-609D-4E31-8B16-2ADEE0942BC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359A-1488-4E7F-9C5F-386EDE5F8C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8359A-1488-4E7F-9C5F-386EDE5F8C4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83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45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8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1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08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7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0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3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998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ADE137C-4EFC-4F97-8B64-E683E7900D89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4F6D95-05DF-467F-92BC-9E0E1D3DA5C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2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ereynolds@seaford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1EB52-682C-4291-BCB6-A797BA54D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002639"/>
                </a:solidFill>
              </a:rPr>
              <a:t>A Level Economics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50FBD-BBB8-411D-966E-8547ED085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998F4D"/>
                </a:solidFill>
              </a:rPr>
              <a:t>Seaford college sixth form</a:t>
            </a:r>
          </a:p>
          <a:p>
            <a:r>
              <a:rPr lang="en-GB" dirty="0">
                <a:solidFill>
                  <a:srgbClr val="998F4D"/>
                </a:solidFill>
              </a:rPr>
              <a:t>Head of ECONOMICS – Mr E. REYNOLDS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0E5BE2-17DD-439C-B770-A19A774A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81" y="192947"/>
            <a:ext cx="1381494" cy="15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D47E-881D-45CE-A689-9E44B16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67" y="578151"/>
            <a:ext cx="10058400" cy="906093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Why should you choose Economics?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6B243-5B89-4BBB-87B0-1E8C788D7B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05" y="1832482"/>
            <a:ext cx="11054965" cy="40233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  Economics is basically the study of how the world works!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Everyone takes part in economic activity – consumers, workers, firms, the 	government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It helps people to understand what is happening in the news and why</a:t>
            </a:r>
          </a:p>
          <a:p>
            <a:pPr marL="0" indent="0" defTabSz="357188">
              <a:buNone/>
            </a:pPr>
            <a:r>
              <a:rPr lang="en-GB" sz="2800" dirty="0">
                <a:hlinkClick r:id="rId2"/>
              </a:rPr>
              <a:t>Home - BBC News</a:t>
            </a:r>
            <a:endParaRPr lang="en-GB" sz="2800" dirty="0"/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An understanding of Economics will help with key decisions in your 	personal life (i.e. career choices, buying a house, borrowing money, etc.)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75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6ABE-C6B1-463A-BFA4-0D77E083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54040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2639"/>
                </a:solidFill>
              </a:rPr>
              <a:t>Course content </a:t>
            </a:r>
            <a:r>
              <a:rPr lang="en-GB" sz="4000" b="1" dirty="0">
                <a:solidFill>
                  <a:srgbClr val="002639"/>
                </a:solidFill>
              </a:rPr>
              <a:t>(</a:t>
            </a:r>
            <a:r>
              <a:rPr lang="en-GB" sz="4000" b="1" dirty="0">
                <a:solidFill>
                  <a:srgbClr val="002639"/>
                </a:solidFill>
                <a:latin typeface="+mn-lt"/>
              </a:rPr>
              <a:t>AQA</a:t>
            </a:r>
            <a:r>
              <a:rPr lang="en-GB" sz="4000" b="1" dirty="0">
                <a:solidFill>
                  <a:srgbClr val="002639"/>
                </a:solidFill>
              </a:rPr>
              <a:t> specification </a:t>
            </a:r>
            <a:r>
              <a:rPr lang="en-GB" sz="4000" b="1" dirty="0">
                <a:solidFill>
                  <a:srgbClr val="002639"/>
                </a:solidFill>
                <a:latin typeface="+mn-lt"/>
              </a:rPr>
              <a:t>7136</a:t>
            </a:r>
            <a:r>
              <a:rPr lang="en-GB" sz="4000" b="1" dirty="0">
                <a:solidFill>
                  <a:srgbClr val="002639"/>
                </a:solidFill>
              </a:rPr>
              <a:t>)</a:t>
            </a:r>
            <a:endParaRPr lang="en-GB" b="1" dirty="0">
              <a:solidFill>
                <a:srgbClr val="002639"/>
              </a:solidFill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31386" y="1900238"/>
            <a:ext cx="3657600" cy="4278094"/>
          </a:xfrm>
          <a:prstGeom prst="rect">
            <a:avLst/>
          </a:prstGeom>
          <a:solidFill>
            <a:srgbClr val="FF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Markets,  Market failure, Business Economics and Inequality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 i="1" dirty="0">
                <a:latin typeface="+mn-lt"/>
              </a:rPr>
              <a:t>(aka </a:t>
            </a:r>
            <a:r>
              <a:rPr lang="en-GB" altLang="en-US" sz="2000" i="1" dirty="0">
                <a:solidFill>
                  <a:schemeClr val="accent2">
                    <a:lumMod val="75000"/>
                    <a:lumOff val="25000"/>
                  </a:schemeClr>
                </a:solidFill>
                <a:latin typeface="+mn-lt"/>
              </a:rPr>
              <a:t>Microeconomics</a:t>
            </a:r>
            <a:r>
              <a:rPr lang="en-GB" altLang="en-US" sz="2000" b="0" i="1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individual markets work –  e.g. housing, oil and leisure markets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Why markets may not work – environment, monopolies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Business Economics – Firms and market structures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894569" y="1900238"/>
            <a:ext cx="3810000" cy="42165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87313" indent="-87313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+mn-lt"/>
              </a:rPr>
              <a:t>The National &amp; International Economy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000" b="0" i="1" dirty="0">
                <a:latin typeface="+mn-lt"/>
              </a:rPr>
              <a:t>(aka </a:t>
            </a:r>
            <a:r>
              <a:rPr lang="en-GB" altLang="en-US" sz="20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Macroeconomics</a:t>
            </a:r>
            <a:r>
              <a:rPr lang="en-GB" altLang="en-US" sz="2000" b="0" i="1" dirty="0">
                <a:latin typeface="+mn-lt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the economy works – inflation,   unemployment, growth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What affects it &amp; how is it controlled – taxes, government spending, interest rates etc.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000" b="0" i="1" dirty="0">
                <a:latin typeface="+mn-lt"/>
              </a:rPr>
              <a:t>How and why international trade &amp; globalisation take place</a:t>
            </a:r>
          </a:p>
        </p:txBody>
      </p:sp>
      <p:sp>
        <p:nvSpPr>
          <p:cNvPr id="7" name="Left-Right Arrow Callout 6"/>
          <p:cNvSpPr/>
          <p:nvPr/>
        </p:nvSpPr>
        <p:spPr>
          <a:xfrm>
            <a:off x="4253947" y="2022578"/>
            <a:ext cx="3498573" cy="3233531"/>
          </a:xfrm>
          <a:prstGeom prst="leftRightArrowCallout">
            <a:avLst>
              <a:gd name="adj1" fmla="val 13525"/>
              <a:gd name="adj2" fmla="val 25000"/>
              <a:gd name="adj3" fmla="val 15984"/>
              <a:gd name="adj4" fmla="val 48123"/>
            </a:avLst>
          </a:prstGeom>
          <a:solidFill>
            <a:schemeClr val="accent6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FFFF66"/>
                </a:solidFill>
              </a:rPr>
              <a:t>Everything in Economics is connected to everything else</a:t>
            </a:r>
          </a:p>
        </p:txBody>
      </p:sp>
    </p:spTree>
    <p:extLst>
      <p:ext uri="{BB962C8B-B14F-4D97-AF65-F5344CB8AC3E}">
        <p14:creationId xmlns:p14="http://schemas.microsoft.com/office/powerpoint/2010/main" val="407589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 autoUpdateAnimBg="0"/>
      <p:bldP spid="5" grpId="0" build="p" animBg="1" autoUpdateAnimBg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E63E-D701-4AE4-B8AD-5B337BF9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71136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Assessment – 3 exams:</a:t>
            </a: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idx="1"/>
          </p:nvPr>
        </p:nvSpPr>
        <p:spPr bwMode="auto">
          <a:xfrm>
            <a:off x="612741" y="1845734"/>
            <a:ext cx="10982227" cy="414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1: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 Markets and market failure, 2 hour written exam, 33.3% of A-level. Data response &amp; Essay questions, choice of contexts for each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2: 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National and international economy, 2 hour written exam, 33.3% of A-level. Data response &amp; Essay questions, choice of contexts for each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solidFill>
                  <a:srgbClr val="006666"/>
                </a:solidFill>
                <a:latin typeface="+mn-lt"/>
              </a:rPr>
              <a:t>Paper 3: </a:t>
            </a:r>
            <a:r>
              <a:rPr lang="en-GB" altLang="en-US" sz="2800" b="0" dirty="0">
                <a:solidFill>
                  <a:srgbClr val="006666"/>
                </a:solidFill>
                <a:latin typeface="+mn-lt"/>
              </a:rPr>
              <a:t>Economic principles and issues, 2 hour written exam, 33.3% of A-level. Multiple choice questions and case study questions requiring written answers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solidFill>
                  <a:srgbClr val="006666"/>
                </a:solidFill>
                <a:latin typeface="+mn-lt"/>
              </a:rPr>
              <a:t>All exams are in </a:t>
            </a:r>
            <a:r>
              <a:rPr lang="en-GB" altLang="en-US" sz="2800">
                <a:solidFill>
                  <a:srgbClr val="006666"/>
                </a:solidFill>
                <a:latin typeface="+mn-lt"/>
              </a:rPr>
              <a:t>summer 2027</a:t>
            </a:r>
            <a:endParaRPr lang="en-GB" altLang="en-US" sz="2800" dirty="0">
              <a:solidFill>
                <a:srgbClr val="0066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4388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Expectations of students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97280" y="1845734"/>
            <a:ext cx="10458616" cy="4023360"/>
          </a:xfrm>
        </p:spPr>
        <p:txBody>
          <a:bodyPr>
            <a:normAutofit/>
          </a:bodyPr>
          <a:lstStyle/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Interest and commitment in the subject and how it affects your life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Be prepared to get involved and discuss issues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An ability to appreciate and evaluate alternative views – Economists rarely 	agree</a:t>
            </a:r>
          </a:p>
          <a:p>
            <a:pPr marL="92075" indent="-92075"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265113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Keep up to date with what’s going on in the world - read &amp; watch the news – 	we’ll 	talk about it EVERY lesson!</a:t>
            </a:r>
          </a:p>
          <a:p>
            <a:pPr defTabSz="892175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Minimum entry criteria are:</a:t>
            </a:r>
          </a:p>
          <a:p>
            <a:pPr marL="542925" indent="-185738" defTabSz="892175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  GCSE Maths grade 6</a:t>
            </a:r>
          </a:p>
          <a:p>
            <a:pPr marL="542925" indent="-185738" defTabSz="892175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5737225" algn="l"/>
              </a:tabLst>
              <a:defRPr/>
            </a:pPr>
            <a:r>
              <a:rPr lang="en-GB" sz="2400" dirty="0">
                <a:solidFill>
                  <a:srgbClr val="000066"/>
                </a:solidFill>
              </a:rPr>
              <a:t>    GCSE English Language grade 6</a:t>
            </a:r>
          </a:p>
          <a:p>
            <a:pPr marL="0" indent="0" defTabSz="892175" eaLnBrk="1" hangingPunct="1">
              <a:lnSpc>
                <a:spcPct val="80000"/>
              </a:lnSpc>
              <a:buFontTx/>
              <a:buNone/>
              <a:tabLst>
                <a:tab pos="5737225" algn="l"/>
              </a:tabLst>
              <a:defRPr/>
            </a:pPr>
            <a:endParaRPr lang="en-GB" sz="24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84388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Future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A Level Economics is regarded by universities and employers as one 	of the most highly regarded academic subjects. 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It provides an excellent background for degree level study and 	careers in</a:t>
            </a:r>
            <a:r>
              <a:rPr lang="en-GB" sz="2800" i="1" dirty="0"/>
              <a:t> </a:t>
            </a:r>
            <a:r>
              <a:rPr lang="en-GB" sz="2800" dirty="0"/>
              <a:t>Business &amp; Management, Finance &amp; Accounting, Law 	and Politics.</a:t>
            </a:r>
          </a:p>
          <a:p>
            <a:pPr defTabSz="357188">
              <a:buFont typeface="Wingdings" panose="05000000000000000000" pitchFamily="2" charset="2"/>
              <a:buChar char="§"/>
            </a:pPr>
            <a:r>
              <a:rPr lang="en-GB" sz="2800" dirty="0"/>
              <a:t>  The data-interpretation and decision-making skills of economists 	are some of the most sought-after of any subject</a:t>
            </a:r>
          </a:p>
        </p:txBody>
      </p:sp>
    </p:spTree>
    <p:extLst>
      <p:ext uri="{BB962C8B-B14F-4D97-AF65-F5344CB8AC3E}">
        <p14:creationId xmlns:p14="http://schemas.microsoft.com/office/powerpoint/2010/main" val="133496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C420-7DED-4781-A2D6-449912CC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4875"/>
          </a:xfrm>
        </p:spPr>
        <p:txBody>
          <a:bodyPr/>
          <a:lstStyle/>
          <a:p>
            <a:r>
              <a:rPr lang="en-GB" b="1" dirty="0">
                <a:solidFill>
                  <a:srgbClr val="002639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3C03-9411-42AF-98F6-A4A5FE88B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If you have any questions regarding the course, please contact me using </a:t>
            </a:r>
            <a:r>
              <a:rPr lang="en-GB" sz="2800" dirty="0">
                <a:hlinkClick r:id="rId2"/>
              </a:rPr>
              <a:t>ereynolds@seaford.org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b="1" dirty="0"/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98697318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3600"/>
      </a:accent1>
      <a:accent2>
        <a:srgbClr val="00263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0B535B756C624EA3F6D27116DBAF34" ma:contentTypeVersion="16" ma:contentTypeDescription="Create a new document." ma:contentTypeScope="" ma:versionID="1f2fbd3d3eac8ef7a0e750f161ccce7a">
  <xsd:schema xmlns:xsd="http://www.w3.org/2001/XMLSchema" xmlns:xs="http://www.w3.org/2001/XMLSchema" xmlns:p="http://schemas.microsoft.com/office/2006/metadata/properties" xmlns:ns2="fbc262b2-0396-429a-90c9-e187502e50ed" xmlns:ns3="8fd9eb0e-5c3a-4d9c-bb3e-49f394cfd5a0" targetNamespace="http://schemas.microsoft.com/office/2006/metadata/properties" ma:root="true" ma:fieldsID="7351af733be9713b036ce24a0fae9136" ns2:_="" ns3:_="">
    <xsd:import namespace="fbc262b2-0396-429a-90c9-e187502e50ed"/>
    <xsd:import namespace="8fd9eb0e-5c3a-4d9c-bb3e-49f394cfd5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262b2-0396-429a-90c9-e187502e50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50ece5b-179d-48e2-9708-9a259965f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9eb0e-5c3a-4d9c-bb3e-49f394cfd5a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add526b-62cb-4584-86e7-7e32baab79a0}" ma:internalName="TaxCatchAll" ma:showField="CatchAllData" ma:web="8fd9eb0e-5c3a-4d9c-bb3e-49f394cfd5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d9eb0e-5c3a-4d9c-bb3e-49f394cfd5a0" xsi:nil="true"/>
    <lcf76f155ced4ddcb4097134ff3c332f xmlns="fbc262b2-0396-429a-90c9-e187502e50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CDF4B-FC54-4E16-8C8D-E949506AD9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1301B-5AD0-40FC-9565-DA6B6531220E}"/>
</file>

<file path=customXml/itemProps3.xml><?xml version="1.0" encoding="utf-8"?>
<ds:datastoreItem xmlns:ds="http://schemas.openxmlformats.org/officeDocument/2006/customXml" ds:itemID="{0F6B65B4-E9AB-4B20-8A2B-43DCF8A6DF89}">
  <ds:schemaRefs>
    <ds:schemaRef ds:uri="http://purl.org/dc/elements/1.1/"/>
    <ds:schemaRef ds:uri="http://schemas.microsoft.com/office/2006/documentManagement/types"/>
    <ds:schemaRef ds:uri="http://purl.org/dc/terms/"/>
    <ds:schemaRef ds:uri="d56e9b33-1b66-4bd9-88d9-4da8bb141d31"/>
    <ds:schemaRef ds:uri="http://www.w3.org/XML/1998/namespace"/>
    <ds:schemaRef ds:uri="b5bbf4db-ac00-4e68-957f-079112efa30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</TotalTime>
  <Words>484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A Level Economics</vt:lpstr>
      <vt:lpstr>Why should you choose Economics?</vt:lpstr>
      <vt:lpstr>Course content (AQA specification 7136)</vt:lpstr>
      <vt:lpstr>Assessment – 3 exams:</vt:lpstr>
      <vt:lpstr>Expectations of students</vt:lpstr>
      <vt:lpstr>Future pathways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Maths</dc:title>
  <dc:creator>Sebastian d'Agar</dc:creator>
  <cp:lastModifiedBy>Eddy Reynolds</cp:lastModifiedBy>
  <cp:revision>11</cp:revision>
  <dcterms:created xsi:type="dcterms:W3CDTF">2020-11-12T13:48:05Z</dcterms:created>
  <dcterms:modified xsi:type="dcterms:W3CDTF">2024-11-05T20:53:27Z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0x010100C10B535B756C624EA3F6D27116DBAF34</vt:lpwstr>
  </property>
</Properties>
</file>