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2" r:id="rId2"/>
    <p:sldId id="423" r:id="rId3"/>
    <p:sldId id="424" r:id="rId4"/>
    <p:sldId id="425" r:id="rId5"/>
    <p:sldId id="426" r:id="rId6"/>
    <p:sldId id="4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105" d="100"/>
          <a:sy n="105" d="100"/>
        </p:scale>
        <p:origin x="8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4C67-5446-C8B0-23F8-98D2B4D720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3AD70F-7211-03F1-4728-5C9F5A3B5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E54CD7-4E8E-3C5C-777C-7C3B69045051}"/>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5C232664-2647-10B6-9485-BBFAA92B9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F49E52-3ADD-F77D-24B9-E813FB44CCC5}"/>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90738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D3DA-71BA-BE20-8A21-7D50B9ECA4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E18BC7-7200-D3C9-8A2A-3B4C7DF1FD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5D92F-0A6B-B054-368F-5971F1797328}"/>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E0BD840B-01B0-B04C-5E50-6BF44D034B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DC7C0-B14F-1B1E-FFD8-1517F0FDA8E2}"/>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71880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6BF9A7-E23D-4353-D6FF-24EDC16178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514D3D-2A95-1B63-5284-C0D57D06E8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6BBBBA-BE11-4E8C-A620-F8A2FAB73AF7}"/>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245656D7-356B-3385-1996-9917384B6E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3B1AE-F127-0B88-38F5-525F357480BB}"/>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03624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6ADF-7000-0ABE-C9DC-787DDE2CD9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DED8F-A52A-D483-D705-60426EC4D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5FAB-9FCB-1E88-FF8E-A96231843D3D}"/>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032FBC02-5515-86E2-88CC-B5A180B3E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6ACA9-ECAD-BDF8-9AF2-757D40508F93}"/>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4029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ED20-6C0B-FA40-7F0A-3E8A7647A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6238DD-8A63-EC7C-BDE6-6FF69B7ABD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AFB10-D69F-07F0-9042-132DC091D9DD}"/>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188FF8B4-3CB6-0F10-75E0-705629AB6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D3FB3-AEE7-D966-A42C-8B77EE1E8D2D}"/>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305953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9FEE-8B4C-4428-4574-CC3943CC2D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B41611-598D-2891-B018-26A0FD103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F3267F-5EE6-F26E-2C02-C1751D983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E87582-88AB-5A9D-7E7B-765CF83D775F}"/>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6" name="Footer Placeholder 5">
            <a:extLst>
              <a:ext uri="{FF2B5EF4-FFF2-40B4-BE49-F238E27FC236}">
                <a16:creationId xmlns:a16="http://schemas.microsoft.com/office/drawing/2014/main" id="{013C76ED-ED78-1B97-6B3D-8B91CC1DE9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7FC0EA-83AB-DD67-72A6-6BD548F5AEB8}"/>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343814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BE79-E2AF-CCC2-CB97-5E195A42F3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6FDF36-64B3-5308-98B1-6124D4F39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7BF19C-0E36-EA01-5977-977D7396E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CE7F59-126F-F7AB-73CB-B4165FD73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FD8EC-DB09-2EF3-D00A-8AEECDFEB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AEC935-C46A-CFD2-2362-3EF7840FDC59}"/>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8" name="Footer Placeholder 7">
            <a:extLst>
              <a:ext uri="{FF2B5EF4-FFF2-40B4-BE49-F238E27FC236}">
                <a16:creationId xmlns:a16="http://schemas.microsoft.com/office/drawing/2014/main" id="{0C312AE3-4ED6-D2E1-D326-2DAED95E4D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DD0A03-ED95-4C1A-3E74-20ED1157F831}"/>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387749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47F6-2F76-E8D8-88B3-47E6CFB054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DF049B-212F-CCAA-7EA4-B80CE74EBDA7}"/>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4" name="Footer Placeholder 3">
            <a:extLst>
              <a:ext uri="{FF2B5EF4-FFF2-40B4-BE49-F238E27FC236}">
                <a16:creationId xmlns:a16="http://schemas.microsoft.com/office/drawing/2014/main" id="{42155306-F704-0409-2522-FA35F7CEB0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3F4E8C-B332-938C-8680-64BEEAF16C08}"/>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173791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F6025-438A-AC2F-2B17-1D6100E1A22E}"/>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3" name="Footer Placeholder 2">
            <a:extLst>
              <a:ext uri="{FF2B5EF4-FFF2-40B4-BE49-F238E27FC236}">
                <a16:creationId xmlns:a16="http://schemas.microsoft.com/office/drawing/2014/main" id="{C5C6E0AE-3D1A-035F-E563-83953C4EB9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1C7533-F5DF-3914-93E3-6DD70133775E}"/>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34119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1F57-BAA0-DD1A-5E65-2E6EC218A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8A22D0-7632-4C5B-9CD8-3FB5BA8C0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2C3BED-7787-B11F-7BAE-82460E6CB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923DB-412C-B213-ADC5-62927DEFCC2D}"/>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6" name="Footer Placeholder 5">
            <a:extLst>
              <a:ext uri="{FF2B5EF4-FFF2-40B4-BE49-F238E27FC236}">
                <a16:creationId xmlns:a16="http://schemas.microsoft.com/office/drawing/2014/main" id="{B1AC476D-06A4-D537-342F-0C4FEAC703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2C86D-5342-7B92-95B1-63A2E33534F5}"/>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2379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3CE7-5773-66C0-7ABB-B27B8364D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404D12-28D8-0E51-3684-92BAA9DD2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5B280B-5976-BF2F-F7BA-45A6FDC10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4734B-65D0-1268-A46B-F7D603ED031E}"/>
              </a:ext>
            </a:extLst>
          </p:cNvPr>
          <p:cNvSpPr>
            <a:spLocks noGrp="1"/>
          </p:cNvSpPr>
          <p:nvPr>
            <p:ph type="dt" sz="half" idx="10"/>
          </p:nvPr>
        </p:nvSpPr>
        <p:spPr/>
        <p:txBody>
          <a:bodyPr/>
          <a:lstStyle/>
          <a:p>
            <a:fld id="{22567EB0-CC33-46A3-AE43-D4669CD91130}" type="datetimeFigureOut">
              <a:rPr lang="en-GB" smtClean="0"/>
              <a:t>08/11/2024</a:t>
            </a:fld>
            <a:endParaRPr lang="en-GB"/>
          </a:p>
        </p:txBody>
      </p:sp>
      <p:sp>
        <p:nvSpPr>
          <p:cNvPr id="6" name="Footer Placeholder 5">
            <a:extLst>
              <a:ext uri="{FF2B5EF4-FFF2-40B4-BE49-F238E27FC236}">
                <a16:creationId xmlns:a16="http://schemas.microsoft.com/office/drawing/2014/main" id="{6F1997B3-9982-9546-9A4D-DD5EF631FC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49E6D8-D2C6-1DA6-D300-B7199F5BA8BD}"/>
              </a:ext>
            </a:extLst>
          </p:cNvPr>
          <p:cNvSpPr>
            <a:spLocks noGrp="1"/>
          </p:cNvSpPr>
          <p:nvPr>
            <p:ph type="sldNum" sz="quarter" idx="12"/>
          </p:nvPr>
        </p:nvSpPr>
        <p:spPr/>
        <p:txBody>
          <a:bodyPr/>
          <a:lstStyle/>
          <a:p>
            <a:fld id="{3CBAD146-62FA-494B-BC99-02411F9E1BDF}" type="slidenum">
              <a:rPr lang="en-GB" smtClean="0"/>
              <a:t>‹#›</a:t>
            </a:fld>
            <a:endParaRPr lang="en-GB"/>
          </a:p>
        </p:txBody>
      </p:sp>
    </p:spTree>
    <p:extLst>
      <p:ext uri="{BB962C8B-B14F-4D97-AF65-F5344CB8AC3E}">
        <p14:creationId xmlns:p14="http://schemas.microsoft.com/office/powerpoint/2010/main" val="232304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FE63C-D909-479E-7D59-E365D5047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89FE6C-6237-A21D-89BF-5FF1AECC4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46691F-66B5-3601-392F-41A7F108D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567EB0-CC33-46A3-AE43-D4669CD91130}" type="datetimeFigureOut">
              <a:rPr lang="en-GB" smtClean="0"/>
              <a:t>08/11/2024</a:t>
            </a:fld>
            <a:endParaRPr lang="en-GB"/>
          </a:p>
        </p:txBody>
      </p:sp>
      <p:sp>
        <p:nvSpPr>
          <p:cNvPr id="5" name="Footer Placeholder 4">
            <a:extLst>
              <a:ext uri="{FF2B5EF4-FFF2-40B4-BE49-F238E27FC236}">
                <a16:creationId xmlns:a16="http://schemas.microsoft.com/office/drawing/2014/main" id="{04139C52-D558-D3C0-CE08-C17B4F9E6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9CF94FD-BB93-6D8B-4DC5-75AEEE725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BAD146-62FA-494B-BC99-02411F9E1BDF}" type="slidenum">
              <a:rPr lang="en-GB" smtClean="0"/>
              <a:t>‹#›</a:t>
            </a:fld>
            <a:endParaRPr lang="en-GB"/>
          </a:p>
        </p:txBody>
      </p:sp>
    </p:spTree>
    <p:extLst>
      <p:ext uri="{BB962C8B-B14F-4D97-AF65-F5344CB8AC3E}">
        <p14:creationId xmlns:p14="http://schemas.microsoft.com/office/powerpoint/2010/main" val="41153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1AB6-C283-61F6-4774-F6FFAD98523E}"/>
              </a:ext>
            </a:extLst>
          </p:cNvPr>
          <p:cNvSpPr>
            <a:spLocks noGrp="1"/>
          </p:cNvSpPr>
          <p:nvPr>
            <p:ph type="title"/>
          </p:nvPr>
        </p:nvSpPr>
        <p:spPr/>
        <p:txBody>
          <a:bodyPr/>
          <a:lstStyle/>
          <a:p>
            <a:r>
              <a:rPr lang="en-GB"/>
              <a:t>Why do Maths A Level At Seaford</a:t>
            </a:r>
          </a:p>
        </p:txBody>
      </p:sp>
      <p:sp>
        <p:nvSpPr>
          <p:cNvPr id="3" name="Content Placeholder 2">
            <a:extLst>
              <a:ext uri="{FF2B5EF4-FFF2-40B4-BE49-F238E27FC236}">
                <a16:creationId xmlns:a16="http://schemas.microsoft.com/office/drawing/2014/main" id="{E3C04C98-4D6F-FB2B-48D7-3E8B5D726A3C}"/>
              </a:ext>
            </a:extLst>
          </p:cNvPr>
          <p:cNvSpPr>
            <a:spLocks noGrp="1"/>
          </p:cNvSpPr>
          <p:nvPr>
            <p:ph sz="half" idx="1"/>
          </p:nvPr>
        </p:nvSpPr>
        <p:spPr>
          <a:xfrm>
            <a:off x="2152650" y="1825626"/>
            <a:ext cx="3886200" cy="3532759"/>
          </a:xfrm>
        </p:spPr>
        <p:txBody>
          <a:bodyPr/>
          <a:lstStyle/>
          <a:p>
            <a:pPr marL="0"/>
            <a:r>
              <a:rPr lang="en-GB" sz="1800">
                <a:latin typeface="Aptos" panose="020B0004020202020204" pitchFamily="34" charset="0"/>
                <a:ea typeface="Times New Roman" panose="02020603050405020304" pitchFamily="18" charset="0"/>
                <a:cs typeface="Aptos" panose="020B0004020202020204" pitchFamily="34" charset="0"/>
              </a:rPr>
              <a:t>Mathematics</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Physics</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Engineering (various types, including mechanical, electrical, civil, etc.)</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Computer Science</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Statistics</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Economics</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Actuarial Science</a:t>
            </a:r>
            <a:endParaRPr lang="en-GB" sz="1800">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Content Placeholder 3">
            <a:extLst>
              <a:ext uri="{FF2B5EF4-FFF2-40B4-BE49-F238E27FC236}">
                <a16:creationId xmlns:a16="http://schemas.microsoft.com/office/drawing/2014/main" id="{4B4D767D-9124-F2CD-9E6C-B4ED639E7B89}"/>
              </a:ext>
            </a:extLst>
          </p:cNvPr>
          <p:cNvSpPr>
            <a:spLocks noGrp="1"/>
          </p:cNvSpPr>
          <p:nvPr>
            <p:ph sz="half" idx="2"/>
          </p:nvPr>
        </p:nvSpPr>
        <p:spPr>
          <a:xfrm>
            <a:off x="6153150" y="1825626"/>
            <a:ext cx="3886200" cy="3532759"/>
          </a:xfrm>
        </p:spPr>
        <p:txBody>
          <a:bodyPr/>
          <a:lstStyle/>
          <a:p>
            <a:pPr marL="0" indent="0">
              <a:buNone/>
            </a:pPr>
            <a:r>
              <a:rPr lang="en-GB" sz="1800" b="1">
                <a:solidFill>
                  <a:srgbClr val="333333"/>
                </a:solidFill>
                <a:latin typeface="Halant"/>
              </a:rPr>
              <a:t>Degree Choices where A-level Mathematics can make up one of an essential combination of subjects</a:t>
            </a:r>
          </a:p>
          <a:p>
            <a:pPr marL="0"/>
            <a:r>
              <a:rPr lang="en-GB" sz="1000">
                <a:solidFill>
                  <a:srgbClr val="333333"/>
                </a:solidFill>
                <a:latin typeface="Nunito Sans" pitchFamily="2" charset="0"/>
              </a:rPr>
              <a:t>Biochemistry – some will say Chemistry plus one from</a:t>
            </a:r>
          </a:p>
          <a:p>
            <a:pPr marL="0"/>
            <a:r>
              <a:rPr lang="en-GB" sz="1000">
                <a:solidFill>
                  <a:srgbClr val="333333"/>
                </a:solidFill>
                <a:latin typeface="Nunito Sans" pitchFamily="2" charset="0"/>
              </a:rPr>
              <a:t>Environmental Science/Studies – Many courses will ask for two from Biology, Chemistry, Mathematics, Physics and Geography.</a:t>
            </a:r>
          </a:p>
          <a:p>
            <a:pPr marL="0"/>
            <a:r>
              <a:rPr lang="en-GB" sz="1000">
                <a:solidFill>
                  <a:srgbClr val="333333"/>
                </a:solidFill>
                <a:latin typeface="Nunito Sans" pitchFamily="2" charset="0"/>
              </a:rPr>
              <a:t>Psychology – A few courses ask for one from Biology, Chemistry, Mathematics, Physics</a:t>
            </a:r>
          </a:p>
          <a:p>
            <a:pPr marL="0"/>
            <a:r>
              <a:rPr lang="en-GB" sz="1000">
                <a:solidFill>
                  <a:srgbClr val="333333"/>
                </a:solidFill>
                <a:latin typeface="Nunito Sans" pitchFamily="2" charset="0"/>
              </a:rPr>
              <a:t>Veterinary Science – You should do Chemistry and Biology and one from Mathematics/Physics</a:t>
            </a:r>
          </a:p>
          <a:p>
            <a:pPr marL="0"/>
            <a:r>
              <a:rPr lang="en-GB" sz="1000">
                <a:solidFill>
                  <a:srgbClr val="333333"/>
                </a:solidFill>
                <a:latin typeface="Nunito Sans" pitchFamily="2" charset="0"/>
              </a:rPr>
              <a:t>Dentistry – Some require Mathematics or Physics.</a:t>
            </a:r>
          </a:p>
          <a:p>
            <a:pPr marL="0"/>
            <a:r>
              <a:rPr lang="en-GB" sz="1000">
                <a:solidFill>
                  <a:srgbClr val="333333"/>
                </a:solidFill>
                <a:latin typeface="Nunito Sans" pitchFamily="2" charset="0"/>
              </a:rPr>
              <a:t>Physiotherapy – Most courses will consider you with just Biology. However, some also require a second science from Chemistry, Mathematics or Physics.</a:t>
            </a:r>
          </a:p>
          <a:p>
            <a:pPr marL="0"/>
            <a:endParaRPr lang="en-GB" sz="1000">
              <a:solidFill>
                <a:srgbClr val="333333"/>
              </a:solidFill>
              <a:latin typeface="Nunito Sans" pitchFamily="2" charset="0"/>
            </a:endParaRPr>
          </a:p>
          <a:p>
            <a:pPr marL="0"/>
            <a:endParaRPr lang="en-GB" sz="1200" b="1">
              <a:solidFill>
                <a:srgbClr val="333333"/>
              </a:solidFill>
              <a:latin typeface="Halant"/>
            </a:endParaRPr>
          </a:p>
          <a:p>
            <a:pPr marL="0"/>
            <a:endParaRPr lang="en-GB" sz="1800">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5" name="Title 1">
            <a:extLst>
              <a:ext uri="{FF2B5EF4-FFF2-40B4-BE49-F238E27FC236}">
                <a16:creationId xmlns:a16="http://schemas.microsoft.com/office/drawing/2014/main" id="{E12BD09B-264D-71F5-C2E4-F00D28D30A4A}"/>
              </a:ext>
            </a:extLst>
          </p:cNvPr>
          <p:cNvSpPr txBox="1">
            <a:spLocks/>
          </p:cNvSpPr>
          <p:nvPr/>
        </p:nvSpPr>
        <p:spPr>
          <a:xfrm>
            <a:off x="2286762" y="1078387"/>
            <a:ext cx="7886700" cy="74723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GB" sz="3000" b="1" kern="1200" dirty="0">
                <a:solidFill>
                  <a:srgbClr val="163C47"/>
                </a:solidFill>
                <a:latin typeface="Cambria" panose="02040503050406030204" pitchFamily="18" charset="0"/>
                <a:ea typeface="Cambria" panose="02040503050406030204" pitchFamily="18" charset="0"/>
                <a:cs typeface="+mn-cs"/>
              </a:defRPr>
            </a:lvl1pPr>
          </a:lstStyle>
          <a:p>
            <a:r>
              <a:rPr lang="en-GB" sz="1800">
                <a:latin typeface="Aptos" panose="020B0004020202020204" pitchFamily="34" charset="0"/>
                <a:ea typeface="Times New Roman" panose="02020603050405020304" pitchFamily="18" charset="0"/>
                <a:cs typeface="Aptos" panose="020B0004020202020204" pitchFamily="34" charset="0"/>
              </a:rPr>
              <a:t>Here are some of the most common degree subjects that typically require A-level Mathematics</a:t>
            </a:r>
            <a:endParaRPr lang="en-GB"/>
          </a:p>
        </p:txBody>
      </p:sp>
      <p:pic>
        <p:nvPicPr>
          <p:cNvPr id="6" name="Picture 5">
            <a:extLst>
              <a:ext uri="{FF2B5EF4-FFF2-40B4-BE49-F238E27FC236}">
                <a16:creationId xmlns:a16="http://schemas.microsoft.com/office/drawing/2014/main" id="{AC32C704-7745-9896-FB4D-14BA22F0C556}"/>
              </a:ext>
            </a:extLst>
          </p:cNvPr>
          <p:cNvPicPr>
            <a:picLocks noChangeAspect="1"/>
          </p:cNvPicPr>
          <p:nvPr/>
        </p:nvPicPr>
        <p:blipFill>
          <a:blip r:embed="rId2"/>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1DE21B87-ABD2-BFAF-225E-CDD90855E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sp>
        <p:nvSpPr>
          <p:cNvPr id="8" name="TextBox 7">
            <a:extLst>
              <a:ext uri="{FF2B5EF4-FFF2-40B4-BE49-F238E27FC236}">
                <a16:creationId xmlns:a16="http://schemas.microsoft.com/office/drawing/2014/main" id="{808F2FD5-D842-FDD8-5078-8369E663D955}"/>
              </a:ext>
            </a:extLst>
          </p:cNvPr>
          <p:cNvSpPr txBox="1"/>
          <p:nvPr/>
        </p:nvSpPr>
        <p:spPr>
          <a:xfrm>
            <a:off x="1935922" y="5462058"/>
            <a:ext cx="8320156" cy="707886"/>
          </a:xfrm>
          <a:prstGeom prst="rect">
            <a:avLst/>
          </a:prstGeom>
          <a:noFill/>
        </p:spPr>
        <p:txBody>
          <a:bodyPr wrap="square" rtlCol="0">
            <a:spAutoFit/>
          </a:bodyPr>
          <a:lstStyle/>
          <a:p>
            <a:r>
              <a:rPr lang="en-GB" sz="1000">
                <a:latin typeface="Aptos" panose="020B0004020202020204" pitchFamily="34" charset="0"/>
                <a:ea typeface="Times New Roman" panose="02020603050405020304" pitchFamily="18" charset="0"/>
                <a:cs typeface="Aptos" panose="020B0004020202020204" pitchFamily="34" charset="0"/>
              </a:rPr>
              <a:t>It's important to note that this is not an exhaustive list, and specific entry requirements can vary between universities and courses. Some universities may offer foundation years or bridging courses for students who do not meet the standard entry requirements, including those who do not have A-level Mathematics.</a:t>
            </a:r>
            <a:endParaRPr lang="en-GB" sz="1000">
              <a:latin typeface="Aptos" panose="020B0004020202020204" pitchFamily="34" charset="0"/>
              <a:ea typeface="Aptos" panose="020B0004020202020204" pitchFamily="34" charset="0"/>
              <a:cs typeface="Aptos" panose="020B0004020202020204" pitchFamily="34" charset="0"/>
            </a:endParaRPr>
          </a:p>
          <a:p>
            <a:r>
              <a:rPr lang="en-GB" sz="1000">
                <a:latin typeface="Aptos" panose="020B0004020202020204" pitchFamily="34" charset="0"/>
                <a:ea typeface="Times New Roman" panose="02020603050405020304" pitchFamily="18" charset="0"/>
                <a:cs typeface="Aptos" panose="020B0004020202020204" pitchFamily="34" charset="0"/>
              </a:rPr>
              <a:t>It's always best to consult the specific entry requirements of the universities and courses you are interested in to get accurate information.</a:t>
            </a:r>
            <a:endParaRPr lang="en-GB" sz="1000"/>
          </a:p>
        </p:txBody>
      </p:sp>
    </p:spTree>
    <p:extLst>
      <p:ext uri="{BB962C8B-B14F-4D97-AF65-F5344CB8AC3E}">
        <p14:creationId xmlns:p14="http://schemas.microsoft.com/office/powerpoint/2010/main" val="191259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42520-9B49-EA13-BBB5-F3A580F8B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762E3-CDEA-4D1F-2B02-E500A4415E43}"/>
              </a:ext>
            </a:extLst>
          </p:cNvPr>
          <p:cNvSpPr>
            <a:spLocks noGrp="1"/>
          </p:cNvSpPr>
          <p:nvPr>
            <p:ph type="title"/>
          </p:nvPr>
        </p:nvSpPr>
        <p:spPr/>
        <p:txBody>
          <a:bodyPr/>
          <a:lstStyle/>
          <a:p>
            <a:r>
              <a:rPr lang="en-GB"/>
              <a:t>Why do Maths A Level At Seaford</a:t>
            </a:r>
          </a:p>
        </p:txBody>
      </p:sp>
      <p:sp>
        <p:nvSpPr>
          <p:cNvPr id="3" name="Content Placeholder 2">
            <a:extLst>
              <a:ext uri="{FF2B5EF4-FFF2-40B4-BE49-F238E27FC236}">
                <a16:creationId xmlns:a16="http://schemas.microsoft.com/office/drawing/2014/main" id="{84B9044F-2540-2CA4-D639-235E47D3BF9B}"/>
              </a:ext>
            </a:extLst>
          </p:cNvPr>
          <p:cNvSpPr>
            <a:spLocks noGrp="1"/>
          </p:cNvSpPr>
          <p:nvPr>
            <p:ph sz="half" idx="1"/>
          </p:nvPr>
        </p:nvSpPr>
        <p:spPr>
          <a:xfrm>
            <a:off x="2152650" y="1825626"/>
            <a:ext cx="3886200" cy="3532759"/>
          </a:xfrm>
        </p:spPr>
        <p:txBody>
          <a:bodyPr>
            <a:normAutofit fontScale="70000" lnSpcReduction="20000"/>
          </a:bodyPr>
          <a:lstStyle/>
          <a:p>
            <a:pPr marL="0"/>
            <a:r>
              <a:rPr lang="en-GB" sz="1800">
                <a:latin typeface="Aptos" panose="020B0004020202020204" pitchFamily="34" charset="0"/>
                <a:ea typeface="Times New Roman" panose="02020603050405020304" pitchFamily="18" charset="0"/>
                <a:cs typeface="Aptos" panose="020B0004020202020204" pitchFamily="34" charset="0"/>
              </a:rPr>
              <a:t>  Actuary</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Accountant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Architect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Astronomer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Banker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Civil Engineer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Computer Scientist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Data Analyst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Data Scientist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Economist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Electrical Engineer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Financial Analyst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Investment Banker</a:t>
            </a:r>
            <a:endParaRPr lang="en-GB" sz="1800">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Content Placeholder 3">
            <a:extLst>
              <a:ext uri="{FF2B5EF4-FFF2-40B4-BE49-F238E27FC236}">
                <a16:creationId xmlns:a16="http://schemas.microsoft.com/office/drawing/2014/main" id="{633E1556-EE7F-77E8-3278-EBF406E81A7F}"/>
              </a:ext>
            </a:extLst>
          </p:cNvPr>
          <p:cNvSpPr>
            <a:spLocks noGrp="1"/>
          </p:cNvSpPr>
          <p:nvPr>
            <p:ph sz="half" idx="2"/>
          </p:nvPr>
        </p:nvSpPr>
        <p:spPr>
          <a:xfrm>
            <a:off x="6153150" y="1825626"/>
            <a:ext cx="3886200" cy="3532759"/>
          </a:xfrm>
        </p:spPr>
        <p:txBody>
          <a:bodyPr>
            <a:normAutofit fontScale="70000" lnSpcReduction="20000"/>
          </a:bodyPr>
          <a:lstStyle/>
          <a:p>
            <a:pPr marL="0"/>
            <a:r>
              <a:rPr lang="en-GB" sz="1800">
                <a:latin typeface="Aptos" panose="020B0004020202020204" pitchFamily="34" charset="0"/>
                <a:ea typeface="Times New Roman" panose="02020603050405020304" pitchFamily="18" charset="0"/>
                <a:cs typeface="Aptos" panose="020B0004020202020204" pitchFamily="34" charset="0"/>
              </a:rPr>
              <a:t>  Mathematician</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Mechanical Engineer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Meteorologist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Operational Researcher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Physicist</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Quantity Surveyor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Software Engineer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Statistician</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Tax Advisor</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Teacher (Maths or Physics)</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University Lecturer (Maths or related field)</a:t>
            </a:r>
            <a:endParaRPr lang="en-GB" sz="1800">
              <a:latin typeface="Aptos" panose="020B0004020202020204" pitchFamily="34" charset="0"/>
              <a:ea typeface="Aptos" panose="020B0004020202020204" pitchFamily="34" charset="0"/>
              <a:cs typeface="Aptos" panose="020B0004020202020204" pitchFamily="34" charset="0"/>
            </a:endParaRPr>
          </a:p>
          <a:p>
            <a:pPr marL="0"/>
            <a:r>
              <a:rPr lang="en-GB" sz="1800">
                <a:latin typeface="Aptos" panose="020B0004020202020204" pitchFamily="34" charset="0"/>
                <a:ea typeface="Times New Roman" panose="02020603050405020304" pitchFamily="18" charset="0"/>
                <a:cs typeface="Aptos" panose="020B0004020202020204" pitchFamily="34" charset="0"/>
              </a:rPr>
              <a:t>  Web Developer</a:t>
            </a:r>
            <a:endParaRPr lang="en-GB" sz="1800">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5" name="Title 1">
            <a:extLst>
              <a:ext uri="{FF2B5EF4-FFF2-40B4-BE49-F238E27FC236}">
                <a16:creationId xmlns:a16="http://schemas.microsoft.com/office/drawing/2014/main" id="{42BA936D-3172-1847-8954-053C06A39B05}"/>
              </a:ext>
            </a:extLst>
          </p:cNvPr>
          <p:cNvSpPr txBox="1">
            <a:spLocks/>
          </p:cNvSpPr>
          <p:nvPr/>
        </p:nvSpPr>
        <p:spPr>
          <a:xfrm>
            <a:off x="2286762" y="1078387"/>
            <a:ext cx="7886700" cy="74723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GB" sz="3000" b="1" kern="1200" dirty="0">
                <a:solidFill>
                  <a:srgbClr val="163C47"/>
                </a:solidFill>
                <a:latin typeface="Cambria" panose="02040503050406030204" pitchFamily="18" charset="0"/>
                <a:ea typeface="Cambria" panose="02040503050406030204" pitchFamily="18" charset="0"/>
                <a:cs typeface="+mn-cs"/>
              </a:defRPr>
            </a:lvl1pPr>
          </a:lstStyle>
          <a:p>
            <a:r>
              <a:rPr lang="en-GB" sz="1800">
                <a:latin typeface="Aptos" panose="020B0004020202020204" pitchFamily="34" charset="0"/>
                <a:ea typeface="Times New Roman" panose="02020603050405020304" pitchFamily="18" charset="0"/>
                <a:cs typeface="Aptos" panose="020B0004020202020204" pitchFamily="34" charset="0"/>
              </a:rPr>
              <a:t>Here are 25 potential career paths that often require A-Level Mathematics:</a:t>
            </a:r>
            <a:endParaRPr lang="en-GB" sz="1800">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B0EF4AFD-49F0-CB68-A986-329419D2AFAB}"/>
              </a:ext>
            </a:extLst>
          </p:cNvPr>
          <p:cNvPicPr>
            <a:picLocks noChangeAspect="1"/>
          </p:cNvPicPr>
          <p:nvPr/>
        </p:nvPicPr>
        <p:blipFill>
          <a:blip r:embed="rId2"/>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C00551FD-DA49-BA8C-A1EC-9913DF807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sp>
        <p:nvSpPr>
          <p:cNvPr id="8" name="TextBox 7">
            <a:extLst>
              <a:ext uri="{FF2B5EF4-FFF2-40B4-BE49-F238E27FC236}">
                <a16:creationId xmlns:a16="http://schemas.microsoft.com/office/drawing/2014/main" id="{3525940A-A984-773E-9F35-187414449A1B}"/>
              </a:ext>
            </a:extLst>
          </p:cNvPr>
          <p:cNvSpPr txBox="1"/>
          <p:nvPr/>
        </p:nvSpPr>
        <p:spPr>
          <a:xfrm>
            <a:off x="1935922" y="5462059"/>
            <a:ext cx="8320156" cy="984885"/>
          </a:xfrm>
          <a:prstGeom prst="rect">
            <a:avLst/>
          </a:prstGeom>
          <a:noFill/>
        </p:spPr>
        <p:txBody>
          <a:bodyPr wrap="square" rtlCol="0">
            <a:spAutoFit/>
          </a:bodyPr>
          <a:lstStyle/>
          <a:p>
            <a:r>
              <a:rPr lang="en-GB" sz="1200">
                <a:latin typeface="Aptos" panose="020B0004020202020204" pitchFamily="34" charset="0"/>
                <a:ea typeface="Times New Roman" panose="02020603050405020304" pitchFamily="18" charset="0"/>
                <a:cs typeface="Aptos" panose="020B0004020202020204" pitchFamily="34" charset="0"/>
              </a:rPr>
              <a:t>Please note that specific job requirements can vary between employers and industries. While A-Level Mathematics is often a prerequisite, other qualifications, such as a relevant degree or professional certifications, may also be necessary.</a:t>
            </a:r>
            <a:endParaRPr lang="en-GB" sz="1200">
              <a:latin typeface="Aptos" panose="020B0004020202020204" pitchFamily="34" charset="0"/>
              <a:ea typeface="Aptos" panose="020B0004020202020204" pitchFamily="34" charset="0"/>
              <a:cs typeface="Aptos" panose="020B0004020202020204" pitchFamily="34" charset="0"/>
            </a:endParaRPr>
          </a:p>
          <a:p>
            <a:r>
              <a:rPr lang="en-GB" sz="1200">
                <a:latin typeface="Aptos" panose="020B0004020202020204" pitchFamily="34" charset="0"/>
                <a:ea typeface="Times New Roman" panose="02020603050405020304" pitchFamily="18" charset="0"/>
                <a:cs typeface="Aptos" panose="020B0004020202020204" pitchFamily="34" charset="0"/>
              </a:rPr>
              <a:t>If you're considering a career path that requires strong mathematical skills, it's advisable to research specific job requirements and explore potential educational pathways to achieve your goals.</a:t>
            </a:r>
            <a:endParaRPr lang="en-GB" sz="1200">
              <a:latin typeface="Aptos" panose="020B0004020202020204" pitchFamily="34" charset="0"/>
              <a:ea typeface="Aptos" panose="020B0004020202020204" pitchFamily="34" charset="0"/>
              <a:cs typeface="Aptos" panose="020B0004020202020204" pitchFamily="34" charset="0"/>
            </a:endParaRPr>
          </a:p>
          <a:p>
            <a:endParaRPr lang="en-GB" sz="1000"/>
          </a:p>
        </p:txBody>
      </p:sp>
    </p:spTree>
    <p:extLst>
      <p:ext uri="{BB962C8B-B14F-4D97-AF65-F5344CB8AC3E}">
        <p14:creationId xmlns:p14="http://schemas.microsoft.com/office/powerpoint/2010/main" val="32587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96AF-01D3-C7D1-2A58-DBD012D96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6FE8E-EE10-4778-AA2B-0E272A2BD033}"/>
              </a:ext>
            </a:extLst>
          </p:cNvPr>
          <p:cNvSpPr>
            <a:spLocks noGrp="1"/>
          </p:cNvSpPr>
          <p:nvPr>
            <p:ph type="title"/>
          </p:nvPr>
        </p:nvSpPr>
        <p:spPr/>
        <p:txBody>
          <a:bodyPr/>
          <a:lstStyle/>
          <a:p>
            <a:r>
              <a:rPr lang="en-GB"/>
              <a:t>Why do Maths A Level At Seaford</a:t>
            </a:r>
          </a:p>
        </p:txBody>
      </p:sp>
      <p:pic>
        <p:nvPicPr>
          <p:cNvPr id="10" name="Content Placeholder 9">
            <a:extLst>
              <a:ext uri="{FF2B5EF4-FFF2-40B4-BE49-F238E27FC236}">
                <a16:creationId xmlns:a16="http://schemas.microsoft.com/office/drawing/2014/main" id="{762C0350-5E09-DF09-FB47-E3D324AACAD4}"/>
              </a:ext>
            </a:extLst>
          </p:cNvPr>
          <p:cNvPicPr>
            <a:picLocks noGrp="1" noChangeAspect="1"/>
          </p:cNvPicPr>
          <p:nvPr>
            <p:ph sz="half" idx="1"/>
          </p:nvPr>
        </p:nvPicPr>
        <p:blipFill>
          <a:blip r:embed="rId2"/>
          <a:stretch>
            <a:fillRect/>
          </a:stretch>
        </p:blipFill>
        <p:spPr>
          <a:xfrm>
            <a:off x="2152650" y="1868106"/>
            <a:ext cx="3886200" cy="3447227"/>
          </a:xfrm>
        </p:spPr>
      </p:pic>
      <p:pic>
        <p:nvPicPr>
          <p:cNvPr id="12" name="Content Placeholder 11">
            <a:extLst>
              <a:ext uri="{FF2B5EF4-FFF2-40B4-BE49-F238E27FC236}">
                <a16:creationId xmlns:a16="http://schemas.microsoft.com/office/drawing/2014/main" id="{EA08FA20-BC8A-4EFA-363F-B2E8C4BAAC01}"/>
              </a:ext>
            </a:extLst>
          </p:cNvPr>
          <p:cNvPicPr>
            <a:picLocks noGrp="1" noChangeAspect="1"/>
          </p:cNvPicPr>
          <p:nvPr>
            <p:ph sz="half" idx="2"/>
          </p:nvPr>
        </p:nvPicPr>
        <p:blipFill>
          <a:blip r:embed="rId3"/>
          <a:stretch>
            <a:fillRect/>
          </a:stretch>
        </p:blipFill>
        <p:spPr>
          <a:xfrm>
            <a:off x="6096000" y="1972351"/>
            <a:ext cx="3886200" cy="2624534"/>
          </a:xfrm>
        </p:spPr>
      </p:pic>
      <p:sp>
        <p:nvSpPr>
          <p:cNvPr id="5" name="Title 1">
            <a:extLst>
              <a:ext uri="{FF2B5EF4-FFF2-40B4-BE49-F238E27FC236}">
                <a16:creationId xmlns:a16="http://schemas.microsoft.com/office/drawing/2014/main" id="{1393B46C-26A5-AF70-EC23-40F3EDE4C10F}"/>
              </a:ext>
            </a:extLst>
          </p:cNvPr>
          <p:cNvSpPr txBox="1">
            <a:spLocks/>
          </p:cNvSpPr>
          <p:nvPr/>
        </p:nvSpPr>
        <p:spPr>
          <a:xfrm>
            <a:off x="2286762" y="1078387"/>
            <a:ext cx="7886700" cy="74723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GB" sz="3000" b="1" kern="1200" dirty="0">
                <a:solidFill>
                  <a:srgbClr val="163C47"/>
                </a:solidFill>
                <a:latin typeface="Cambria" panose="02040503050406030204" pitchFamily="18" charset="0"/>
                <a:ea typeface="Cambria" panose="02040503050406030204" pitchFamily="18" charset="0"/>
                <a:cs typeface="+mn-cs"/>
              </a:defRPr>
            </a:lvl1pPr>
          </a:lstStyle>
          <a:p>
            <a:r>
              <a:rPr lang="en-GB" sz="1800">
                <a:latin typeface="Aptos" panose="020B0004020202020204" pitchFamily="34" charset="0"/>
                <a:ea typeface="Times New Roman" panose="02020603050405020304" pitchFamily="18" charset="0"/>
                <a:cs typeface="Aptos" panose="020B0004020202020204" pitchFamily="34" charset="0"/>
              </a:rPr>
              <a:t>Course overview:</a:t>
            </a:r>
            <a:endParaRPr lang="en-GB" sz="1800">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C797AFF7-3009-DBAD-5C42-7834780B368F}"/>
              </a:ext>
            </a:extLst>
          </p:cNvPr>
          <p:cNvPicPr>
            <a:picLocks noChangeAspect="1"/>
          </p:cNvPicPr>
          <p:nvPr/>
        </p:nvPicPr>
        <p:blipFill>
          <a:blip r:embed="rId4"/>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96869121-5501-B996-FAC0-6A33D740D6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spTree>
    <p:extLst>
      <p:ext uri="{BB962C8B-B14F-4D97-AF65-F5344CB8AC3E}">
        <p14:creationId xmlns:p14="http://schemas.microsoft.com/office/powerpoint/2010/main" val="265587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4355-187A-01BF-5FDE-A435BE372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79E62-70D0-019E-AFEF-4A38D7155927}"/>
              </a:ext>
            </a:extLst>
          </p:cNvPr>
          <p:cNvSpPr>
            <a:spLocks noGrp="1"/>
          </p:cNvSpPr>
          <p:nvPr>
            <p:ph type="title"/>
          </p:nvPr>
        </p:nvSpPr>
        <p:spPr/>
        <p:txBody>
          <a:bodyPr/>
          <a:lstStyle/>
          <a:p>
            <a:r>
              <a:rPr lang="en-GB"/>
              <a:t>Why do Maths A Level At Seaford</a:t>
            </a:r>
          </a:p>
        </p:txBody>
      </p:sp>
      <p:sp>
        <p:nvSpPr>
          <p:cNvPr id="5" name="Title 1">
            <a:extLst>
              <a:ext uri="{FF2B5EF4-FFF2-40B4-BE49-F238E27FC236}">
                <a16:creationId xmlns:a16="http://schemas.microsoft.com/office/drawing/2014/main" id="{092F5049-BA29-F0C4-6171-43F5A0FD6C32}"/>
              </a:ext>
            </a:extLst>
          </p:cNvPr>
          <p:cNvSpPr txBox="1">
            <a:spLocks/>
          </p:cNvSpPr>
          <p:nvPr/>
        </p:nvSpPr>
        <p:spPr>
          <a:xfrm>
            <a:off x="2286762" y="1078387"/>
            <a:ext cx="7886700" cy="74723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GB" sz="3000" b="1" kern="1200" dirty="0">
                <a:solidFill>
                  <a:srgbClr val="163C47"/>
                </a:solidFill>
                <a:latin typeface="Cambria" panose="02040503050406030204" pitchFamily="18" charset="0"/>
                <a:ea typeface="Cambria" panose="02040503050406030204" pitchFamily="18" charset="0"/>
                <a:cs typeface="+mn-cs"/>
              </a:defRPr>
            </a:lvl1pPr>
          </a:lstStyle>
          <a:p>
            <a:r>
              <a:rPr lang="en-GB" sz="1800">
                <a:latin typeface="Aptos" panose="020B0004020202020204" pitchFamily="34" charset="0"/>
                <a:ea typeface="Times New Roman" panose="02020603050405020304" pitchFamily="18" charset="0"/>
                <a:cs typeface="Aptos" panose="020B0004020202020204" pitchFamily="34" charset="0"/>
              </a:rPr>
              <a:t>Course requirements:</a:t>
            </a:r>
            <a:endParaRPr lang="en-GB" sz="1800">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67920F5A-62C0-11BE-DE36-6B23876B55BA}"/>
              </a:ext>
            </a:extLst>
          </p:cNvPr>
          <p:cNvPicPr>
            <a:picLocks noChangeAspect="1"/>
          </p:cNvPicPr>
          <p:nvPr/>
        </p:nvPicPr>
        <p:blipFill>
          <a:blip r:embed="rId2"/>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A080A790-7525-BE44-9393-F582BDC6A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sp>
        <p:nvSpPr>
          <p:cNvPr id="4" name="Content Placeholder 3">
            <a:extLst>
              <a:ext uri="{FF2B5EF4-FFF2-40B4-BE49-F238E27FC236}">
                <a16:creationId xmlns:a16="http://schemas.microsoft.com/office/drawing/2014/main" id="{1A38E57B-8F29-DFC2-3491-CE1443D91DB7}"/>
              </a:ext>
            </a:extLst>
          </p:cNvPr>
          <p:cNvSpPr>
            <a:spLocks noGrp="1"/>
          </p:cNvSpPr>
          <p:nvPr>
            <p:ph sz="half" idx="1"/>
          </p:nvPr>
        </p:nvSpPr>
        <p:spPr>
          <a:xfrm>
            <a:off x="2152650" y="1825625"/>
            <a:ext cx="7420478" cy="4351338"/>
          </a:xfrm>
        </p:spPr>
        <p:txBody>
          <a:bodyPr/>
          <a:lstStyle/>
          <a:p>
            <a:r>
              <a:rPr lang="en-GB"/>
              <a:t>You need a minimum of grade 7</a:t>
            </a:r>
          </a:p>
          <a:p>
            <a:endParaRPr lang="en-GB"/>
          </a:p>
          <a:p>
            <a:r>
              <a:rPr lang="en-GB"/>
              <a:t>However…….</a:t>
            </a:r>
          </a:p>
          <a:p>
            <a:endParaRPr lang="en-GB"/>
          </a:p>
        </p:txBody>
      </p:sp>
      <p:pic>
        <p:nvPicPr>
          <p:cNvPr id="13" name="Picture 12" descr="A table with numbers and a few levels&#10;&#10;Description automatically generated with medium confidence">
            <a:extLst>
              <a:ext uri="{FF2B5EF4-FFF2-40B4-BE49-F238E27FC236}">
                <a16:creationId xmlns:a16="http://schemas.microsoft.com/office/drawing/2014/main" id="{C6056021-333E-425B-B25C-2F738AF1C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688" y="3481402"/>
            <a:ext cx="4992624" cy="2666194"/>
          </a:xfrm>
          <a:prstGeom prst="rect">
            <a:avLst/>
          </a:prstGeom>
        </p:spPr>
      </p:pic>
    </p:spTree>
    <p:extLst>
      <p:ext uri="{BB962C8B-B14F-4D97-AF65-F5344CB8AC3E}">
        <p14:creationId xmlns:p14="http://schemas.microsoft.com/office/powerpoint/2010/main" val="262470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EC6D-3C78-A3BA-692A-63CCEE8AF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2E4CF-C256-38BE-7095-5082E6101F66}"/>
              </a:ext>
            </a:extLst>
          </p:cNvPr>
          <p:cNvSpPr>
            <a:spLocks noGrp="1"/>
          </p:cNvSpPr>
          <p:nvPr>
            <p:ph type="title"/>
          </p:nvPr>
        </p:nvSpPr>
        <p:spPr/>
        <p:txBody>
          <a:bodyPr/>
          <a:lstStyle/>
          <a:p>
            <a:r>
              <a:rPr lang="en-GB"/>
              <a:t>Why do Further Maths A Level At Seaford</a:t>
            </a:r>
          </a:p>
        </p:txBody>
      </p:sp>
      <p:pic>
        <p:nvPicPr>
          <p:cNvPr id="6" name="Picture 5">
            <a:extLst>
              <a:ext uri="{FF2B5EF4-FFF2-40B4-BE49-F238E27FC236}">
                <a16:creationId xmlns:a16="http://schemas.microsoft.com/office/drawing/2014/main" id="{BE4A4652-241C-C4E1-B519-B8B5FA5F4CF0}"/>
              </a:ext>
            </a:extLst>
          </p:cNvPr>
          <p:cNvPicPr>
            <a:picLocks noChangeAspect="1"/>
          </p:cNvPicPr>
          <p:nvPr/>
        </p:nvPicPr>
        <p:blipFill>
          <a:blip r:embed="rId2"/>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98D5691E-C237-2BEB-53AB-EDD4AFD81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sp>
        <p:nvSpPr>
          <p:cNvPr id="4" name="Content Placeholder 3">
            <a:extLst>
              <a:ext uri="{FF2B5EF4-FFF2-40B4-BE49-F238E27FC236}">
                <a16:creationId xmlns:a16="http://schemas.microsoft.com/office/drawing/2014/main" id="{7220B87C-5A11-94A5-EFA2-66BEA4B78E67}"/>
              </a:ext>
            </a:extLst>
          </p:cNvPr>
          <p:cNvSpPr>
            <a:spLocks noGrp="1"/>
          </p:cNvSpPr>
          <p:nvPr>
            <p:ph sz="half" idx="1"/>
          </p:nvPr>
        </p:nvSpPr>
        <p:spPr>
          <a:xfrm>
            <a:off x="2484760" y="4967445"/>
            <a:ext cx="7420478" cy="1146175"/>
          </a:xfrm>
        </p:spPr>
        <p:txBody>
          <a:bodyPr/>
          <a:lstStyle/>
          <a:p>
            <a:r>
              <a:rPr lang="en-GB" sz="2000"/>
              <a:t>You must also be doing Maths A level</a:t>
            </a:r>
          </a:p>
          <a:p>
            <a:r>
              <a:rPr lang="en-GB" sz="2000"/>
              <a:t>You need a minimum of grade 8</a:t>
            </a:r>
          </a:p>
          <a:p>
            <a:endParaRPr lang="en-GB"/>
          </a:p>
          <a:p>
            <a:pPr marL="0" indent="0">
              <a:buNone/>
            </a:pPr>
            <a:endParaRPr lang="en-GB"/>
          </a:p>
          <a:p>
            <a:endParaRPr lang="en-GB"/>
          </a:p>
        </p:txBody>
      </p:sp>
      <p:sp>
        <p:nvSpPr>
          <p:cNvPr id="3" name="TextBox 2">
            <a:extLst>
              <a:ext uri="{FF2B5EF4-FFF2-40B4-BE49-F238E27FC236}">
                <a16:creationId xmlns:a16="http://schemas.microsoft.com/office/drawing/2014/main" id="{C920B1C6-2257-E04D-6ED8-A40F31622474}"/>
              </a:ext>
            </a:extLst>
          </p:cNvPr>
          <p:cNvSpPr txBox="1"/>
          <p:nvPr/>
        </p:nvSpPr>
        <p:spPr>
          <a:xfrm>
            <a:off x="2401824" y="1137136"/>
            <a:ext cx="6483096" cy="3970318"/>
          </a:xfrm>
          <a:prstGeom prst="rect">
            <a:avLst/>
          </a:prstGeom>
          <a:noFill/>
        </p:spPr>
        <p:txBody>
          <a:bodyPr wrap="square" rtlCol="0">
            <a:spAutoFit/>
          </a:bodyPr>
          <a:lstStyle/>
          <a:p>
            <a:r>
              <a:rPr lang="en-GB" sz="1400">
                <a:latin typeface="Aptos" panose="020B0004020202020204" pitchFamily="34" charset="0"/>
                <a:ea typeface="Times New Roman" panose="02020603050405020304" pitchFamily="18" charset="0"/>
                <a:cs typeface="Aptos" panose="020B0004020202020204" pitchFamily="34" charset="0"/>
              </a:rPr>
              <a:t>A number of degree courses, particularly those in STEM fields, may require or strongly recommend Further Maths A-level. These include: </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Mathematics: Many universities, especially top institutions, require Further Maths for their Mathematics degrees.</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Engineering: Fields like Aeronautical, Civil, Electrical, and Mechanical Engineering often benefit from the advanced mathematical concepts covered in Further Maths.</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Physics: Further Maths can be advantageous for Physics degrees, especially those focused on theoretical physics.</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Computer Science: While not always strictly required, Further Maths can provide a solid foundation for computer science courses, particularly those involving algorithms and data structures.</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Economics: Some economics programs, especially those with a quantitative focus, may value Further Maths for its statistical and mathematical modelling skills.</a:t>
            </a:r>
            <a:endParaRPr lang="en-GB" sz="1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a:latin typeface="Aptos" panose="020B0004020202020204" pitchFamily="34" charset="0"/>
                <a:ea typeface="Times New Roman" panose="02020603050405020304" pitchFamily="18" charset="0"/>
                <a:cs typeface="Aptos" panose="020B0004020202020204" pitchFamily="34" charset="0"/>
              </a:rPr>
              <a:t>  Actuarial Science: This field heavily relies on advanced mathematics, making Further Maths a valuable asset for aspiring actuaries.</a:t>
            </a:r>
            <a:endParaRPr lang="en-GB" sz="1400">
              <a:latin typeface="Aptos" panose="020B0004020202020204" pitchFamily="34" charset="0"/>
              <a:ea typeface="Aptos" panose="020B0004020202020204" pitchFamily="34" charset="0"/>
              <a:cs typeface="Aptos" panose="020B0004020202020204" pitchFamily="34" charset="0"/>
            </a:endParaRPr>
          </a:p>
          <a:p>
            <a:endParaRPr lang="en-GB" sz="1400"/>
          </a:p>
        </p:txBody>
      </p:sp>
    </p:spTree>
    <p:extLst>
      <p:ext uri="{BB962C8B-B14F-4D97-AF65-F5344CB8AC3E}">
        <p14:creationId xmlns:p14="http://schemas.microsoft.com/office/powerpoint/2010/main" val="416827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4E97-DDD3-731F-863E-9E4DE70AE6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349C2B-AFEB-DB82-C32F-A5623DB939A1}"/>
              </a:ext>
            </a:extLst>
          </p:cNvPr>
          <p:cNvPicPr>
            <a:picLocks noChangeAspect="1"/>
          </p:cNvPicPr>
          <p:nvPr/>
        </p:nvPicPr>
        <p:blipFill>
          <a:blip r:embed="rId2"/>
          <a:stretch>
            <a:fillRect/>
          </a:stretch>
        </p:blipFill>
        <p:spPr>
          <a:xfrm>
            <a:off x="8096250" y="6147597"/>
            <a:ext cx="2430790" cy="532155"/>
          </a:xfrm>
          <a:prstGeom prst="rect">
            <a:avLst/>
          </a:prstGeom>
        </p:spPr>
      </p:pic>
      <p:pic>
        <p:nvPicPr>
          <p:cNvPr id="7" name="Picture 6" descr="A hot air balloon with text&#10;&#10;Description automatically generated">
            <a:extLst>
              <a:ext uri="{FF2B5EF4-FFF2-40B4-BE49-F238E27FC236}">
                <a16:creationId xmlns:a16="http://schemas.microsoft.com/office/drawing/2014/main" id="{456B54F5-FB01-096A-9D40-C48D24D32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28" y="87529"/>
            <a:ext cx="664220" cy="990859"/>
          </a:xfrm>
          <a:prstGeom prst="rect">
            <a:avLst/>
          </a:prstGeom>
        </p:spPr>
      </p:pic>
      <p:pic>
        <p:nvPicPr>
          <p:cNvPr id="12" name="Content Placeholder 11">
            <a:extLst>
              <a:ext uri="{FF2B5EF4-FFF2-40B4-BE49-F238E27FC236}">
                <a16:creationId xmlns:a16="http://schemas.microsoft.com/office/drawing/2014/main" id="{CAD53E8D-D177-6BC7-78BE-962DB81FF299}"/>
              </a:ext>
            </a:extLst>
          </p:cNvPr>
          <p:cNvPicPr>
            <a:picLocks noGrp="1" noChangeAspect="1"/>
          </p:cNvPicPr>
          <p:nvPr>
            <p:ph sz="half" idx="1"/>
          </p:nvPr>
        </p:nvPicPr>
        <p:blipFill>
          <a:blip r:embed="rId4"/>
          <a:stretch>
            <a:fillRect/>
          </a:stretch>
        </p:blipFill>
        <p:spPr>
          <a:xfrm>
            <a:off x="2042922" y="759469"/>
            <a:ext cx="7829550" cy="5362055"/>
          </a:xfrm>
        </p:spPr>
      </p:pic>
    </p:spTree>
    <p:extLst>
      <p:ext uri="{BB962C8B-B14F-4D97-AF65-F5344CB8AC3E}">
        <p14:creationId xmlns:p14="http://schemas.microsoft.com/office/powerpoint/2010/main" val="1524444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9BD8DC-86EA-4D66-A9B3-208F811DD18F}"/>
</file>

<file path=customXml/itemProps2.xml><?xml version="1.0" encoding="utf-8"?>
<ds:datastoreItem xmlns:ds="http://schemas.openxmlformats.org/officeDocument/2006/customXml" ds:itemID="{CFD59362-EA1C-4C5D-9C06-3E51D6B3FF26}"/>
</file>

<file path=customXml/itemProps3.xml><?xml version="1.0" encoding="utf-8"?>
<ds:datastoreItem xmlns:ds="http://schemas.openxmlformats.org/officeDocument/2006/customXml" ds:itemID="{E97366D7-E70E-42A1-B7C9-EA0F5541F4A2}"/>
</file>

<file path=docProps/app.xml><?xml version="1.0" encoding="utf-8"?>
<Properties xmlns="http://schemas.openxmlformats.org/officeDocument/2006/extended-properties" xmlns:vt="http://schemas.openxmlformats.org/officeDocument/2006/docPropsVTypes">
  <TotalTime>1</TotalTime>
  <Words>613</Words>
  <Application>Microsoft Office PowerPoint</Application>
  <PresentationFormat>Widescreen</PresentationFormat>
  <Paragraphs>67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Halant</vt:lpstr>
      <vt:lpstr>Nunito Sans</vt:lpstr>
      <vt:lpstr>Office Theme</vt:lpstr>
      <vt:lpstr>Why do Maths A Level At Seaford</vt:lpstr>
      <vt:lpstr>Why do Maths A Level At Seaford</vt:lpstr>
      <vt:lpstr>Why do Maths A Level At Seaford</vt:lpstr>
      <vt:lpstr>Why do Maths A Level At Seaford</vt:lpstr>
      <vt:lpstr>Why do Further Maths A Level At Seaford</vt:lpstr>
      <vt:lpstr>PowerPoint Presentation</vt:lpstr>
    </vt:vector>
  </TitlesOfParts>
  <Company>Seaford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Adrian Campbell</dc:creator>
  <cp:lastModifiedBy>Adrian Campbell</cp:lastModifiedBy>
  <cp:revision>1</cp:revision>
  <dcterms:created xsi:type="dcterms:W3CDTF">2024-11-08T09:01:32Z</dcterms:created>
  <dcterms:modified xsi:type="dcterms:W3CDTF">2024-11-08T09:03:03Z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Order">
    <vt:r8>4800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