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71" r:id="rId6"/>
    <p:sldId id="281" r:id="rId7"/>
    <p:sldId id="259" r:id="rId8"/>
    <p:sldId id="272" r:id="rId9"/>
    <p:sldId id="273" r:id="rId10"/>
    <p:sldId id="274" r:id="rId11"/>
    <p:sldId id="275" r:id="rId12"/>
    <p:sldId id="285" r:id="rId13"/>
    <p:sldId id="286" r:id="rId14"/>
    <p:sldId id="277" r:id="rId15"/>
    <p:sldId id="258" r:id="rId16"/>
    <p:sldId id="282" r:id="rId17"/>
    <p:sldId id="261" r:id="rId18"/>
    <p:sldId id="262" r:id="rId19"/>
    <p:sldId id="283" r:id="rId2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1DE4C8-C36F-4AB8-9E58-3DBF60095488}" v="1" dt="2025-11-05T18:17:52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13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998C-5C05-46D1-A636-4E2A2AEAF8A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71C0F-7FAD-4778-B4BF-0EF93ACBF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7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3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5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97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Not anymore – may have been 20 years ago.</a:t>
            </a:r>
          </a:p>
          <a:p>
            <a:r>
              <a:rPr lang="en-US">
                <a:ea typeface="ＭＳ Ｐゴシック" pitchFamily="-109" charset="-128"/>
              </a:rPr>
              <a:t>Reassure.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146D06-D291-42C6-B78E-F8D21FC7D08D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4096-26A6-4440-A1E8-C47BF189F278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29C2-D76A-4DF6-BD43-75E13B5FD0F7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FFE8-C6A1-45EF-9EC7-FBC19667A202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0934-5DD7-416C-A5D7-5C759A340AF9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EAFB-6F69-498E-A24F-D860443C3F43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F66F-A7BA-4B09-92AB-B6D6EB8811C1}" type="datetime1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541A-5250-4497-85A2-744E5200F495}" type="datetime1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9247-347A-4A49-A19F-FE55B6E4D2B1}" type="datetime1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261B-4CB9-4875-BC69-6E3AE06C4572}" type="datetime1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4CD98C0-635C-4780-B9D8-9E8CC82459C6}" type="datetime1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1B20-7FF4-4487-9A15-C94AF1A71ECA}" type="datetime1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5DB745-F372-4E86-B271-34D6A3D3C94C}" type="datetime1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2639"/>
                </a:solidFill>
              </a:rPr>
              <a:t>Psychology – (AQA)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998F4D"/>
                </a:solidFill>
              </a:rPr>
              <a:t>Seaford college sixth form</a:t>
            </a:r>
          </a:p>
          <a:p>
            <a:r>
              <a:rPr lang="en-GB" dirty="0">
                <a:solidFill>
                  <a:srgbClr val="998F4D"/>
                </a:solidFill>
              </a:rPr>
              <a:t>Psychology – Miss l craven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81" y="192947"/>
            <a:ext cx="1381494" cy="15585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36C6A-C566-AFB0-8BD9-A32B017A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6769" y="4095940"/>
            <a:ext cx="27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1"/>
            <a:r>
              <a:rPr lang="en-US" sz="2200" b="1" dirty="0">
                <a:solidFill>
                  <a:schemeClr val="bg1"/>
                </a:solidFill>
                <a:ea typeface="ＭＳ Ｐゴシック" pitchFamily="-109" charset="-128"/>
              </a:rPr>
              <a:t>Issues &amp; Debates:</a:t>
            </a: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compulsory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2739E1-66D0-439B-BBE0-053A13A5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74904"/>
            <a:ext cx="10058400" cy="1450757"/>
          </a:xfrm>
        </p:spPr>
        <p:txBody>
          <a:bodyPr/>
          <a:lstStyle/>
          <a:p>
            <a:r>
              <a:rPr lang="en-GB" dirty="0"/>
              <a:t>Course content - P3 – Issues &amp; Options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8AE638-DCAD-3280-DB9B-D5139F92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Section A </a:t>
            </a:r>
            <a:r>
              <a:rPr lang="en-GB" sz="3200" dirty="0"/>
              <a:t>– Issues and debates</a:t>
            </a:r>
          </a:p>
          <a:p>
            <a:r>
              <a:rPr lang="en-GB" sz="3200" b="1" dirty="0"/>
              <a:t>Section B - D </a:t>
            </a:r>
            <a:r>
              <a:rPr lang="en-GB" sz="3200" dirty="0"/>
              <a:t>– 3 optional topics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CA5D3E-18FD-8349-485E-CDBE3EB6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10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3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1184484" y="2017064"/>
            <a:ext cx="4689544" cy="1867177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Option 1: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ea typeface="ＭＳ Ｐゴシック" pitchFamily="-109" charset="-128"/>
              </a:rPr>
              <a:t>Cognition &amp; Development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Relationships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Gender</a:t>
            </a: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400050" lvl="1" indent="0">
              <a:buNone/>
            </a:pPr>
            <a:endParaRPr lang="en-US" sz="2200" dirty="0">
              <a:solidFill>
                <a:schemeClr val="bg1"/>
              </a:solidFill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1997" y="4212699"/>
            <a:ext cx="4963768" cy="181588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ea typeface="ＭＳ Ｐゴシック" pitchFamily="-109" charset="-128"/>
              </a:rPr>
              <a:t>Option 3</a:t>
            </a:r>
            <a:r>
              <a:rPr lang="en-US" sz="2800" dirty="0">
                <a:ea typeface="ＭＳ Ｐゴシック" pitchFamily="-109" charset="-128"/>
              </a:rPr>
              <a:t>: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ＭＳ Ｐゴシック" pitchFamily="-109" charset="-128"/>
              </a:rPr>
              <a:t>Aggression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  <a:ea typeface="ＭＳ Ｐゴシック" pitchFamily="-109" charset="-128"/>
              </a:rPr>
              <a:t>Forensic psychology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ＭＳ Ｐゴシック" pitchFamily="-109" charset="-128"/>
              </a:rPr>
              <a:t>Addiction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373881" y="2017064"/>
            <a:ext cx="4807394" cy="181588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a typeface="ＭＳ Ｐゴシック" pitchFamily="-109" charset="-128"/>
              </a:rPr>
              <a:t>Option 2: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  <a:ea typeface="ＭＳ Ｐゴシック" pitchFamily="-109" charset="-128"/>
              </a:rPr>
              <a:t>Schizophrenia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ＭＳ Ｐゴシック" pitchFamily="-109" charset="-128"/>
              </a:rPr>
              <a:t>Eating behavior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ＭＳ Ｐゴシック" pitchFamily="-109" charset="-128"/>
              </a:rPr>
              <a:t>Stress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6769" y="4095940"/>
            <a:ext cx="27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1"/>
            <a:r>
              <a:rPr lang="en-US" sz="2200" b="1" dirty="0">
                <a:solidFill>
                  <a:schemeClr val="bg1"/>
                </a:solidFill>
                <a:ea typeface="ＭＳ Ｐゴシック" pitchFamily="-109" charset="-128"/>
              </a:rPr>
              <a:t>Issues &amp; Debates:</a:t>
            </a: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compulsory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2739E1-66D0-439B-BBE0-053A13A5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74904"/>
            <a:ext cx="10058400" cy="1450757"/>
          </a:xfrm>
        </p:spPr>
        <p:txBody>
          <a:bodyPr/>
          <a:lstStyle/>
          <a:p>
            <a:r>
              <a:rPr lang="en-GB" dirty="0"/>
              <a:t>Course content - P3 – Issues &amp;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BE33D-E2F6-B5C7-4A55-E856C5C8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11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83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8136E3-D2A2-43AF-B9BC-4CBCB7F86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755" y="2030971"/>
            <a:ext cx="7148356" cy="389759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CDA953-D72B-F38E-15C0-245669D7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12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2235200"/>
            <a:ext cx="10213450" cy="4148803"/>
          </a:xfrm>
        </p:spPr>
        <p:txBody>
          <a:bodyPr/>
          <a:lstStyle/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If going on to study Psychology at university, another science or </a:t>
            </a:r>
            <a:r>
              <a:rPr lang="en-US" sz="2800" dirty="0" err="1">
                <a:solidFill>
                  <a:schemeClr val="tx1"/>
                </a:solidFill>
                <a:ea typeface="ＭＳ Ｐゴシック" pitchFamily="-109" charset="-128"/>
              </a:rPr>
              <a:t>Maths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may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 be required – DEPENDS ON COURSE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Many Psychology courses </a:t>
            </a: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don’t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 have these requirements, but many do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Wide variety of courses offered  - you will need to research individual universities and courses</a:t>
            </a:r>
          </a:p>
          <a:p>
            <a:pPr lvl="1"/>
            <a:endParaRPr lang="en-US" sz="28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lvl="1"/>
            <a:endParaRPr lang="en-GB" sz="28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eaLnBrk="1" hangingPunct="1"/>
            <a:endParaRPr lang="en-GB" dirty="0">
              <a:ea typeface="ＭＳ Ｐゴシック" pitchFamily="-109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0A07E9-709F-48AA-B4A2-94A89BDF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pathways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DD995-E035-8012-0903-0B470E37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13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7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Future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Clinical Psychologist 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Neuropsychologist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Counselling Psychologist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Educational Psychologist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Occupational Psychologist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Forensic Psychologist- </a:t>
            </a:r>
            <a:r>
              <a:rPr lang="en-GB" sz="1800" dirty="0">
                <a:solidFill>
                  <a:schemeClr val="tx1"/>
                </a:solidFill>
                <a:ea typeface="ＭＳ Ｐゴシック" pitchFamily="-109" charset="-128"/>
              </a:rPr>
              <a:t>assessment &amp; treatment of offenders; 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Health psychologist </a:t>
            </a:r>
            <a:r>
              <a:rPr lang="en-US" dirty="0">
                <a:solidFill>
                  <a:schemeClr val="tx1"/>
                </a:solidFill>
                <a:ea typeface="ＭＳ Ｐゴシック" pitchFamily="-109" charset="-128"/>
              </a:rPr>
              <a:t>–</a:t>
            </a:r>
            <a:r>
              <a:rPr lang="en-GB" sz="1800" dirty="0">
                <a:solidFill>
                  <a:schemeClr val="tx1"/>
                </a:solidFill>
                <a:ea typeface="ＭＳ Ｐゴシック" pitchFamily="-109" charset="-128"/>
              </a:rPr>
              <a:t> improving public health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Teaching &amp; research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Psychotherapy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Sports &amp; Exercise Psychologists</a:t>
            </a:r>
          </a:p>
          <a:p>
            <a:pPr eaLnBrk="1" hangingPunct="1"/>
            <a:r>
              <a:rPr lang="en-GB" dirty="0">
                <a:solidFill>
                  <a:schemeClr val="tx1"/>
                </a:solidFill>
                <a:ea typeface="ＭＳ Ｐゴシック" pitchFamily="-109" charset="-128"/>
              </a:rPr>
              <a:t>Market research/ User research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9A30B-3572-6C56-D61C-B3AC6051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6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Further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a typeface="ＭＳ Ｐゴシック" pitchFamily="-109" charset="-128"/>
              </a:rPr>
              <a:t>BPS 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–</a:t>
            </a:r>
            <a:r>
              <a:rPr lang="en-GB" sz="2800" dirty="0">
                <a:solidFill>
                  <a:schemeClr val="tx1"/>
                </a:solidFill>
                <a:ea typeface="ＭＳ Ｐゴシック" pitchFamily="-109" charset="-128"/>
              </a:rPr>
              <a:t> British Psychological Society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ea typeface="ＭＳ Ｐゴシック" pitchFamily="-109" charset="-128"/>
              </a:rPr>
              <a:t>Research Digest (summarises new and important developments in psychological science)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For all sorts of information </a:t>
            </a:r>
            <a:r>
              <a:rPr lang="en-US" sz="2800" dirty="0">
                <a:solidFill>
                  <a:schemeClr val="tx1"/>
                </a:solidFill>
              </a:rPr>
              <a:t>–</a:t>
            </a:r>
            <a:r>
              <a:rPr lang="en-GB" sz="2800" dirty="0">
                <a:solidFill>
                  <a:schemeClr val="tx1"/>
                </a:solidFill>
              </a:rPr>
              <a:t> careers, highlights of current research findings.</a:t>
            </a:r>
          </a:p>
          <a:p>
            <a:endParaRPr lang="en-GB" sz="28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a typeface="ＭＳ Ｐゴシック" pitchFamily="-109" charset="-128"/>
              </a:rPr>
              <a:t>AQA website –   A Level Psychology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a typeface="ＭＳ Ｐゴシック" pitchFamily="-109" charset="-128"/>
              </a:rPr>
              <a:t>Talk to students who are studying it now in Year 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a typeface="ＭＳ Ｐゴシック" pitchFamily="-109" charset="-128"/>
              </a:rPr>
              <a:t>Look at textbooks - old or new spec - to get a feel for the content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a typeface="ＭＳ Ｐゴシック" pitchFamily="-109" charset="-128"/>
              </a:rPr>
              <a:t>Ask me if you see me around the school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6F18A-6ED8-0980-6363-095034B1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9C830-691C-85C5-CD4B-CE006E6F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2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29318" cy="1450757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What  A Level Psychology is NOT all about…..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341" y="1877802"/>
            <a:ext cx="10829318" cy="2417959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3400" dirty="0">
                <a:solidFill>
                  <a:schemeClr val="tx1"/>
                </a:solidFill>
              </a:rPr>
              <a:t>Serial killers &amp; psychopaths (although we do look at forensic psychology in Y2)</a:t>
            </a:r>
          </a:p>
          <a:p>
            <a:pPr lvl="1"/>
            <a:r>
              <a:rPr lang="en-GB" sz="3400" dirty="0">
                <a:solidFill>
                  <a:schemeClr val="tx1"/>
                </a:solidFill>
              </a:rPr>
              <a:t>Derren Brown  and how to mind read (no, I cannot read your mind)</a:t>
            </a:r>
          </a:p>
          <a:p>
            <a:pPr lvl="1"/>
            <a:r>
              <a:rPr lang="en-GB" sz="3400" dirty="0">
                <a:solidFill>
                  <a:schemeClr val="tx1"/>
                </a:solidFill>
              </a:rPr>
              <a:t>No spec includes sports psychology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40" y="4230307"/>
            <a:ext cx="2917612" cy="2046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650" y="4001294"/>
            <a:ext cx="3406948" cy="2210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195" y="4218748"/>
            <a:ext cx="3711610" cy="193337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45D9E-4424-5C92-088A-B39C09CE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2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91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Entry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Grade 6 minimum: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635508" lvl="1" indent="-342900"/>
            <a:r>
              <a:rPr lang="en-GB" sz="2800" b="1" dirty="0">
                <a:solidFill>
                  <a:schemeClr val="tx1"/>
                </a:solidFill>
              </a:rPr>
              <a:t>English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b="1" dirty="0">
                <a:solidFill>
                  <a:schemeClr val="tx1"/>
                </a:solidFill>
              </a:rPr>
              <a:t>Science</a:t>
            </a:r>
            <a:r>
              <a:rPr lang="en-GB" sz="2800" dirty="0">
                <a:solidFill>
                  <a:schemeClr val="tx1"/>
                </a:solidFill>
              </a:rPr>
              <a:t> (and Maths – although more flexible with this)  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38EE5-F8CA-5AD8-B4F1-0CA990C2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96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5180"/>
          </a:xfrm>
        </p:spPr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358" y="1764632"/>
            <a:ext cx="10257322" cy="454671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Strong </a:t>
            </a:r>
            <a:r>
              <a:rPr lang="en-US" sz="2400" b="1" dirty="0" err="1">
                <a:solidFill>
                  <a:schemeClr val="tx1"/>
                </a:solidFill>
              </a:rPr>
              <a:t>organisation</a:t>
            </a:r>
            <a:r>
              <a:rPr lang="en-US" sz="2400" b="1" dirty="0">
                <a:solidFill>
                  <a:schemeClr val="tx1"/>
                </a:solidFill>
              </a:rPr>
              <a:t> and resilience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 fontAlgn="base"/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Manage notes, prep, and revision consistently</a:t>
            </a:r>
          </a:p>
          <a:p>
            <a:pPr lvl="1" fontAlgn="base"/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The course demands sustained effort.</a:t>
            </a:r>
          </a:p>
          <a:p>
            <a:pPr marL="201168" lvl="1" indent="0" fontAlgn="base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Interest in scientific enquiry</a:t>
            </a:r>
          </a:p>
          <a:p>
            <a:pPr lvl="1" fontAlgn="base"/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A third of the course is research methods. Looking at data handling, experimental design, and statistics.</a:t>
            </a:r>
          </a:p>
          <a:p>
            <a:pPr lvl="1" fontAlgn="base"/>
            <a:endParaRPr lang="en-US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fontAlgn="base"/>
            <a:r>
              <a:rPr lang="en-US" sz="2400" b="1" dirty="0">
                <a:solidFill>
                  <a:schemeClr val="tx1"/>
                </a:solidFill>
              </a:rPr>
              <a:t>Openness to debate and enquiry: </a:t>
            </a:r>
          </a:p>
          <a:p>
            <a:pPr lvl="1" fontAlgn="base"/>
            <a:r>
              <a:rPr lang="en-US" sz="2400" dirty="0">
                <a:solidFill>
                  <a:schemeClr val="tx1"/>
                </a:solidFill>
              </a:rPr>
              <a:t>Psychology rarely provides one clear answer. You should be comfortable looking at conflicting evidence.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  Literacy </a:t>
            </a:r>
          </a:p>
          <a:p>
            <a:pPr lvl="1" fontAlgn="base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Reading comprehension; extended writing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  Motivation &amp; Independence!  </a:t>
            </a:r>
          </a:p>
          <a:p>
            <a:pPr lvl="1" fontAlgn="base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Independent study is essential, an hour outside the classroom for every hour in lessons including revision, prep, and practice!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E7A6-833D-58C6-4335-27F54F81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8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2138001"/>
            <a:ext cx="9820248" cy="4099085"/>
          </a:xfrm>
        </p:spPr>
        <p:txBody>
          <a:bodyPr/>
          <a:lstStyle/>
          <a:p>
            <a:pPr eaLnBrk="1" hangingPunct="1">
              <a:buFont typeface="Wingdings" pitchFamily="-109" charset="2"/>
              <a:buNone/>
            </a:pP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Skills: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Critical thinking – evaluating theories, evidence, and methodology.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Analytical skills – interpreting data and justifying.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Scientific literacy – understanding research design, ethics, and statistics.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Extended writing – constructing clear and structured essays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Application of knowledge – applying to real-world scenarios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Communication skills – explaining complex ideas clearly</a:t>
            </a:r>
            <a:endParaRPr lang="en-US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eaLnBrk="1" hangingPunct="1">
              <a:buFont typeface="Wingdings" pitchFamily="-109" charset="2"/>
              <a:buNone/>
            </a:pPr>
            <a:endParaRPr lang="en-US" dirty="0">
              <a:ea typeface="ＭＳ Ｐゴシック" pitchFamily="-109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0F020C-DC78-4726-B595-375369B2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learnt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41A80-9687-EFC6-A810-7241F733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5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41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16267" y="747294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tx1"/>
                </a:solidFill>
                <a:ea typeface="ＭＳ Ｐゴシック" pitchFamily="-109" charset="-128"/>
              </a:rPr>
              <a:t>Course content – P1 – Introductory topics </a:t>
            </a:r>
            <a:br>
              <a:rPr lang="en-GB" dirty="0">
                <a:solidFill>
                  <a:schemeClr val="tx1"/>
                </a:solidFill>
                <a:ea typeface="ＭＳ Ｐゴシック" pitchFamily="-109" charset="-128"/>
              </a:rPr>
            </a:br>
            <a:endParaRPr lang="en-GB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1979613" y="1759226"/>
            <a:ext cx="8737156" cy="443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Social influence 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conformity  &amp; obedience; 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Resistance to social pressure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minority influence  &amp; social change</a:t>
            </a:r>
            <a:endParaRPr lang="en-US" sz="28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Memory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models of memory;  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forgetting</a:t>
            </a:r>
          </a:p>
          <a:p>
            <a:pPr lvl="2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eyewitness testimony , </a:t>
            </a:r>
          </a:p>
          <a:p>
            <a:endParaRPr lang="en-US" sz="2200" dirty="0"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167" y="2193824"/>
            <a:ext cx="2552700" cy="179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36" y="2149924"/>
            <a:ext cx="1535139" cy="2306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1436" y="4770776"/>
            <a:ext cx="2516957" cy="1427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2863" y="4572713"/>
            <a:ext cx="2516957" cy="14094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368A0-FC88-67F7-9BE8-C35D7110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6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86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4064" y="609586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tx1"/>
                </a:solidFill>
                <a:ea typeface="ＭＳ Ｐゴシック" pitchFamily="-109" charset="-128"/>
              </a:rPr>
              <a:t>Course content – P1 – Introductory topics </a:t>
            </a:r>
            <a:br>
              <a:rPr lang="en-GB" dirty="0">
                <a:solidFill>
                  <a:schemeClr val="tx1"/>
                </a:solidFill>
                <a:ea typeface="ＭＳ Ｐゴシック" pitchFamily="-109" charset="-128"/>
              </a:rPr>
            </a:br>
            <a:endParaRPr lang="en-GB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402336" y="1807092"/>
            <a:ext cx="12880032" cy="4476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Attachment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 –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animal studies of  attachment,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explanations, types, cultural variations,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deprivation &amp; institutionalization</a:t>
            </a:r>
          </a:p>
          <a:p>
            <a:pPr lvl="1"/>
            <a:endParaRPr lang="en-US" sz="2800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ea typeface="ＭＳ Ｐゴシック" pitchFamily="-109" charset="-128"/>
              </a:rPr>
              <a:t>Psychopathology</a:t>
            </a:r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 –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defining &amp; explaining psychological ‘abnormality’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relating to phobias, depression, OCD;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ea typeface="ＭＳ Ｐゴシック" pitchFamily="-109" charset="-128"/>
              </a:rPr>
              <a:t>treatments</a:t>
            </a:r>
            <a:endParaRPr lang="en-US" sz="2800" dirty="0"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666" y="1807092"/>
            <a:ext cx="2628900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495" y="3673662"/>
            <a:ext cx="1752600" cy="26098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1EF9F-8001-87EE-2F48-0F062C13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7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49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3938" y="843595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tx1"/>
                </a:solidFill>
                <a:ea typeface="ＭＳ Ｐゴシック" pitchFamily="-109" charset="-128"/>
              </a:rPr>
              <a:t>Course content– P 2 – Psychology in context</a:t>
            </a:r>
            <a:br>
              <a:rPr lang="en-GB" b="1" dirty="0">
                <a:solidFill>
                  <a:schemeClr val="tx1"/>
                </a:solidFill>
                <a:ea typeface="ＭＳ Ｐゴシック" pitchFamily="-109" charset="-128"/>
              </a:rPr>
            </a:br>
            <a:endParaRPr lang="en-GB" b="1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721895" y="1868557"/>
            <a:ext cx="8390021" cy="43296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ea typeface="ＭＳ Ｐゴシック" pitchFamily="-109" charset="-128"/>
              </a:rPr>
              <a:t>Approaches</a:t>
            </a:r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 </a:t>
            </a:r>
          </a:p>
          <a:p>
            <a:r>
              <a:rPr lang="en-US" sz="3000" dirty="0" err="1">
                <a:solidFill>
                  <a:schemeClr val="tx1"/>
                </a:solidFill>
                <a:ea typeface="ＭＳ Ｐゴシック" pitchFamily="-109" charset="-128"/>
              </a:rPr>
              <a:t>Behaviourist</a:t>
            </a:r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 approach ( classical &amp; operant conditioning</a:t>
            </a:r>
          </a:p>
          <a:p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Social learning theory</a:t>
            </a:r>
          </a:p>
          <a:p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Cognitive approach</a:t>
            </a:r>
          </a:p>
          <a:p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Biological approach</a:t>
            </a:r>
          </a:p>
          <a:p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Biopsychology (nervous system, endocrine system, the brain)</a:t>
            </a:r>
          </a:p>
          <a:p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Psychodynamic approach</a:t>
            </a:r>
          </a:p>
          <a:p>
            <a:r>
              <a:rPr lang="en-US" sz="3000" dirty="0">
                <a:solidFill>
                  <a:schemeClr val="tx1"/>
                </a:solidFill>
                <a:ea typeface="ＭＳ Ｐゴシック" pitchFamily="-109" charset="-128"/>
              </a:rPr>
              <a:t>Humanistic approach</a:t>
            </a:r>
          </a:p>
          <a:p>
            <a:pPr marL="0" indent="0">
              <a:buNone/>
            </a:pPr>
            <a:endParaRPr lang="en-US" sz="2200" dirty="0"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913" y="4094983"/>
            <a:ext cx="2640219" cy="19878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19C1B7-DD24-8073-46DB-68DFE6BF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8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16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26170" y="742010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tx1"/>
                </a:solidFill>
                <a:ea typeface="ＭＳ Ｐゴシック" pitchFamily="-109" charset="-128"/>
              </a:rPr>
              <a:t>Course content – P 2 – Psychology in context</a:t>
            </a:r>
            <a:br>
              <a:rPr lang="en-GB" b="1" dirty="0">
                <a:solidFill>
                  <a:schemeClr val="tx1"/>
                </a:solidFill>
                <a:ea typeface="ＭＳ Ｐゴシック" pitchFamily="-109" charset="-128"/>
              </a:rPr>
            </a:br>
            <a:endParaRPr lang="en-GB" b="1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3279913" y="1699592"/>
            <a:ext cx="8988130" cy="4773617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endParaRPr lang="en-US" sz="2400" b="1" dirty="0">
              <a:solidFill>
                <a:schemeClr val="tx1"/>
              </a:solidFill>
              <a:ea typeface="ＭＳ Ｐゴシック" pitchFamily="-109" charset="-128"/>
            </a:endParaRPr>
          </a:p>
          <a:p>
            <a:pPr marL="201168" lvl="1" indent="0">
              <a:buNone/>
            </a:pPr>
            <a:endParaRPr lang="en-US" sz="2000" b="1" dirty="0">
              <a:solidFill>
                <a:schemeClr val="tx1"/>
              </a:solidFill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FED83-A964-41DB-B24F-3A72F463E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82" y="2455838"/>
            <a:ext cx="3555719" cy="1630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6CBC2-FABD-4804-A45F-3433D15B3239}"/>
              </a:ext>
            </a:extLst>
          </p:cNvPr>
          <p:cNvSpPr txBox="1"/>
          <p:nvPr/>
        </p:nvSpPr>
        <p:spPr>
          <a:xfrm>
            <a:off x="4806803" y="2149760"/>
            <a:ext cx="5934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a typeface="ＭＳ Ｐゴシック" pitchFamily="-109" charset="-128"/>
              </a:rPr>
              <a:t>Research Methods </a:t>
            </a:r>
            <a:r>
              <a:rPr lang="en-US" sz="2400" dirty="0">
                <a:ea typeface="ＭＳ Ｐゴシック" pitchFamily="-109" charset="-128"/>
              </a:rPr>
              <a:t>–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pitchFamily="-109" charset="-128"/>
              </a:rPr>
              <a:t>Processes &amp; Techniques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pitchFamily="-109" charset="-128"/>
              </a:rPr>
              <a:t>Data Handling &amp;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pitchFamily="-109" charset="-128"/>
              </a:rPr>
              <a:t>Inferential 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pitchFamily="-109" charset="-128"/>
              </a:rPr>
              <a:t>Reliability and validity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pitchFamily="-109" charset="-128"/>
              </a:rPr>
              <a:t>Writing up psychological investigations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524819-4E5A-E3E7-7AC5-8162E14E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9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665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c262b2-0396-429a-90c9-e187502e50ed">
      <Terms xmlns="http://schemas.microsoft.com/office/infopath/2007/PartnerControls"/>
    </lcf76f155ced4ddcb4097134ff3c332f>
    <TaxCatchAll xmlns="8fd9eb0e-5c3a-4d9c-bb3e-49f394cfd5a0" xsi:nil="true"/>
    <SharedWithUsers xmlns="8fd9eb0e-5c3a-4d9c-bb3e-49f394cfd5a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8" ma:contentTypeDescription="Create a new document." ma:contentTypeScope="" ma:versionID="974740473f3da2ba432bc8991eeeda21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c216d7cdd63b360055d9919d687b55c4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B65B4-E9AB-4B20-8A2B-43DCF8A6DF89}">
  <ds:schemaRefs>
    <ds:schemaRef ds:uri="http://schemas.microsoft.com/office/2006/documentManagement/types"/>
    <ds:schemaRef ds:uri="298bf06c-2a49-433a-94d3-635aec4e099b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11579ee-2fd4-4e46-9264-f149d240f688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1F425EF-21EF-4A3F-B37C-53A35AD7658D}"/>
</file>

<file path=customXml/itemProps3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5240</TotalTime>
  <Words>818</Words>
  <Application>Microsoft Office PowerPoint</Application>
  <PresentationFormat>Widescreen</PresentationFormat>
  <Paragraphs>181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Tw Cen MT</vt:lpstr>
      <vt:lpstr>Wingdings</vt:lpstr>
      <vt:lpstr>Retrospect</vt:lpstr>
      <vt:lpstr>Psychology – (AQA)</vt:lpstr>
      <vt:lpstr>What  A Level Psychology is NOT all about…..</vt:lpstr>
      <vt:lpstr>Entry requirements</vt:lpstr>
      <vt:lpstr>Expectations of students</vt:lpstr>
      <vt:lpstr>Skills learnt</vt:lpstr>
      <vt:lpstr> Course content – P1 – Introductory topics  </vt:lpstr>
      <vt:lpstr> Course content – P1 – Introductory topics  </vt:lpstr>
      <vt:lpstr> Course content– P 2 – Psychology in context </vt:lpstr>
      <vt:lpstr> Course content – P 2 – Psychology in context </vt:lpstr>
      <vt:lpstr>Course content - P3 – Issues &amp; Options</vt:lpstr>
      <vt:lpstr>Course content - P3 – Issues &amp; Options</vt:lpstr>
      <vt:lpstr>Assessment</vt:lpstr>
      <vt:lpstr>Future pathways</vt:lpstr>
      <vt:lpstr>Future pathways</vt:lpstr>
      <vt:lpstr>Further info: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d'Agar</dc:creator>
  <cp:lastModifiedBy>Libby Craven</cp:lastModifiedBy>
  <cp:revision>22</cp:revision>
  <cp:lastPrinted>2021-11-02T17:17:40Z</cp:lastPrinted>
  <dcterms:created xsi:type="dcterms:W3CDTF">2020-11-12T13:48:05Z</dcterms:created>
  <dcterms:modified xsi:type="dcterms:W3CDTF">2025-11-06T10:27:35Z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activity">
    <vt:lpwstr>{"FileActivityType":"9","FileActivityTimeStamp":"2023-11-15T17:26:05.123Z","FileActivityUsersOnPage":[{"DisplayName":"Alison Yates","Id":"ayates@seaford.org"}],"FileActivityNavigationId":null}</vt:lpwstr>
  </property>
  <property fmtid="{D5CDD505-2E9C-101B-9397-08002B2CF9AE}" pid="7" name="MediaServiceImageTags">
    <vt:lpwstr/>
  </property>
  <property fmtid="{D5CDD505-2E9C-101B-9397-08002B2CF9AE}" pid="8" name="MSIP_Label_512b7eb6-9111-4594-ba5b-5f04393c1884_Enabled">
    <vt:lpwstr>true</vt:lpwstr>
  </property>
  <property fmtid="{D5CDD505-2E9C-101B-9397-08002B2CF9AE}" pid="9" name="MSIP_Label_512b7eb6-9111-4594-ba5b-5f04393c1884_SetDate">
    <vt:lpwstr>2025-11-03T07:45:34Z</vt:lpwstr>
  </property>
  <property fmtid="{D5CDD505-2E9C-101B-9397-08002B2CF9AE}" pid="10" name="MSIP_Label_512b7eb6-9111-4594-ba5b-5f04393c1884_Method">
    <vt:lpwstr>Standard</vt:lpwstr>
  </property>
  <property fmtid="{D5CDD505-2E9C-101B-9397-08002B2CF9AE}" pid="11" name="MSIP_Label_512b7eb6-9111-4594-ba5b-5f04393c1884_Name">
    <vt:lpwstr>General</vt:lpwstr>
  </property>
  <property fmtid="{D5CDD505-2E9C-101B-9397-08002B2CF9AE}" pid="12" name="MSIP_Label_512b7eb6-9111-4594-ba5b-5f04393c1884_SiteId">
    <vt:lpwstr>2ecd532e-72b2-44d2-853f-e31eefe48f18</vt:lpwstr>
  </property>
  <property fmtid="{D5CDD505-2E9C-101B-9397-08002B2CF9AE}" pid="13" name="MSIP_Label_512b7eb6-9111-4594-ba5b-5f04393c1884_ActionId">
    <vt:lpwstr>e5478129-7890-4c30-b98d-29975fc7eb97</vt:lpwstr>
  </property>
  <property fmtid="{D5CDD505-2E9C-101B-9397-08002B2CF9AE}" pid="14" name="MSIP_Label_512b7eb6-9111-4594-ba5b-5f04393c1884_ContentBits">
    <vt:lpwstr>0</vt:lpwstr>
  </property>
  <property fmtid="{D5CDD505-2E9C-101B-9397-08002B2CF9AE}" pid="15" name="MSIP_Label_512b7eb6-9111-4594-ba5b-5f04393c1884_Tag">
    <vt:lpwstr>10, 3, 0, 2</vt:lpwstr>
  </property>
</Properties>
</file>