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13C31-1D4D-443E-8535-C6F766605652}" v="6" dt="2024-11-06T19:08:40.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Loten" userId="S::aloten@seaford.org::6fba70a2-f1d2-4909-9888-c06ef3c8d834" providerId="AD" clId="Web-{78288A3D-C497-58D4-D87A-C9C3FA6D0ECF}"/>
    <pc:docChg chg="modSld">
      <pc:chgData name="Angela Loten" userId="S::aloten@seaford.org::6fba70a2-f1d2-4909-9888-c06ef3c8d834" providerId="AD" clId="Web-{78288A3D-C497-58D4-D87A-C9C3FA6D0ECF}" dt="2021-11-03T19:11:35.016" v="60" actId="20577"/>
      <pc:docMkLst>
        <pc:docMk/>
      </pc:docMkLst>
      <pc:sldChg chg="modSp">
        <pc:chgData name="Angela Loten" userId="S::aloten@seaford.org::6fba70a2-f1d2-4909-9888-c06ef3c8d834" providerId="AD" clId="Web-{78288A3D-C497-58D4-D87A-C9C3FA6D0ECF}" dt="2021-11-03T19:11:35.016" v="60" actId="20577"/>
        <pc:sldMkLst>
          <pc:docMk/>
          <pc:sldMk cId="4166125320" sldId="258"/>
        </pc:sldMkLst>
        <pc:spChg chg="mod">
          <ac:chgData name="Angela Loten" userId="S::aloten@seaford.org::6fba70a2-f1d2-4909-9888-c06ef3c8d834" providerId="AD" clId="Web-{78288A3D-C497-58D4-D87A-C9C3FA6D0ECF}" dt="2021-11-03T19:11:35.016" v="60" actId="20577"/>
          <ac:spMkLst>
            <pc:docMk/>
            <pc:sldMk cId="4166125320" sldId="258"/>
            <ac:spMk id="3" creationId="{44EF8AEF-9F9A-431D-BFF7-57D80DEB8371}"/>
          </ac:spMkLst>
        </pc:spChg>
      </pc:sldChg>
    </pc:docChg>
  </pc:docChgLst>
  <pc:docChgLst>
    <pc:chgData name="Angela Loten" userId="S::aloten@seaford.org::6fba70a2-f1d2-4909-9888-c06ef3c8d834" providerId="AD" clId="Web-{30657589-442C-5F8B-94C0-3C59508444E1}"/>
    <pc:docChg chg="modSld">
      <pc:chgData name="Angela Loten" userId="S::aloten@seaford.org::6fba70a2-f1d2-4909-9888-c06ef3c8d834" providerId="AD" clId="Web-{30657589-442C-5F8B-94C0-3C59508444E1}" dt="2021-10-28T08:23:49.620" v="22" actId="20577"/>
      <pc:docMkLst>
        <pc:docMk/>
      </pc:docMkLst>
      <pc:sldChg chg="modSp">
        <pc:chgData name="Angela Loten" userId="S::aloten@seaford.org::6fba70a2-f1d2-4909-9888-c06ef3c8d834" providerId="AD" clId="Web-{30657589-442C-5F8B-94C0-3C59508444E1}" dt="2021-10-28T08:23:49.620" v="22" actId="20577"/>
        <pc:sldMkLst>
          <pc:docMk/>
          <pc:sldMk cId="4267549589" sldId="260"/>
        </pc:sldMkLst>
        <pc:spChg chg="mod">
          <ac:chgData name="Angela Loten" userId="S::aloten@seaford.org::6fba70a2-f1d2-4909-9888-c06ef3c8d834" providerId="AD" clId="Web-{30657589-442C-5F8B-94C0-3C59508444E1}" dt="2021-10-28T08:23:49.620" v="22" actId="20577"/>
          <ac:spMkLst>
            <pc:docMk/>
            <pc:sldMk cId="4267549589" sldId="260"/>
            <ac:spMk id="3" creationId="{0B56B243-5B89-4BBB-87B0-1E8C788D7B46}"/>
          </ac:spMkLst>
        </pc:spChg>
      </pc:sldChg>
      <pc:sldChg chg="modSp">
        <pc:chgData name="Angela Loten" userId="S::aloten@seaford.org::6fba70a2-f1d2-4909-9888-c06ef3c8d834" providerId="AD" clId="Web-{30657589-442C-5F8B-94C0-3C59508444E1}" dt="2021-10-28T08:22:04.946" v="7" actId="20577"/>
        <pc:sldMkLst>
          <pc:docMk/>
          <pc:sldMk cId="1334967119" sldId="261"/>
        </pc:sldMkLst>
        <pc:spChg chg="mod">
          <ac:chgData name="Angela Loten" userId="S::aloten@seaford.org::6fba70a2-f1d2-4909-9888-c06ef3c8d834" providerId="AD" clId="Web-{30657589-442C-5F8B-94C0-3C59508444E1}" dt="2021-10-28T08:22:04.946" v="7" actId="20577"/>
          <ac:spMkLst>
            <pc:docMk/>
            <pc:sldMk cId="1334967119" sldId="261"/>
            <ac:spMk id="3" creationId="{79123C03-9411-42AF-98F6-A4A5FE88BC60}"/>
          </ac:spMkLst>
        </pc:spChg>
      </pc:sldChg>
    </pc:docChg>
  </pc:docChgLst>
  <pc:docChgLst>
    <pc:chgData name="Angela Loten" userId="6fba70a2-f1d2-4909-9888-c06ef3c8d834" providerId="ADAL" clId="{02402384-11AE-4EC6-B05C-EFA5E56339EA}"/>
    <pc:docChg chg="modSld">
      <pc:chgData name="Angela Loten" userId="6fba70a2-f1d2-4909-9888-c06ef3c8d834" providerId="ADAL" clId="{02402384-11AE-4EC6-B05C-EFA5E56339EA}" dt="2020-11-18T13:55:18.650" v="46"/>
      <pc:docMkLst>
        <pc:docMk/>
      </pc:docMkLst>
      <pc:sldChg chg="modAnim">
        <pc:chgData name="Angela Loten" userId="6fba70a2-f1d2-4909-9888-c06ef3c8d834" providerId="ADAL" clId="{02402384-11AE-4EC6-B05C-EFA5E56339EA}" dt="2020-11-18T13:51:19.090" v="24"/>
        <pc:sldMkLst>
          <pc:docMk/>
          <pc:sldMk cId="4075895983" sldId="257"/>
        </pc:sldMkLst>
      </pc:sldChg>
      <pc:sldChg chg="modAnim">
        <pc:chgData name="Angela Loten" userId="6fba70a2-f1d2-4909-9888-c06ef3c8d834" providerId="ADAL" clId="{02402384-11AE-4EC6-B05C-EFA5E56339EA}" dt="2020-11-18T13:52:53.179" v="33"/>
        <pc:sldMkLst>
          <pc:docMk/>
          <pc:sldMk cId="1571088816" sldId="259"/>
        </pc:sldMkLst>
      </pc:sldChg>
      <pc:sldChg chg="modAnim">
        <pc:chgData name="Angela Loten" userId="6fba70a2-f1d2-4909-9888-c06ef3c8d834" providerId="ADAL" clId="{02402384-11AE-4EC6-B05C-EFA5E56339EA}" dt="2020-11-18T13:49:32.673" v="10"/>
        <pc:sldMkLst>
          <pc:docMk/>
          <pc:sldMk cId="4267549589" sldId="260"/>
        </pc:sldMkLst>
      </pc:sldChg>
      <pc:sldChg chg="modSp modAnim">
        <pc:chgData name="Angela Loten" userId="6fba70a2-f1d2-4909-9888-c06ef3c8d834" providerId="ADAL" clId="{02402384-11AE-4EC6-B05C-EFA5E56339EA}" dt="2020-11-18T13:55:18.650" v="46"/>
        <pc:sldMkLst>
          <pc:docMk/>
          <pc:sldMk cId="1334967119" sldId="261"/>
        </pc:sldMkLst>
        <pc:spChg chg="mod">
          <ac:chgData name="Angela Loten" userId="6fba70a2-f1d2-4909-9888-c06ef3c8d834" providerId="ADAL" clId="{02402384-11AE-4EC6-B05C-EFA5E56339EA}" dt="2020-11-18T13:54:42.750" v="40" actId="14100"/>
          <ac:spMkLst>
            <pc:docMk/>
            <pc:sldMk cId="1334967119" sldId="261"/>
            <ac:spMk id="3" creationId="{79123C03-9411-42AF-98F6-A4A5FE88BC60}"/>
          </ac:spMkLst>
        </pc:spChg>
      </pc:sldChg>
    </pc:docChg>
  </pc:docChgLst>
  <pc:docChgLst>
    <pc:chgData name="Angela Loten" userId="S::aloten@seaford.org::6fba70a2-f1d2-4909-9888-c06ef3c8d834" providerId="AD" clId="Web-{EB807C62-997C-A777-D3D7-593BD7085EEC}"/>
    <pc:docChg chg="modSld">
      <pc:chgData name="Angela Loten" userId="S::aloten@seaford.org::6fba70a2-f1d2-4909-9888-c06ef3c8d834" providerId="AD" clId="Web-{EB807C62-997C-A777-D3D7-593BD7085EEC}" dt="2020-11-19T13:54:18.979" v="52" actId="20577"/>
      <pc:docMkLst>
        <pc:docMk/>
      </pc:docMkLst>
      <pc:sldChg chg="modSp">
        <pc:chgData name="Angela Loten" userId="S::aloten@seaford.org::6fba70a2-f1d2-4909-9888-c06ef3c8d834" providerId="AD" clId="Web-{EB807C62-997C-A777-D3D7-593BD7085EEC}" dt="2020-11-19T13:54:18.979" v="51" actId="20577"/>
        <pc:sldMkLst>
          <pc:docMk/>
          <pc:sldMk cId="1571088816" sldId="259"/>
        </pc:sldMkLst>
        <pc:spChg chg="mod">
          <ac:chgData name="Angela Loten" userId="S::aloten@seaford.org::6fba70a2-f1d2-4909-9888-c06ef3c8d834" providerId="AD" clId="Web-{EB807C62-997C-A777-D3D7-593BD7085EEC}" dt="2020-11-19T13:54:18.979" v="51" actId="20577"/>
          <ac:spMkLst>
            <pc:docMk/>
            <pc:sldMk cId="1571088816" sldId="259"/>
            <ac:spMk id="3" creationId="{79123C03-9411-42AF-98F6-A4A5FE88BC60}"/>
          </ac:spMkLst>
        </pc:spChg>
      </pc:sldChg>
      <pc:sldChg chg="modSp">
        <pc:chgData name="Angela Loten" userId="S::aloten@seaford.org::6fba70a2-f1d2-4909-9888-c06ef3c8d834" providerId="AD" clId="Web-{EB807C62-997C-A777-D3D7-593BD7085EEC}" dt="2020-11-19T13:53:11.010" v="10" actId="20577"/>
        <pc:sldMkLst>
          <pc:docMk/>
          <pc:sldMk cId="4267549589" sldId="260"/>
        </pc:sldMkLst>
        <pc:spChg chg="mod">
          <ac:chgData name="Angela Loten" userId="S::aloten@seaford.org::6fba70a2-f1d2-4909-9888-c06ef3c8d834" providerId="AD" clId="Web-{EB807C62-997C-A777-D3D7-593BD7085EEC}" dt="2020-11-19T13:53:11.010" v="10" actId="20577"/>
          <ac:spMkLst>
            <pc:docMk/>
            <pc:sldMk cId="4267549589" sldId="260"/>
            <ac:spMk id="3" creationId="{0B56B243-5B89-4BBB-87B0-1E8C788D7B46}"/>
          </ac:spMkLst>
        </pc:spChg>
      </pc:sldChg>
    </pc:docChg>
  </pc:docChgLst>
  <pc:docChgLst>
    <pc:chgData name="Maria Molinero-Quiralte" userId="3988c184-a18c-436b-a331-124b383131d2" providerId="ADAL" clId="{A1F13C31-1D4D-443E-8535-C6F766605652}"/>
    <pc:docChg chg="modSld">
      <pc:chgData name="Maria Molinero-Quiralte" userId="3988c184-a18c-436b-a331-124b383131d2" providerId="ADAL" clId="{A1F13C31-1D4D-443E-8535-C6F766605652}" dt="2024-11-06T19:08:40.814" v="72" actId="113"/>
      <pc:docMkLst>
        <pc:docMk/>
      </pc:docMkLst>
      <pc:sldChg chg="modSp mod">
        <pc:chgData name="Maria Molinero-Quiralte" userId="3988c184-a18c-436b-a331-124b383131d2" providerId="ADAL" clId="{A1F13C31-1D4D-443E-8535-C6F766605652}" dt="2024-11-06T17:35:39.870" v="48" actId="207"/>
        <pc:sldMkLst>
          <pc:docMk/>
          <pc:sldMk cId="3448409034" sldId="256"/>
        </pc:sldMkLst>
        <pc:spChg chg="mod">
          <ac:chgData name="Maria Molinero-Quiralte" userId="3988c184-a18c-436b-a331-124b383131d2" providerId="ADAL" clId="{A1F13C31-1D4D-443E-8535-C6F766605652}" dt="2024-11-06T17:35:39.870" v="48" actId="207"/>
          <ac:spMkLst>
            <pc:docMk/>
            <pc:sldMk cId="3448409034" sldId="256"/>
            <ac:spMk id="2" creationId="{C3C1EB52-682C-4291-BCB6-A797BA54D034}"/>
          </ac:spMkLst>
        </pc:spChg>
        <pc:spChg chg="mod">
          <ac:chgData name="Maria Molinero-Quiralte" userId="3988c184-a18c-436b-a331-124b383131d2" providerId="ADAL" clId="{A1F13C31-1D4D-443E-8535-C6F766605652}" dt="2024-11-05T17:00:11.196" v="45" actId="20577"/>
          <ac:spMkLst>
            <pc:docMk/>
            <pc:sldMk cId="3448409034" sldId="256"/>
            <ac:spMk id="3" creationId="{E4B50FBD-BBB8-411D-966E-8547ED085CA1}"/>
          </ac:spMkLst>
        </pc:spChg>
      </pc:sldChg>
      <pc:sldChg chg="modSp mod">
        <pc:chgData name="Maria Molinero-Quiralte" userId="3988c184-a18c-436b-a331-124b383131d2" providerId="ADAL" clId="{A1F13C31-1D4D-443E-8535-C6F766605652}" dt="2024-11-06T19:07:14.224" v="66" actId="20577"/>
        <pc:sldMkLst>
          <pc:docMk/>
          <pc:sldMk cId="4166125320" sldId="258"/>
        </pc:sldMkLst>
        <pc:spChg chg="mod">
          <ac:chgData name="Maria Molinero-Quiralte" userId="3988c184-a18c-436b-a331-124b383131d2" providerId="ADAL" clId="{A1F13C31-1D4D-443E-8535-C6F766605652}" dt="2024-11-06T19:07:14.224" v="66" actId="20577"/>
          <ac:spMkLst>
            <pc:docMk/>
            <pc:sldMk cId="4166125320" sldId="258"/>
            <ac:spMk id="3" creationId="{44EF8AEF-9F9A-431D-BFF7-57D80DEB8371}"/>
          </ac:spMkLst>
        </pc:spChg>
      </pc:sldChg>
      <pc:sldChg chg="modSp">
        <pc:chgData name="Maria Molinero-Quiralte" userId="3988c184-a18c-436b-a331-124b383131d2" providerId="ADAL" clId="{A1F13C31-1D4D-443E-8535-C6F766605652}" dt="2024-11-06T19:08:40.814" v="72" actId="113"/>
        <pc:sldMkLst>
          <pc:docMk/>
          <pc:sldMk cId="4267549589" sldId="260"/>
        </pc:sldMkLst>
        <pc:spChg chg="mod">
          <ac:chgData name="Maria Molinero-Quiralte" userId="3988c184-a18c-436b-a331-124b383131d2" providerId="ADAL" clId="{A1F13C31-1D4D-443E-8535-C6F766605652}" dt="2024-11-06T19:08:40.814" v="72" actId="113"/>
          <ac:spMkLst>
            <pc:docMk/>
            <pc:sldMk cId="4267549589" sldId="260"/>
            <ac:spMk id="3" creationId="{0B56B243-5B89-4BBB-87B0-1E8C788D7B46}"/>
          </ac:spMkLst>
        </pc:spChg>
      </pc:sldChg>
    </pc:docChg>
  </pc:docChgLst>
  <pc:docChgLst>
    <pc:chgData name="Angela Loten" userId="S::aloten@seaford.org::6fba70a2-f1d2-4909-9888-c06ef3c8d834" providerId="AD" clId="Web-{5C628A1E-6BDA-7635-A60B-FDEB897D07B2}"/>
    <pc:docChg chg="modSld">
      <pc:chgData name="Angela Loten" userId="S::aloten@seaford.org::6fba70a2-f1d2-4909-9888-c06ef3c8d834" providerId="AD" clId="Web-{5C628A1E-6BDA-7635-A60B-FDEB897D07B2}" dt="2021-11-03T17:16:29.357" v="1" actId="20577"/>
      <pc:docMkLst>
        <pc:docMk/>
      </pc:docMkLst>
      <pc:sldChg chg="modSp">
        <pc:chgData name="Angela Loten" userId="S::aloten@seaford.org::6fba70a2-f1d2-4909-9888-c06ef3c8d834" providerId="AD" clId="Web-{5C628A1E-6BDA-7635-A60B-FDEB897D07B2}" dt="2021-11-03T17:16:29.357" v="1" actId="20577"/>
        <pc:sldMkLst>
          <pc:docMk/>
          <pc:sldMk cId="2986973181" sldId="262"/>
        </pc:sldMkLst>
        <pc:spChg chg="mod">
          <ac:chgData name="Angela Loten" userId="S::aloten@seaford.org::6fba70a2-f1d2-4909-9888-c06ef3c8d834" providerId="AD" clId="Web-{5C628A1E-6BDA-7635-A60B-FDEB897D07B2}" dt="2021-11-03T17:16:29.357" v="1" actId="20577"/>
          <ac:spMkLst>
            <pc:docMk/>
            <pc:sldMk cId="2986973181" sldId="262"/>
            <ac:spMk id="3" creationId="{79123C03-9411-42AF-98F6-A4A5FE88BC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06/11/2024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06/11/2024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06/11/2024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dirty="0">
                <a:solidFill>
                  <a:srgbClr val="002060"/>
                </a:solidFill>
              </a:rPr>
              <a:t>A Level French and Spanish</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a:normAutofit fontScale="85000" lnSpcReduction="20000"/>
          </a:bodyPr>
          <a:lstStyle/>
          <a:p>
            <a:r>
              <a:rPr lang="en-GB" dirty="0">
                <a:solidFill>
                  <a:srgbClr val="998F4D"/>
                </a:solidFill>
              </a:rPr>
              <a:t>Seaford college sixth form</a:t>
            </a:r>
          </a:p>
          <a:p>
            <a:r>
              <a:rPr lang="en-GB" dirty="0">
                <a:solidFill>
                  <a:srgbClr val="998F4D"/>
                </a:solidFill>
              </a:rPr>
              <a:t>Head of MFL– </a:t>
            </a:r>
            <a:r>
              <a:rPr lang="en-GB" dirty="0" err="1">
                <a:solidFill>
                  <a:srgbClr val="998F4D"/>
                </a:solidFill>
              </a:rPr>
              <a:t>mRS</a:t>
            </a:r>
            <a:r>
              <a:rPr lang="en-GB" dirty="0">
                <a:solidFill>
                  <a:srgbClr val="998F4D"/>
                </a:solidFill>
              </a:rPr>
              <a:t> m </a:t>
            </a:r>
            <a:r>
              <a:rPr lang="en-GB" dirty="0" err="1">
                <a:solidFill>
                  <a:srgbClr val="998F4D"/>
                </a:solidFill>
              </a:rPr>
              <a:t>MAson</a:t>
            </a:r>
            <a:r>
              <a:rPr lang="en-GB" dirty="0">
                <a:solidFill>
                  <a:srgbClr val="998F4D"/>
                </a:solidFill>
              </a:rPr>
              <a:t>   </a:t>
            </a:r>
          </a:p>
          <a:p>
            <a:r>
              <a:rPr lang="en-GB" dirty="0">
                <a:solidFill>
                  <a:srgbClr val="998F4D"/>
                </a:solidFill>
              </a:rPr>
              <a:t>Head of Spanish – Ms M </a:t>
            </a:r>
            <a:r>
              <a:rPr lang="en-GB" dirty="0" err="1">
                <a:solidFill>
                  <a:srgbClr val="998F4D"/>
                </a:solidFill>
              </a:rPr>
              <a:t>molinero-Quiralte</a:t>
            </a:r>
            <a:endParaRPr lang="en-GB" dirty="0">
              <a:solidFill>
                <a:srgbClr val="998F4D"/>
              </a:solidFill>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3448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vert="horz" lIns="0" tIns="45720" rIns="0" bIns="45720" rtlCol="0" anchor="t">
            <a:normAutofit fontScale="92500" lnSpcReduction="10000"/>
          </a:bodyPr>
          <a:lstStyle/>
          <a:p>
            <a:pPr fontAlgn="base"/>
            <a:r>
              <a:rPr lang="en-GB" dirty="0"/>
              <a:t>To:</a:t>
            </a:r>
            <a:endParaRPr lang="en-US" dirty="0"/>
          </a:p>
          <a:p>
            <a:pPr fontAlgn="base"/>
            <a:r>
              <a:rPr lang="en-GB" i="1" dirty="0"/>
              <a:t>enhance your linguistic skills</a:t>
            </a:r>
            <a:r>
              <a:rPr lang="en-GB" dirty="0"/>
              <a:t> and promote and develop your </a:t>
            </a:r>
            <a:r>
              <a:rPr lang="en-GB" b="1" dirty="0"/>
              <a:t>capacity for critical thinking </a:t>
            </a:r>
            <a:r>
              <a:rPr lang="en-GB" dirty="0"/>
              <a:t>on the basis of your </a:t>
            </a:r>
            <a:r>
              <a:rPr lang="en-GB" b="1" dirty="0"/>
              <a:t>knowledge and understanding </a:t>
            </a:r>
            <a:r>
              <a:rPr lang="en-GB" dirty="0"/>
              <a:t>of the </a:t>
            </a:r>
            <a:r>
              <a:rPr lang="en-GB" b="1" dirty="0"/>
              <a:t>language, culture and society</a:t>
            </a:r>
            <a:r>
              <a:rPr lang="en-GB" dirty="0"/>
              <a:t> of the country or countries where the language is spoken </a:t>
            </a:r>
            <a:r>
              <a:rPr lang="en-US" dirty="0"/>
              <a:t>​</a:t>
            </a:r>
          </a:p>
          <a:p>
            <a:pPr fontAlgn="base"/>
            <a:r>
              <a:rPr lang="en-GB" dirty="0"/>
              <a:t>develop control of the language system to convey meaning, </a:t>
            </a:r>
            <a:r>
              <a:rPr lang="en-GB" b="1" dirty="0"/>
              <a:t>using spoken and written skills</a:t>
            </a:r>
            <a:r>
              <a:rPr lang="en-GB" dirty="0"/>
              <a:t>, including an extended range of vocabulary, for both practical and intellectual purposes as </a:t>
            </a:r>
            <a:r>
              <a:rPr lang="en-GB" i="1" dirty="0"/>
              <a:t>increasingly confident, accurate and independent</a:t>
            </a:r>
            <a:r>
              <a:rPr lang="en-GB" dirty="0"/>
              <a:t> users of the language  </a:t>
            </a:r>
            <a:r>
              <a:rPr lang="en-US" dirty="0"/>
              <a:t>​</a:t>
            </a:r>
          </a:p>
          <a:p>
            <a:pPr fontAlgn="base"/>
            <a:r>
              <a:rPr lang="en-GB" i="1" dirty="0"/>
              <a:t>engage critically</a:t>
            </a:r>
            <a:r>
              <a:rPr lang="en-GB" dirty="0"/>
              <a:t> with </a:t>
            </a:r>
            <a:r>
              <a:rPr lang="en-GB" b="1" dirty="0"/>
              <a:t>intellectually stimulating texts, films </a:t>
            </a:r>
            <a:r>
              <a:rPr lang="en-GB" dirty="0"/>
              <a:t>and other materials in the original language, developing an appreciation of sophisticated and creative uses of the language and understanding them within their cultural and social context  </a:t>
            </a:r>
            <a:r>
              <a:rPr lang="en-US" dirty="0"/>
              <a:t>​</a:t>
            </a:r>
          </a:p>
          <a:p>
            <a:pPr fontAlgn="base"/>
            <a:r>
              <a:rPr lang="en-GB" i="1" dirty="0"/>
              <a:t>develop knowledge</a:t>
            </a:r>
            <a:r>
              <a:rPr lang="en-GB" dirty="0"/>
              <a:t> about matters central to the </a:t>
            </a:r>
            <a:r>
              <a:rPr lang="en-GB" b="1" dirty="0"/>
              <a:t>society and culture, </a:t>
            </a:r>
            <a:r>
              <a:rPr lang="en-GB" dirty="0"/>
              <a:t>past and present, of the country or countries where the language is spoken </a:t>
            </a:r>
            <a:r>
              <a:rPr lang="en-US" dirty="0"/>
              <a:t>​</a:t>
            </a:r>
            <a:endParaRPr lang="en-US" dirty="0">
              <a:cs typeface="Calibri"/>
            </a:endParaRPr>
          </a:p>
          <a:p>
            <a:r>
              <a:rPr lang="en-US" dirty="0">
                <a:cs typeface="Calibri"/>
              </a:rPr>
              <a:t>For your own interest!</a:t>
            </a:r>
          </a:p>
          <a:p>
            <a:pPr fontAlgn="base"/>
            <a:endParaRPr lang="en-GB"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42675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8000"/>
                            </p:stCondLst>
                            <p:childTnLst>
                              <p:par>
                                <p:cTn id="13" presetID="10" presetClass="entr" presetSubtype="0" fill="hold" nodeType="afterEffect">
                                  <p:stCondLst>
                                    <p:cond delay="4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13500"/>
                            </p:stCondLst>
                            <p:childTnLst>
                              <p:par>
                                <p:cTn id="17" presetID="10" presetClass="entr" presetSubtype="0" fill="hold" nodeType="afterEffect">
                                  <p:stCondLst>
                                    <p:cond delay="4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8500"/>
                            </p:stCondLst>
                            <p:childTnLst>
                              <p:par>
                                <p:cTn id="21" presetID="10" presetClass="entr" presetSubtype="0" fill="hold" nodeType="afterEffect">
                                  <p:stCondLst>
                                    <p:cond delay="4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fontScale="62500" lnSpcReduction="20000"/>
          </a:bodyPr>
          <a:lstStyle/>
          <a:p>
            <a:pPr fontAlgn="base"/>
            <a:r>
              <a:rPr lang="en-GB"/>
              <a:t>​</a:t>
            </a:r>
          </a:p>
          <a:p>
            <a:pPr fontAlgn="base"/>
            <a:r>
              <a:rPr lang="en-GB" sz="4200"/>
              <a:t>The themes studied are:</a:t>
            </a:r>
            <a:r>
              <a:rPr lang="en-US" sz="4200"/>
              <a:t>​</a:t>
            </a:r>
            <a:endParaRPr lang="en-GB" sz="4200"/>
          </a:p>
          <a:p>
            <a:pPr fontAlgn="base"/>
            <a:r>
              <a:rPr lang="en-GB" sz="4200"/>
              <a:t>Evolving society in </a:t>
            </a:r>
            <a:r>
              <a:rPr lang="en-GB" sz="4200">
                <a:solidFill>
                  <a:srgbClr val="002060"/>
                </a:solidFill>
              </a:rPr>
              <a:t>France</a:t>
            </a:r>
            <a:r>
              <a:rPr lang="en-GB" sz="4200"/>
              <a:t>/</a:t>
            </a:r>
            <a:r>
              <a:rPr lang="en-GB" sz="4200">
                <a:solidFill>
                  <a:schemeClr val="accent1">
                    <a:lumMod val="75000"/>
                  </a:schemeClr>
                </a:solidFill>
              </a:rPr>
              <a:t>Spain</a:t>
            </a:r>
            <a:r>
              <a:rPr lang="en-GB" sz="4200"/>
              <a:t>: family, education, tourism and work</a:t>
            </a:r>
            <a:r>
              <a:rPr lang="en-US" sz="4200"/>
              <a:t>​</a:t>
            </a:r>
          </a:p>
          <a:p>
            <a:pPr fontAlgn="base"/>
            <a:r>
              <a:rPr lang="en-GB" sz="4200"/>
              <a:t>Political, intellectual and artistic culture: music, media, festivals and traditions</a:t>
            </a:r>
            <a:r>
              <a:rPr lang="en-US" sz="4200"/>
              <a:t>​</a:t>
            </a:r>
          </a:p>
          <a:p>
            <a:pPr fontAlgn="base"/>
            <a:r>
              <a:rPr lang="en-GB" sz="4200"/>
              <a:t>Immigration and multicultural society: integration, politics and origins of immigration</a:t>
            </a:r>
            <a:r>
              <a:rPr lang="en-US" sz="4200"/>
              <a:t>​</a:t>
            </a:r>
          </a:p>
          <a:p>
            <a:pPr fontAlgn="base"/>
            <a:r>
              <a:rPr lang="en-GB" sz="4200">
                <a:solidFill>
                  <a:srgbClr val="002060"/>
                </a:solidFill>
              </a:rPr>
              <a:t>France</a:t>
            </a:r>
            <a:r>
              <a:rPr lang="en-GB" sz="4200"/>
              <a:t>: life during the Occupation and the Resistance movement</a:t>
            </a:r>
            <a:r>
              <a:rPr lang="en-US" sz="4200"/>
              <a:t>​</a:t>
            </a:r>
          </a:p>
          <a:p>
            <a:pPr fontAlgn="base"/>
            <a:r>
              <a:rPr lang="en-GB" sz="4200">
                <a:solidFill>
                  <a:schemeClr val="accent1">
                    <a:lumMod val="75000"/>
                  </a:schemeClr>
                </a:solidFill>
              </a:rPr>
              <a:t>Spain</a:t>
            </a:r>
            <a:r>
              <a:rPr lang="en-GB" sz="4200"/>
              <a:t>: the Franco dictatorship and the transition to democracy</a:t>
            </a:r>
            <a:endParaRPr lang="en-US" sz="4200"/>
          </a:p>
        </p:txBody>
      </p:sp>
    </p:spTree>
    <p:extLst>
      <p:ext uri="{BB962C8B-B14F-4D97-AF65-F5344CB8AC3E}">
        <p14:creationId xmlns:p14="http://schemas.microsoft.com/office/powerpoint/2010/main" val="40758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5500"/>
                            </p:stCondLst>
                            <p:childTnLst>
                              <p:par>
                                <p:cTn id="13" presetID="10" presetClass="entr" presetSubtype="0" fill="hold" nodeType="after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11500"/>
                            </p:stCondLst>
                            <p:childTnLst>
                              <p:par>
                                <p:cTn id="21" presetID="10" presetClass="entr" presetSubtype="0" fill="hold" nodeType="after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a:solidFill>
                  <a:srgbClr val="002639"/>
                </a:solidFill>
              </a:rPr>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a:xfrm>
            <a:off x="1097280" y="1845734"/>
            <a:ext cx="10058400" cy="4215432"/>
          </a:xfrm>
        </p:spPr>
        <p:txBody>
          <a:bodyPr vert="horz" lIns="0" tIns="45720" rIns="0" bIns="45720" rtlCol="0" anchor="t">
            <a:normAutofit fontScale="92500" lnSpcReduction="20000"/>
          </a:bodyPr>
          <a:lstStyle/>
          <a:p>
            <a:pPr fontAlgn="base"/>
            <a:r>
              <a:rPr lang="en-GB" dirty="0">
                <a:solidFill>
                  <a:schemeClr val="accent5">
                    <a:lumMod val="50000"/>
                  </a:schemeClr>
                </a:solidFill>
              </a:rPr>
              <a:t>Paper 1 Listening, reading and translation</a:t>
            </a:r>
            <a:r>
              <a:rPr lang="en-US" dirty="0">
                <a:solidFill>
                  <a:schemeClr val="accent5">
                    <a:lumMod val="50000"/>
                  </a:schemeClr>
                </a:solidFill>
              </a:rPr>
              <a:t>​    2 hours    40% of total</a:t>
            </a:r>
            <a:endParaRPr lang="en-US" dirty="0">
              <a:solidFill>
                <a:schemeClr val="accent5">
                  <a:lumMod val="50000"/>
                </a:schemeClr>
              </a:solidFill>
              <a:cs typeface="Calibri"/>
            </a:endParaRPr>
          </a:p>
          <a:p>
            <a:pPr fontAlgn="base"/>
            <a:r>
              <a:rPr lang="en-GB" dirty="0"/>
              <a:t>Listening and responding to spoken passages from a range of contexts and sources covering different registers and adapted as necessary.</a:t>
            </a:r>
            <a:r>
              <a:rPr lang="en-US" dirty="0"/>
              <a:t>​</a:t>
            </a:r>
            <a:endParaRPr lang="en-US" dirty="0">
              <a:cs typeface="Calibri"/>
            </a:endParaRPr>
          </a:p>
          <a:p>
            <a:pPr fontAlgn="base"/>
            <a:r>
              <a:rPr lang="en-GB" dirty="0"/>
              <a:t>Reading and responding to a variety of texts written for different purposes, drawn from a range of authentic sources and adapted as necessary. </a:t>
            </a:r>
            <a:r>
              <a:rPr lang="en-US" dirty="0"/>
              <a:t>​</a:t>
            </a:r>
            <a:endParaRPr lang="en-US" dirty="0">
              <a:cs typeface="Calibri"/>
            </a:endParaRPr>
          </a:p>
          <a:p>
            <a:pPr fontAlgn="base"/>
            <a:r>
              <a:rPr lang="en-GB" dirty="0"/>
              <a:t>Translation into English </a:t>
            </a:r>
            <a:endParaRPr lang="en-US" dirty="0"/>
          </a:p>
          <a:p>
            <a:pPr fontAlgn="base"/>
            <a:r>
              <a:rPr lang="en-GB" dirty="0">
                <a:solidFill>
                  <a:schemeClr val="accent5">
                    <a:lumMod val="50000"/>
                  </a:schemeClr>
                </a:solidFill>
              </a:rPr>
              <a:t>Paper 2 Writing</a:t>
            </a:r>
            <a:r>
              <a:rPr lang="en-US" dirty="0">
                <a:solidFill>
                  <a:schemeClr val="accent5">
                    <a:lumMod val="50000"/>
                  </a:schemeClr>
                </a:solidFill>
              </a:rPr>
              <a:t>​      2 hours 40     30% of total</a:t>
            </a:r>
            <a:endParaRPr lang="en-US" dirty="0">
              <a:solidFill>
                <a:schemeClr val="accent5">
                  <a:lumMod val="50000"/>
                </a:schemeClr>
              </a:solidFill>
              <a:cs typeface="Calibri"/>
            </a:endParaRPr>
          </a:p>
          <a:p>
            <a:pPr fontAlgn="base"/>
            <a:r>
              <a:rPr lang="en-GB" dirty="0"/>
              <a:t>Students study one text and one film. A critical appreciation of the concepts and issues is required.</a:t>
            </a:r>
            <a:r>
              <a:rPr lang="en-US" dirty="0"/>
              <a:t>​</a:t>
            </a:r>
            <a:r>
              <a:rPr lang="en-US" dirty="0">
                <a:ea typeface="+mn-lt"/>
                <a:cs typeface="+mn-lt"/>
              </a:rPr>
              <a:t>There is also a </a:t>
            </a:r>
            <a:r>
              <a:rPr lang="en-GB" dirty="0">
                <a:ea typeface="+mn-lt"/>
                <a:cs typeface="+mn-lt"/>
              </a:rPr>
              <a:t>translation into the foreign language. </a:t>
            </a:r>
            <a:r>
              <a:rPr lang="en-US" dirty="0">
                <a:ea typeface="+mn-lt"/>
                <a:cs typeface="+mn-lt"/>
              </a:rPr>
              <a:t> </a:t>
            </a:r>
          </a:p>
          <a:p>
            <a:pPr fontAlgn="base"/>
            <a:r>
              <a:rPr lang="en-GB" dirty="0">
                <a:solidFill>
                  <a:schemeClr val="accent5">
                    <a:lumMod val="50000"/>
                  </a:schemeClr>
                </a:solidFill>
              </a:rPr>
              <a:t>Paper 3 Speaking</a:t>
            </a:r>
            <a:r>
              <a:rPr lang="en-US" dirty="0">
                <a:solidFill>
                  <a:schemeClr val="accent5">
                    <a:lumMod val="50000"/>
                  </a:schemeClr>
                </a:solidFill>
              </a:rPr>
              <a:t>​      </a:t>
            </a:r>
            <a:r>
              <a:rPr lang="en-US" dirty="0" err="1">
                <a:solidFill>
                  <a:schemeClr val="accent5">
                    <a:lumMod val="50000"/>
                  </a:schemeClr>
                </a:solidFill>
              </a:rPr>
              <a:t>approx</a:t>
            </a:r>
            <a:r>
              <a:rPr lang="en-US" dirty="0">
                <a:solidFill>
                  <a:schemeClr val="accent5">
                    <a:lumMod val="50000"/>
                  </a:schemeClr>
                </a:solidFill>
              </a:rPr>
              <a:t> 20 minutes    30% of total</a:t>
            </a:r>
            <a:endParaRPr lang="en-US" dirty="0">
              <a:solidFill>
                <a:schemeClr val="accent5">
                  <a:lumMod val="50000"/>
                </a:schemeClr>
              </a:solidFill>
              <a:cs typeface="Calibri"/>
            </a:endParaRPr>
          </a:p>
          <a:p>
            <a:pPr fontAlgn="base"/>
            <a:r>
              <a:rPr lang="en-GB" dirty="0"/>
              <a:t>This comprises an individual research project in which the student chooses to talk on an aspect of culture or society. There is also a discussion based on a stimulus card which is studied and prepared shortly before the exam.</a:t>
            </a:r>
            <a:r>
              <a:rPr lang="en-US" dirty="0"/>
              <a:t>​</a:t>
            </a:r>
            <a:endParaRPr lang="en-US" dirty="0">
              <a:cs typeface="Calibri"/>
            </a:endParaRPr>
          </a:p>
        </p:txBody>
      </p:sp>
    </p:spTree>
    <p:extLst>
      <p:ext uri="{BB962C8B-B14F-4D97-AF65-F5344CB8AC3E}">
        <p14:creationId xmlns:p14="http://schemas.microsoft.com/office/powerpoint/2010/main" val="41661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2024742"/>
            <a:ext cx="10058400" cy="3844351"/>
          </a:xfrm>
        </p:spPr>
        <p:txBody>
          <a:bodyPr vert="horz" lIns="0" tIns="45720" rIns="0" bIns="45720" rtlCol="0" anchor="t">
            <a:normAutofit/>
          </a:bodyPr>
          <a:lstStyle/>
          <a:p>
            <a:r>
              <a:rPr lang="en-GB"/>
              <a:t>An A level qualification in either French or Spanish will involve studying, and being assessed in, all four skills of listening, reading, speaking and writing. You are expected to engage in discussions in the language and get as much speaking practice as possible.</a:t>
            </a:r>
          </a:p>
          <a:p>
            <a:r>
              <a:rPr lang="en-GB"/>
              <a:t>You will develop your use of language in different contexts and gain a better control of grammar and awareness of register. You will be required to regularly learn vocabulary and do grammar practice activities.</a:t>
            </a:r>
          </a:p>
          <a:p>
            <a:r>
              <a:rPr lang="en-GB"/>
              <a:t>Learning about the culture of the countries is an integral part of the course and aspects of modern society are equally important. </a:t>
            </a:r>
            <a:r>
              <a:rPr lang="en-US"/>
              <a:t>​You are expected to keep abreast of the news abroad and it is highly recommended that you spend some time in </a:t>
            </a:r>
            <a:r>
              <a:rPr lang="en-US">
                <a:solidFill>
                  <a:srgbClr val="002060"/>
                </a:solidFill>
              </a:rPr>
              <a:t>France</a:t>
            </a:r>
            <a:r>
              <a:rPr lang="en-US"/>
              <a:t>/</a:t>
            </a:r>
            <a:r>
              <a:rPr lang="en-US">
                <a:solidFill>
                  <a:schemeClr val="accent1">
                    <a:lumMod val="75000"/>
                  </a:schemeClr>
                </a:solidFill>
              </a:rPr>
              <a:t>Spain</a:t>
            </a:r>
            <a:r>
              <a:rPr lang="en-US"/>
              <a:t> (other countries are available!) at some point, preferably staying with a family to immerse yourself in the language and culture.</a:t>
            </a:r>
          </a:p>
          <a:p>
            <a:endParaRPr lang="en-GB"/>
          </a:p>
        </p:txBody>
      </p:sp>
    </p:spTree>
    <p:extLst>
      <p:ext uri="{BB962C8B-B14F-4D97-AF65-F5344CB8AC3E}">
        <p14:creationId xmlns:p14="http://schemas.microsoft.com/office/powerpoint/2010/main" val="15710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Future pathways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1845734"/>
            <a:ext cx="10058400" cy="4134152"/>
          </a:xfrm>
        </p:spPr>
        <p:txBody>
          <a:bodyPr vert="horz" lIns="0" tIns="45720" rIns="0" bIns="45720" rtlCol="0" anchor="t">
            <a:noAutofit/>
          </a:bodyPr>
          <a:lstStyle/>
          <a:p>
            <a:r>
              <a:rPr lang="en-GB" dirty="0"/>
              <a:t>An A-level language </a:t>
            </a:r>
            <a:r>
              <a:rPr lang="en-GB" b="1" dirty="0"/>
              <a:t>complements</a:t>
            </a:r>
            <a:r>
              <a:rPr lang="en-GB" dirty="0"/>
              <a:t> a whole variety of subjects. You may need languages for all </a:t>
            </a:r>
            <a:r>
              <a:rPr lang="en-GB" b="1" dirty="0"/>
              <a:t>sorts of career destinations</a:t>
            </a:r>
            <a:r>
              <a:rPr lang="en-GB" dirty="0"/>
              <a:t>: </a:t>
            </a:r>
            <a:r>
              <a:rPr lang="en-GB" i="1" dirty="0"/>
              <a:t>doctors, psychologists and physiotherapists </a:t>
            </a:r>
            <a:r>
              <a:rPr lang="en-GB" dirty="0"/>
              <a:t>need language skills to communicate effectively with patients whether they work in the UK or overseas; </a:t>
            </a:r>
            <a:r>
              <a:rPr lang="en-GB" i="1" dirty="0"/>
              <a:t>businessmen, bankers and entrepreneurs </a:t>
            </a:r>
            <a:r>
              <a:rPr lang="en-GB" dirty="0"/>
              <a:t>all need language skills to make deals and sell products on the </a:t>
            </a:r>
            <a:r>
              <a:rPr lang="en-GB" b="1" dirty="0"/>
              <a:t>global market</a:t>
            </a:r>
            <a:r>
              <a:rPr lang="en-GB" dirty="0"/>
              <a:t>; </a:t>
            </a:r>
            <a:r>
              <a:rPr lang="en-GB" i="1" dirty="0"/>
              <a:t>politicians, historians, geographers and holiday reps </a:t>
            </a:r>
            <a:r>
              <a:rPr lang="en-GB" dirty="0"/>
              <a:t>all need language skills to get to </a:t>
            </a:r>
            <a:r>
              <a:rPr lang="en-GB" b="1" dirty="0"/>
              <a:t>know the people and area</a:t>
            </a:r>
            <a:r>
              <a:rPr lang="en-GB" dirty="0"/>
              <a:t> that they are passionate about. A foreign language A-Level will complement and enhance your other studies.</a:t>
            </a:r>
          </a:p>
          <a:p>
            <a:r>
              <a:rPr lang="en-GB" dirty="0"/>
              <a:t>The role of languages in improving someone’s </a:t>
            </a:r>
            <a:r>
              <a:rPr lang="en-GB" b="1" dirty="0"/>
              <a:t>employability </a:t>
            </a:r>
            <a:r>
              <a:rPr lang="en-GB" dirty="0"/>
              <a:t>in a </a:t>
            </a:r>
            <a:r>
              <a:rPr lang="en-GB" i="1" dirty="0"/>
              <a:t>globalised labour market</a:t>
            </a:r>
            <a:r>
              <a:rPr lang="en-GB" dirty="0"/>
              <a:t>, or helping them with </a:t>
            </a:r>
            <a:r>
              <a:rPr lang="en-GB" i="1" dirty="0"/>
              <a:t>international postgraduate research and travel</a:t>
            </a:r>
            <a:r>
              <a:rPr lang="en-GB" dirty="0"/>
              <a:t>, should not be underestimated. Graduates with good language skills can earn 8% more than someone without. In the job market, the ability to speak another language </a:t>
            </a:r>
            <a:r>
              <a:rPr lang="en-GB" i="1" dirty="0"/>
              <a:t>gives you the edge</a:t>
            </a:r>
            <a:r>
              <a:rPr lang="en-GB" dirty="0"/>
              <a:t>. The UK trades with over 200 countries worldwide and businesses are continually looking to expand globally - this is only possible if they can communicate internationally.  As such, employers are constantly seeking out foreign language speakers. </a:t>
            </a:r>
            <a:endParaRPr lang="en-GB" dirty="0">
              <a:cs typeface="Calibri"/>
            </a:endParaRPr>
          </a:p>
        </p:txBody>
      </p:sp>
    </p:spTree>
    <p:extLst>
      <p:ext uri="{BB962C8B-B14F-4D97-AF65-F5344CB8AC3E}">
        <p14:creationId xmlns:p14="http://schemas.microsoft.com/office/powerpoint/2010/main" val="13349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a:p>
          <a:p>
            <a:endParaRPr lang="en-GB"/>
          </a:p>
        </p:txBody>
      </p:sp>
    </p:spTree>
    <p:extLst>
      <p:ext uri="{BB962C8B-B14F-4D97-AF65-F5344CB8AC3E}">
        <p14:creationId xmlns:p14="http://schemas.microsoft.com/office/powerpoint/2010/main" val="29869731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c262b2-0396-429a-90c9-e187502e50ed">
      <Terms xmlns="http://schemas.microsoft.com/office/infopath/2007/PartnerControls"/>
    </lcf76f155ced4ddcb4097134ff3c332f>
    <TaxCatchAll xmlns="8fd9eb0e-5c3a-4d9c-bb3e-49f394cfd5a0" xsi:nil="true"/>
  </documentManagement>
</p:properties>
</file>

<file path=customXml/itemProps1.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2.xml><?xml version="1.0" encoding="utf-8"?>
<ds:datastoreItem xmlns:ds="http://schemas.openxmlformats.org/officeDocument/2006/customXml" ds:itemID="{AF892AE9-47ED-4E6E-A234-F8600EC8D350}"/>
</file>

<file path=customXml/itemProps3.xml><?xml version="1.0" encoding="utf-8"?>
<ds:datastoreItem xmlns:ds="http://schemas.openxmlformats.org/officeDocument/2006/customXml" ds:itemID="{0F6B65B4-E9AB-4B20-8A2B-43DCF8A6DF89}">
  <ds:schemaRefs>
    <ds:schemaRef ds:uri="298bf06c-2a49-433a-94d3-635aec4e099b"/>
    <ds:schemaRef ds:uri="711579ee-2fd4-4e46-9264-f149d240f6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93</TotalTime>
  <Words>776</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Calibri Light</vt:lpstr>
      <vt:lpstr>Retrospect</vt:lpstr>
      <vt:lpstr>A Level French and Spanish</vt:lpstr>
      <vt:lpstr>Why should you choose it?</vt:lpstr>
      <vt:lpstr>Course content</vt:lpstr>
      <vt:lpstr>Assessment</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Maria Molinero-Quiralte</cp:lastModifiedBy>
  <cp:revision>30</cp:revision>
  <dcterms:created xsi:type="dcterms:W3CDTF">2020-11-12T13:48:05Z</dcterms:created>
  <dcterms:modified xsi:type="dcterms:W3CDTF">2024-11-06T19:08:44Z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MediaServiceImageTags">
    <vt:lpwstr/>
  </property>
</Properties>
</file>