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0" r:id="rId6"/>
    <p:sldId id="257" r:id="rId7"/>
    <p:sldId id="258" r:id="rId8"/>
    <p:sldId id="259" r:id="rId9"/>
    <p:sldId id="263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AE27C-05BE-45AE-9C5A-F2F7091F97A9}" v="170" dt="2025-11-05T18:20:03.278"/>
    <p1510:client id="{89B5DA9C-1C7B-4B2D-B57B-7145A03BFD01}" v="286" dt="2025-11-05T17:00:42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Reynolds" userId="c6869f00-37d1-428c-bac2-5dd3ea0fe1bc" providerId="ADAL" clId="{ECB69F69-D31D-47FA-A9FB-6A8DEE40A7F1}"/>
    <pc:docChg chg="modSld">
      <pc:chgData name="Eddy Reynolds" userId="c6869f00-37d1-428c-bac2-5dd3ea0fe1bc" providerId="ADAL" clId="{ECB69F69-D31D-47FA-A9FB-6A8DEE40A7F1}" dt="2025-11-05T18:20:03.278" v="169" actId="20577"/>
      <pc:docMkLst>
        <pc:docMk/>
      </pc:docMkLst>
      <pc:sldChg chg="modSp">
        <pc:chgData name="Eddy Reynolds" userId="c6869f00-37d1-428c-bac2-5dd3ea0fe1bc" providerId="ADAL" clId="{ECB69F69-D31D-47FA-A9FB-6A8DEE40A7F1}" dt="2025-11-05T18:17:54.447" v="1" actId="20577"/>
        <pc:sldMkLst>
          <pc:docMk/>
          <pc:sldMk cId="4166125320" sldId="258"/>
        </pc:sldMkLst>
        <pc:spChg chg="mod">
          <ac:chgData name="Eddy Reynolds" userId="c6869f00-37d1-428c-bac2-5dd3ea0fe1bc" providerId="ADAL" clId="{ECB69F69-D31D-47FA-A9FB-6A8DEE40A7F1}" dt="2025-11-05T18:17:54.447" v="1" actId="20577"/>
          <ac:spMkLst>
            <pc:docMk/>
            <pc:sldMk cId="4166125320" sldId="258"/>
            <ac:spMk id="4" creationId="{00000000-0000-0000-0000-000000000000}"/>
          </ac:spMkLst>
        </pc:spChg>
      </pc:sldChg>
      <pc:sldChg chg="modSp modAnim">
        <pc:chgData name="Eddy Reynolds" userId="c6869f00-37d1-428c-bac2-5dd3ea0fe1bc" providerId="ADAL" clId="{ECB69F69-D31D-47FA-A9FB-6A8DEE40A7F1}" dt="2025-11-05T18:20:03.278" v="169" actId="20577"/>
        <pc:sldMkLst>
          <pc:docMk/>
          <pc:sldMk cId="1571088816" sldId="259"/>
        </pc:sldMkLst>
        <pc:spChg chg="mod">
          <ac:chgData name="Eddy Reynolds" userId="c6869f00-37d1-428c-bac2-5dd3ea0fe1bc" providerId="ADAL" clId="{ECB69F69-D31D-47FA-A9FB-6A8DEE40A7F1}" dt="2025-11-05T18:20:03.278" v="169" actId="20577"/>
          <ac:spMkLst>
            <pc:docMk/>
            <pc:sldMk cId="1571088816" sldId="259"/>
            <ac:spMk id="4" creationId="{00000000-0000-0000-0000-000000000000}"/>
          </ac:spMkLst>
        </pc:spChg>
      </pc:sldChg>
    </pc:docChg>
  </pc:docChgLst>
  <pc:docChgLst>
    <pc:chgData name="Eddy Reynolds" userId="c6869f00-37d1-428c-bac2-5dd3ea0fe1bc" providerId="ADAL" clId="{E7048900-7016-4B49-A771-997432B9E409}"/>
    <pc:docChg chg="custSel modSld">
      <pc:chgData name="Eddy Reynolds" userId="c6869f00-37d1-428c-bac2-5dd3ea0fe1bc" providerId="ADAL" clId="{E7048900-7016-4B49-A771-997432B9E409}" dt="2025-11-03T17:27:35.298" v="235" actId="20577"/>
      <pc:docMkLst>
        <pc:docMk/>
      </pc:docMkLst>
      <pc:sldChg chg="modSp mod">
        <pc:chgData name="Eddy Reynolds" userId="c6869f00-37d1-428c-bac2-5dd3ea0fe1bc" providerId="ADAL" clId="{E7048900-7016-4B49-A771-997432B9E409}" dt="2025-11-03T17:23:41.858" v="42" actId="2711"/>
        <pc:sldMkLst>
          <pc:docMk/>
          <pc:sldMk cId="4075895983" sldId="257"/>
        </pc:sldMkLst>
        <pc:spChg chg="mod">
          <ac:chgData name="Eddy Reynolds" userId="c6869f00-37d1-428c-bac2-5dd3ea0fe1bc" providerId="ADAL" clId="{E7048900-7016-4B49-A771-997432B9E409}" dt="2025-11-03T17:23:41.858" v="42" actId="2711"/>
          <ac:spMkLst>
            <pc:docMk/>
            <pc:sldMk cId="4075895983" sldId="257"/>
            <ac:spMk id="2" creationId="{B4186ABE-C6B1-463A-BFA4-0D77E0839598}"/>
          </ac:spMkLst>
        </pc:spChg>
      </pc:sldChg>
      <pc:sldChg chg="modSp mod">
        <pc:chgData name="Eddy Reynolds" userId="c6869f00-37d1-428c-bac2-5dd3ea0fe1bc" providerId="ADAL" clId="{E7048900-7016-4B49-A771-997432B9E409}" dt="2025-11-03T17:23:37.966" v="41" actId="2711"/>
        <pc:sldMkLst>
          <pc:docMk/>
          <pc:sldMk cId="4166125320" sldId="258"/>
        </pc:sldMkLst>
        <pc:spChg chg="mod">
          <ac:chgData name="Eddy Reynolds" userId="c6869f00-37d1-428c-bac2-5dd3ea0fe1bc" providerId="ADAL" clId="{E7048900-7016-4B49-A771-997432B9E409}" dt="2025-11-03T17:23:37.966" v="41" actId="2711"/>
          <ac:spMkLst>
            <pc:docMk/>
            <pc:sldMk cId="4166125320" sldId="258"/>
            <ac:spMk id="2" creationId="{5D83E63E-D701-4AE4-B8AD-5B337BF90D11}"/>
          </ac:spMkLst>
        </pc:spChg>
      </pc:sldChg>
      <pc:sldChg chg="modSp mod modAnim">
        <pc:chgData name="Eddy Reynolds" userId="c6869f00-37d1-428c-bac2-5dd3ea0fe1bc" providerId="ADAL" clId="{E7048900-7016-4B49-A771-997432B9E409}" dt="2025-11-03T17:27:35.298" v="235" actId="20577"/>
        <pc:sldMkLst>
          <pc:docMk/>
          <pc:sldMk cId="1571088816" sldId="259"/>
        </pc:sldMkLst>
        <pc:spChg chg="mod">
          <ac:chgData name="Eddy Reynolds" userId="c6869f00-37d1-428c-bac2-5dd3ea0fe1bc" providerId="ADAL" clId="{E7048900-7016-4B49-A771-997432B9E409}" dt="2025-11-03T17:23:31.797" v="40" actId="2711"/>
          <ac:spMkLst>
            <pc:docMk/>
            <pc:sldMk cId="1571088816" sldId="259"/>
            <ac:spMk id="2" creationId="{2D78C420-7DED-4781-A2D6-449912CCFA6F}"/>
          </ac:spMkLst>
        </pc:spChg>
        <pc:spChg chg="mod">
          <ac:chgData name="Eddy Reynolds" userId="c6869f00-37d1-428c-bac2-5dd3ea0fe1bc" providerId="ADAL" clId="{E7048900-7016-4B49-A771-997432B9E409}" dt="2025-11-03T17:27:35.298" v="235" actId="20577"/>
          <ac:spMkLst>
            <pc:docMk/>
            <pc:sldMk cId="1571088816" sldId="259"/>
            <ac:spMk id="4" creationId="{00000000-0000-0000-0000-000000000000}"/>
          </ac:spMkLst>
        </pc:spChg>
      </pc:sldChg>
      <pc:sldChg chg="modSp mod">
        <pc:chgData name="Eddy Reynolds" userId="c6869f00-37d1-428c-bac2-5dd3ea0fe1bc" providerId="ADAL" clId="{E7048900-7016-4B49-A771-997432B9E409}" dt="2025-11-03T17:23:47.587" v="43" actId="2711"/>
        <pc:sldMkLst>
          <pc:docMk/>
          <pc:sldMk cId="4267549589" sldId="260"/>
        </pc:sldMkLst>
        <pc:spChg chg="mod">
          <ac:chgData name="Eddy Reynolds" userId="c6869f00-37d1-428c-bac2-5dd3ea0fe1bc" providerId="ADAL" clId="{E7048900-7016-4B49-A771-997432B9E409}" dt="2025-11-03T17:23:47.587" v="43" actId="2711"/>
          <ac:spMkLst>
            <pc:docMk/>
            <pc:sldMk cId="4267549589" sldId="260"/>
            <ac:spMk id="2" creationId="{BFE6D47E-881D-45CE-A689-9E44B16D6431}"/>
          </ac:spMkLst>
        </pc:spChg>
      </pc:sldChg>
      <pc:sldChg chg="modSp mod">
        <pc:chgData name="Eddy Reynolds" userId="c6869f00-37d1-428c-bac2-5dd3ea0fe1bc" providerId="ADAL" clId="{E7048900-7016-4B49-A771-997432B9E409}" dt="2025-11-03T17:23:55.350" v="44" actId="2711"/>
        <pc:sldMkLst>
          <pc:docMk/>
          <pc:sldMk cId="1334967119" sldId="261"/>
        </pc:sldMkLst>
        <pc:spChg chg="mod">
          <ac:chgData name="Eddy Reynolds" userId="c6869f00-37d1-428c-bac2-5dd3ea0fe1bc" providerId="ADAL" clId="{E7048900-7016-4B49-A771-997432B9E409}" dt="2025-11-03T17:23:55.350" v="44" actId="2711"/>
          <ac:spMkLst>
            <pc:docMk/>
            <pc:sldMk cId="1334967119" sldId="261"/>
            <ac:spMk id="2" creationId="{2D78C420-7DED-4781-A2D6-449912CCFA6F}"/>
          </ac:spMkLst>
        </pc:spChg>
      </pc:sldChg>
      <pc:sldChg chg="modSp mod">
        <pc:chgData name="Eddy Reynolds" userId="c6869f00-37d1-428c-bac2-5dd3ea0fe1bc" providerId="ADAL" clId="{E7048900-7016-4B49-A771-997432B9E409}" dt="2025-11-03T17:24:00.619" v="45" actId="2711"/>
        <pc:sldMkLst>
          <pc:docMk/>
          <pc:sldMk cId="2986973181" sldId="262"/>
        </pc:sldMkLst>
        <pc:spChg chg="mod">
          <ac:chgData name="Eddy Reynolds" userId="c6869f00-37d1-428c-bac2-5dd3ea0fe1bc" providerId="ADAL" clId="{E7048900-7016-4B49-A771-997432B9E409}" dt="2025-11-03T17:24:00.619" v="45" actId="2711"/>
          <ac:spMkLst>
            <pc:docMk/>
            <pc:sldMk cId="2986973181" sldId="262"/>
            <ac:spMk id="2" creationId="{2D78C420-7DED-4781-A2D6-449912CCFA6F}"/>
          </ac:spMkLst>
        </pc:spChg>
      </pc:sldChg>
    </pc:docChg>
  </pc:docChgLst>
  <pc:docChgLst>
    <pc:chgData name="Eddy Reynolds" userId="c6869f00-37d1-428c-bac2-5dd3ea0fe1bc" providerId="ADAL" clId="{ED276797-0EB9-4287-9433-E159F252A3A6}"/>
    <pc:docChg chg="addSld modSld">
      <pc:chgData name="Eddy Reynolds" userId="c6869f00-37d1-428c-bac2-5dd3ea0fe1bc" providerId="ADAL" clId="{ED276797-0EB9-4287-9433-E159F252A3A6}" dt="2025-11-05T17:05:51.814" v="312" actId="1076"/>
      <pc:docMkLst>
        <pc:docMk/>
      </pc:docMkLst>
      <pc:sldChg chg="modSp mod">
        <pc:chgData name="Eddy Reynolds" userId="c6869f00-37d1-428c-bac2-5dd3ea0fe1bc" providerId="ADAL" clId="{ED276797-0EB9-4287-9433-E159F252A3A6}" dt="2025-11-05T16:55:44.392" v="5" actId="6549"/>
        <pc:sldMkLst>
          <pc:docMk/>
          <pc:sldMk cId="1571088816" sldId="259"/>
        </pc:sldMkLst>
        <pc:spChg chg="mod">
          <ac:chgData name="Eddy Reynolds" userId="c6869f00-37d1-428c-bac2-5dd3ea0fe1bc" providerId="ADAL" clId="{ED276797-0EB9-4287-9433-E159F252A3A6}" dt="2025-11-05T16:55:37.201" v="4" actId="20577"/>
          <ac:spMkLst>
            <pc:docMk/>
            <pc:sldMk cId="1571088816" sldId="259"/>
            <ac:spMk id="2" creationId="{2D78C420-7DED-4781-A2D6-449912CCFA6F}"/>
          </ac:spMkLst>
        </pc:spChg>
        <pc:spChg chg="mod">
          <ac:chgData name="Eddy Reynolds" userId="c6869f00-37d1-428c-bac2-5dd3ea0fe1bc" providerId="ADAL" clId="{ED276797-0EB9-4287-9433-E159F252A3A6}" dt="2025-11-05T16:55:44.392" v="5" actId="6549"/>
          <ac:spMkLst>
            <pc:docMk/>
            <pc:sldMk cId="1571088816" sldId="259"/>
            <ac:spMk id="4" creationId="{00000000-0000-0000-0000-000000000000}"/>
          </ac:spMkLst>
        </pc:spChg>
      </pc:sldChg>
      <pc:sldChg chg="addSp modSp add mod modAnim">
        <pc:chgData name="Eddy Reynolds" userId="c6869f00-37d1-428c-bac2-5dd3ea0fe1bc" providerId="ADAL" clId="{ED276797-0EB9-4287-9433-E159F252A3A6}" dt="2025-11-05T17:05:51.814" v="312" actId="1076"/>
        <pc:sldMkLst>
          <pc:docMk/>
          <pc:sldMk cId="2925035247" sldId="263"/>
        </pc:sldMkLst>
        <pc:spChg chg="mod">
          <ac:chgData name="Eddy Reynolds" userId="c6869f00-37d1-428c-bac2-5dd3ea0fe1bc" providerId="ADAL" clId="{ED276797-0EB9-4287-9433-E159F252A3A6}" dt="2025-11-05T16:55:33.322" v="2" actId="20577"/>
          <ac:spMkLst>
            <pc:docMk/>
            <pc:sldMk cId="2925035247" sldId="263"/>
            <ac:spMk id="2" creationId="{2CB28E99-5463-2C57-E36A-D7CF0594E528}"/>
          </ac:spMkLst>
        </pc:spChg>
        <pc:spChg chg="mod">
          <ac:chgData name="Eddy Reynolds" userId="c6869f00-37d1-428c-bac2-5dd3ea0fe1bc" providerId="ADAL" clId="{ED276797-0EB9-4287-9433-E159F252A3A6}" dt="2025-11-05T16:59:39.825" v="294" actId="14100"/>
          <ac:spMkLst>
            <pc:docMk/>
            <pc:sldMk cId="2925035247" sldId="263"/>
            <ac:spMk id="4" creationId="{DAC0FB66-8CF0-D9F3-7F74-440697A78970}"/>
          </ac:spMkLst>
        </pc:spChg>
        <pc:picChg chg="add mod">
          <ac:chgData name="Eddy Reynolds" userId="c6869f00-37d1-428c-bac2-5dd3ea0fe1bc" providerId="ADAL" clId="{ED276797-0EB9-4287-9433-E159F252A3A6}" dt="2025-11-05T17:00:49.888" v="298" actId="14100"/>
          <ac:picMkLst>
            <pc:docMk/>
            <pc:sldMk cId="2925035247" sldId="263"/>
            <ac:picMk id="3" creationId="{6C475519-8E7A-D613-5BEA-E033D85988B0}"/>
          </ac:picMkLst>
        </pc:picChg>
        <pc:picChg chg="add mod modCrop">
          <ac:chgData name="Eddy Reynolds" userId="c6869f00-37d1-428c-bac2-5dd3ea0fe1bc" providerId="ADAL" clId="{ED276797-0EB9-4287-9433-E159F252A3A6}" dt="2025-11-05T17:05:51.814" v="312" actId="1076"/>
          <ac:picMkLst>
            <pc:docMk/>
            <pc:sldMk cId="2925035247" sldId="263"/>
            <ac:picMk id="6" creationId="{4102F6D5-EB4D-4D7F-0C02-3E89F8B61B9C}"/>
          </ac:picMkLst>
        </pc:picChg>
        <pc:picChg chg="add mod modCrop">
          <ac:chgData name="Eddy Reynolds" userId="c6869f00-37d1-428c-bac2-5dd3ea0fe1bc" providerId="ADAL" clId="{ED276797-0EB9-4287-9433-E159F252A3A6}" dt="2025-11-05T17:05:48.485" v="311" actId="1076"/>
          <ac:picMkLst>
            <pc:docMk/>
            <pc:sldMk cId="2925035247" sldId="263"/>
            <ac:picMk id="8" creationId="{C6D3F858-0B6A-240A-62A4-55307AB5AC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9668-609D-4E31-8B16-2ADEE0942BC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359A-1488-4E7F-9C5F-386EDE5F8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8359A-1488-4E7F-9C5F-386EDE5F8C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8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reynolds@seafor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A Level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Head of ECONOMICS – Mr E. REYNOLDS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578151"/>
            <a:ext cx="10058400" cy="906093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Why should you choose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05" y="1832482"/>
            <a:ext cx="1105496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 Economics is basically the study of how the world works!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Everyone takes part in economic activity – consumers, workers, firms, the 	government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It helps people to understand what is happening in the news and why</a:t>
            </a:r>
          </a:p>
          <a:p>
            <a:pPr marL="0" indent="0" defTabSz="357188">
              <a:buNone/>
            </a:pPr>
            <a:r>
              <a:rPr lang="en-GB" sz="2800" dirty="0">
                <a:hlinkClick r:id="rId2"/>
              </a:rPr>
              <a:t>Home - BBC News</a:t>
            </a:r>
            <a:endParaRPr lang="en-GB" sz="2800" dirty="0"/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An understanding of Economics will help with key decisions in your 	personal life (i.e. career choices, buying a house, borrowing money,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639"/>
                </a:solidFill>
                <a:latin typeface="+mn-lt"/>
              </a:rPr>
              <a:t>Course content </a:t>
            </a:r>
            <a:r>
              <a:rPr lang="en-GB" sz="4000" b="1" dirty="0">
                <a:solidFill>
                  <a:srgbClr val="002639"/>
                </a:solidFill>
                <a:latin typeface="+mn-lt"/>
              </a:rPr>
              <a:t>(AQA specification 7136)</a:t>
            </a:r>
            <a:endParaRPr lang="en-GB" b="1" dirty="0">
              <a:solidFill>
                <a:srgbClr val="002639"/>
              </a:solidFill>
              <a:latin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31386" y="1900238"/>
            <a:ext cx="3657600" cy="4278094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Markets,  Market failure, Business Economics and Inequality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 i="1" dirty="0">
                <a:latin typeface="+mn-lt"/>
              </a:rPr>
              <a:t>(aka </a:t>
            </a:r>
            <a:r>
              <a:rPr lang="en-GB" altLang="en-US" sz="20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Microeconomics</a:t>
            </a:r>
            <a:r>
              <a:rPr lang="en-GB" altLang="en-US" sz="2000" b="0" i="1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individual markets work –  e.g. housing, oil and leisure markets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Why markets may not work – environment, monopolies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Business Economics – Firms and market structures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894569" y="1900238"/>
            <a:ext cx="3810000" cy="42165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The National &amp; International Economy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 i="1" dirty="0">
                <a:latin typeface="+mn-lt"/>
              </a:rPr>
              <a:t>(aka </a:t>
            </a:r>
            <a:r>
              <a:rPr lang="en-GB" alt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Macroeconomics</a:t>
            </a:r>
            <a:r>
              <a:rPr lang="en-GB" altLang="en-US" sz="2000" b="0" i="1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the economy works – inflation,   unemployment, growth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What affects it &amp; how is it controlled – taxes, government spending, interest rates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and why international trade &amp; globalisation take place</a:t>
            </a:r>
          </a:p>
        </p:txBody>
      </p:sp>
      <p:sp>
        <p:nvSpPr>
          <p:cNvPr id="7" name="Left-Right Arrow Callout 6"/>
          <p:cNvSpPr/>
          <p:nvPr/>
        </p:nvSpPr>
        <p:spPr>
          <a:xfrm>
            <a:off x="4253947" y="2022578"/>
            <a:ext cx="3498573" cy="3233531"/>
          </a:xfrm>
          <a:prstGeom prst="leftRightArrowCallout">
            <a:avLst>
              <a:gd name="adj1" fmla="val 13525"/>
              <a:gd name="adj2" fmla="val 25000"/>
              <a:gd name="adj3" fmla="val 15984"/>
              <a:gd name="adj4" fmla="val 48123"/>
            </a:avLst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FF66"/>
                </a:solidFill>
              </a:rPr>
              <a:t>Everything in Economics is connected to 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/>
      <p:bldP spid="5" grpId="0" build="p" animBg="1" autoUpdateAnimBg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1136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Assessment – 3 exams: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612741" y="1845734"/>
            <a:ext cx="10982227" cy="41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1: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 Markets and market failure, 2 hour written exam, 33.3% of A-level. Data response &amp; Essay questions, choice of contexts for each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2: 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National and international economy, 2 hour written exam, 33.3% of A-level. Data response &amp; Essay questions, choice of contexts for each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3: 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Economic principles and issues, 2 hour written exam, 33.3% of A-level. Multiple choice questions and case study questions requiring written answers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6666"/>
                </a:solidFill>
                <a:latin typeface="+mn-lt"/>
              </a:rPr>
              <a:t>All exams are in summer 2028</a:t>
            </a:r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75" y="308375"/>
            <a:ext cx="9552925" cy="11843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Expectations of students </a:t>
            </a:r>
            <a:br>
              <a:rPr lang="en-GB" b="1" dirty="0">
                <a:solidFill>
                  <a:srgbClr val="002639"/>
                </a:solidFill>
                <a:latin typeface="+mn-lt"/>
              </a:rPr>
            </a:br>
            <a:r>
              <a:rPr lang="en-GB" b="1" dirty="0">
                <a:solidFill>
                  <a:srgbClr val="002639"/>
                </a:solidFill>
                <a:latin typeface="+mn-lt"/>
              </a:rPr>
              <a:t>– what you need to succeed 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66057" y="1845734"/>
            <a:ext cx="11136086" cy="4467980"/>
          </a:xfrm>
        </p:spPr>
        <p:txBody>
          <a:bodyPr>
            <a:normAutofit/>
          </a:bodyPr>
          <a:lstStyle/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Interest and commitment in the subject and how it affects your life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Be prepared to get involved and discuss issues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An ability to appreciate and evaluate alternative views – Economists rarely agree</a:t>
            </a:r>
          </a:p>
          <a:p>
            <a:pPr marL="92075" indent="-92075"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Keep up to date with what’s going on in the world - read &amp; watch the news – 	we’ll 	talk about it EVERY lesson!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Minimum entry criteria are:</a:t>
            </a:r>
          </a:p>
          <a:p>
            <a:pPr marL="720725" indent="-363538" defTabSz="892175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  GCSE Maths grade 6 – Not complicated Maths, but need to be very good at </a:t>
            </a:r>
            <a:r>
              <a:rPr lang="en-GB" sz="2400">
                <a:solidFill>
                  <a:srgbClr val="000066"/>
                </a:solidFill>
              </a:rPr>
              <a:t>the   main </a:t>
            </a:r>
            <a:r>
              <a:rPr lang="en-GB" sz="2400" dirty="0">
                <a:solidFill>
                  <a:srgbClr val="000066"/>
                </a:solidFill>
              </a:rPr>
              <a:t>principles </a:t>
            </a:r>
            <a:r>
              <a:rPr lang="en-GB" sz="2400">
                <a:solidFill>
                  <a:srgbClr val="000066"/>
                </a:solidFill>
              </a:rPr>
              <a:t>especially graphs</a:t>
            </a:r>
            <a:endParaRPr lang="en-GB" sz="2400" dirty="0">
              <a:solidFill>
                <a:srgbClr val="000066"/>
              </a:solidFill>
            </a:endParaRPr>
          </a:p>
          <a:p>
            <a:pPr marL="542925" indent="-185738" defTabSz="892175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  GCSE English Language grade 6 – New subject, new vocabulary		</a:t>
            </a:r>
          </a:p>
          <a:p>
            <a:pPr marL="0" indent="0" defTabSz="892175">
              <a:lnSpc>
                <a:spcPct val="80000"/>
              </a:lnSpc>
              <a:buNone/>
              <a:tabLst>
                <a:tab pos="5737225" algn="l"/>
              </a:tabLst>
              <a:defRPr/>
            </a:pPr>
            <a:endParaRPr lang="en-GB" sz="2400" dirty="0">
              <a:solidFill>
                <a:srgbClr val="000066"/>
              </a:solidFill>
            </a:endParaRPr>
          </a:p>
          <a:p>
            <a:pPr marL="0" indent="0" defTabSz="892175" eaLnBrk="1" hangingPunct="1">
              <a:lnSpc>
                <a:spcPct val="80000"/>
              </a:lnSpc>
              <a:buFontTx/>
              <a:buNone/>
              <a:tabLst>
                <a:tab pos="5737225" algn="l"/>
              </a:tabLst>
              <a:defRPr/>
            </a:pPr>
            <a:endParaRPr lang="en-GB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27C5B-08AC-08B8-9B1D-5C1D0E82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8E99-5463-2C57-E36A-D7CF0594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75" y="308375"/>
            <a:ext cx="9552925" cy="11843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Expectations of students </a:t>
            </a:r>
            <a:br>
              <a:rPr lang="en-GB" b="1" dirty="0">
                <a:solidFill>
                  <a:srgbClr val="002639"/>
                </a:solidFill>
                <a:latin typeface="+mn-lt"/>
              </a:rPr>
            </a:br>
            <a:r>
              <a:rPr lang="en-GB" b="1" dirty="0">
                <a:solidFill>
                  <a:srgbClr val="002639"/>
                </a:solidFill>
                <a:latin typeface="+mn-lt"/>
              </a:rPr>
              <a:t>– what you need to succeed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0FB66-8CF0-D9F3-7F74-440697A78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3707" y="1226063"/>
            <a:ext cx="6958693" cy="3728461"/>
          </a:xfrm>
        </p:spPr>
        <p:txBody>
          <a:bodyPr>
            <a:noAutofit/>
          </a:bodyPr>
          <a:lstStyle/>
          <a:p>
            <a:pPr marL="0" indent="0" defTabSz="892175">
              <a:lnSpc>
                <a:spcPct val="80000"/>
              </a:lnSpc>
              <a:buNone/>
              <a:tabLst>
                <a:tab pos="5737225" algn="l"/>
              </a:tabLst>
              <a:defRPr/>
            </a:pPr>
            <a:endParaRPr lang="en-GB" sz="2800" dirty="0">
              <a:solidFill>
                <a:srgbClr val="000066"/>
              </a:solidFill>
            </a:endParaRP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800" dirty="0">
                <a:solidFill>
                  <a:srgbClr val="000066"/>
                </a:solidFill>
              </a:rPr>
              <a:t> You need to be very organised and always have the correct equipment</a:t>
            </a:r>
          </a:p>
          <a:p>
            <a:pPr marL="180975" indent="-180975"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800" dirty="0">
                <a:solidFill>
                  <a:srgbClr val="000066"/>
                </a:solidFill>
              </a:rPr>
              <a:t> Although we use IT for most work, you will also need pen, ruler and  calculator every lesson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800" dirty="0">
                <a:solidFill>
                  <a:srgbClr val="000066"/>
                </a:solidFill>
              </a:rPr>
              <a:t> Economics involves drawing a lot of diagrams to illustrate concepts – you ideally should have a touchscreen device for this and also be able to draw them on paper. 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800" dirty="0">
                <a:solidFill>
                  <a:srgbClr val="000066"/>
                </a:solidFill>
              </a:rPr>
              <a:t>You will draw on paper in exams, even if you type up answers in exams</a:t>
            </a:r>
          </a:p>
          <a:p>
            <a:pPr marL="0" indent="0" defTabSz="892175" eaLnBrk="1" hangingPunct="1">
              <a:lnSpc>
                <a:spcPct val="80000"/>
              </a:lnSpc>
              <a:buFontTx/>
              <a:buNone/>
              <a:tabLst>
                <a:tab pos="5737225" algn="l"/>
              </a:tabLst>
              <a:defRPr/>
            </a:pPr>
            <a:endParaRPr lang="en-GB" sz="2800" dirty="0">
              <a:solidFill>
                <a:srgbClr val="00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75519-8E7A-D613-5BEA-E033D859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28" y="308374"/>
            <a:ext cx="3078272" cy="1901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2F6D5-EB4D-4D7F-0C02-3E89F8B6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99" t="29305" r="39766" b="20972"/>
          <a:stretch>
            <a:fillRect/>
          </a:stretch>
        </p:blipFill>
        <p:spPr>
          <a:xfrm>
            <a:off x="9267355" y="2209799"/>
            <a:ext cx="1964598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3F858-0B6A-240A-62A4-55307AB5AC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453" t="15000" r="24141" b="33750"/>
          <a:stretch>
            <a:fillRect/>
          </a:stretch>
        </p:blipFill>
        <p:spPr>
          <a:xfrm>
            <a:off x="8124825" y="4237487"/>
            <a:ext cx="3324226" cy="18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4388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A Level Economics is regarded by universities and employers as one 	of the most highly regarded academic subjects. 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It provides an excellent background for degree level study and 	careers in</a:t>
            </a:r>
            <a:r>
              <a:rPr lang="en-GB" sz="2800" i="1" dirty="0"/>
              <a:t> </a:t>
            </a:r>
            <a:r>
              <a:rPr lang="en-GB" sz="2800" dirty="0"/>
              <a:t>Business &amp; Management, Finance &amp; Accounting, Law 	and Politics.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The data-interpretation and decision-making skills of economists 	are some of the most sought-after of any subject</a:t>
            </a: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875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  <a:latin typeface="+mn-lt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If you have any questions regarding the course, please contact me using </a:t>
            </a:r>
            <a:r>
              <a:rPr lang="en-GB" sz="2800" dirty="0">
                <a:hlinkClick r:id="rId2"/>
              </a:rPr>
              <a:t>ereynolds@seaford.org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8" ma:contentTypeDescription="Create a new document." ma:contentTypeScope="" ma:versionID="974740473f3da2ba432bc8991eeeda21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c216d7cdd63b360055d9919d687b55c4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elements/1.1/"/>
    <ds:schemaRef ds:uri="http://schemas.microsoft.com/office/2006/documentManagement/types"/>
    <ds:schemaRef ds:uri="http://purl.org/dc/terms/"/>
    <ds:schemaRef ds:uri="d56e9b33-1b66-4bd9-88d9-4da8bb141d31"/>
    <ds:schemaRef ds:uri="http://www.w3.org/XML/1998/namespace"/>
    <ds:schemaRef ds:uri="b5bbf4db-ac00-4e68-957f-079112efa30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B7620D-3575-4A92-84A7-69302C0D151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607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A Level Economics</vt:lpstr>
      <vt:lpstr>Why should you choose Economics?</vt:lpstr>
      <vt:lpstr>Course content (AQA specification 7136)</vt:lpstr>
      <vt:lpstr>Assessment – 3 exams:</vt:lpstr>
      <vt:lpstr>Expectations of students  – what you need to succeed 1</vt:lpstr>
      <vt:lpstr>Expectations of students  – what you need to succeed 2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Eddy Reynolds</cp:lastModifiedBy>
  <cp:revision>12</cp:revision>
  <dcterms:created xsi:type="dcterms:W3CDTF">2020-11-12T13:48:05Z</dcterms:created>
  <dcterms:modified xsi:type="dcterms:W3CDTF">2025-11-05T18:20:04Z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MSIP_Label_512b7eb6-9111-4594-ba5b-5f04393c1884_Enabled">
    <vt:lpwstr>true</vt:lpwstr>
  </property>
  <property fmtid="{D5CDD505-2E9C-101B-9397-08002B2CF9AE}" pid="4" name="MSIP_Label_512b7eb6-9111-4594-ba5b-5f04393c1884_SetDate">
    <vt:lpwstr>2025-11-03T17:22:26Z</vt:lpwstr>
  </property>
  <property fmtid="{D5CDD505-2E9C-101B-9397-08002B2CF9AE}" pid="5" name="MSIP_Label_512b7eb6-9111-4594-ba5b-5f04393c1884_Method">
    <vt:lpwstr>Standard</vt:lpwstr>
  </property>
  <property fmtid="{D5CDD505-2E9C-101B-9397-08002B2CF9AE}" pid="6" name="MSIP_Label_512b7eb6-9111-4594-ba5b-5f04393c1884_Name">
    <vt:lpwstr>General</vt:lpwstr>
  </property>
  <property fmtid="{D5CDD505-2E9C-101B-9397-08002B2CF9AE}" pid="7" name="MSIP_Label_512b7eb6-9111-4594-ba5b-5f04393c1884_SiteId">
    <vt:lpwstr>2ecd532e-72b2-44d2-853f-e31eefe48f18</vt:lpwstr>
  </property>
  <property fmtid="{D5CDD505-2E9C-101B-9397-08002B2CF9AE}" pid="8" name="MSIP_Label_512b7eb6-9111-4594-ba5b-5f04393c1884_ActionId">
    <vt:lpwstr>78d42a2c-7dbf-484f-9e79-3af76e67aad2</vt:lpwstr>
  </property>
  <property fmtid="{D5CDD505-2E9C-101B-9397-08002B2CF9AE}" pid="9" name="MSIP_Label_512b7eb6-9111-4594-ba5b-5f04393c1884_ContentBits">
    <vt:lpwstr>0</vt:lpwstr>
  </property>
  <property fmtid="{D5CDD505-2E9C-101B-9397-08002B2CF9AE}" pid="10" name="MSIP_Label_512b7eb6-9111-4594-ba5b-5f04393c1884_Tag">
    <vt:lpwstr>10, 3, 0, 1</vt:lpwstr>
  </property>
</Properties>
</file>