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9" r:id="rId2"/>
    <p:sldId id="300" r:id="rId3"/>
    <p:sldId id="292" r:id="rId4"/>
    <p:sldId id="293" r:id="rId5"/>
    <p:sldId id="307" r:id="rId6"/>
    <p:sldId id="298" r:id="rId7"/>
    <p:sldId id="306" r:id="rId8"/>
    <p:sldId id="297" r:id="rId9"/>
    <p:sldId id="296" r:id="rId10"/>
    <p:sldId id="295" r:id="rId11"/>
    <p:sldId id="299" r:id="rId12"/>
    <p:sldId id="302" r:id="rId13"/>
    <p:sldId id="290" r:id="rId14"/>
    <p:sldId id="305" r:id="rId15"/>
    <p:sldId id="291" r:id="rId16"/>
    <p:sldId id="301" r:id="rId17"/>
    <p:sldId id="294" r:id="rId18"/>
    <p:sldId id="303" r:id="rId19"/>
    <p:sldId id="256" r:id="rId20"/>
    <p:sldId id="276" r:id="rId21"/>
    <p:sldId id="257" r:id="rId22"/>
    <p:sldId id="275" r:id="rId23"/>
    <p:sldId id="263" r:id="rId24"/>
    <p:sldId id="269" r:id="rId25"/>
    <p:sldId id="259" r:id="rId26"/>
    <p:sldId id="283" r:id="rId27"/>
    <p:sldId id="261" r:id="rId28"/>
    <p:sldId id="270" r:id="rId29"/>
    <p:sldId id="260" r:id="rId30"/>
    <p:sldId id="274" r:id="rId31"/>
    <p:sldId id="285" r:id="rId32"/>
    <p:sldId id="272" r:id="rId33"/>
    <p:sldId id="273" r:id="rId34"/>
    <p:sldId id="265" r:id="rId35"/>
    <p:sldId id="280" r:id="rId36"/>
    <p:sldId id="266" r:id="rId37"/>
    <p:sldId id="282" r:id="rId38"/>
    <p:sldId id="281" r:id="rId39"/>
    <p:sldId id="264" r:id="rId40"/>
    <p:sldId id="287" r:id="rId41"/>
    <p:sldId id="279" r:id="rId42"/>
    <p:sldId id="271" r:id="rId43"/>
    <p:sldId id="288" r:id="rId44"/>
    <p:sldId id="268" r:id="rId45"/>
    <p:sldId id="262" r:id="rId46"/>
    <p:sldId id="304" r:id="rId47"/>
    <p:sldId id="284" r:id="rId48"/>
    <p:sldId id="286" r:id="rId49"/>
    <p:sldId id="278" r:id="rId50"/>
    <p:sldId id="267" r:id="rId51"/>
    <p:sldId id="258" r:id="rId52"/>
    <p:sldId id="277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8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76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17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149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87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01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4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5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1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06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674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E36CE60-8B8B-4ACF-9F98-F86B17BE5976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FDA99A56-BE51-4B73-BDD5-91D5C73304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8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/>
              <a:t>Psychology watch 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95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</a:t>
            </a:r>
            <a:r>
              <a:rPr lang="en-GB" dirty="0" err="1"/>
              <a:t>Nim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730665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Nim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Chimpsky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chimp</a:t>
                      </a:r>
                      <a:r>
                        <a:rPr lang="en-GB" baseline="0" dirty="0"/>
                        <a:t> is raised as a human and taught sign language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02536"/>
            <a:ext cx="3248198" cy="476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43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369505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 Oyelowo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true story of Martin Luther King’s march from</a:t>
                      </a:r>
                      <a:r>
                        <a:rPr lang="en-GB" baseline="0" dirty="0"/>
                        <a:t> Selma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 (social</a:t>
                      </a:r>
                      <a:r>
                        <a:rPr lang="en-GB" baseline="0" dirty="0"/>
                        <a:t> change)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899"/>
            <a:ext cx="2978450" cy="441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63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Shutter Island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761614"/>
              </p:ext>
            </p:extLst>
          </p:nvPr>
        </p:nvGraphicFramePr>
        <p:xfrm>
          <a:off x="6010101" y="2120900"/>
          <a:ext cx="5118274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Leonardo di </a:t>
                      </a:r>
                      <a:r>
                        <a:rPr lang="en-GB" dirty="0" err="1"/>
                        <a:t>Caprio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woman has disappeared from</a:t>
                      </a:r>
                      <a:r>
                        <a:rPr lang="en-GB" baseline="0" dirty="0"/>
                        <a:t> a mental health institution and detectives are sent to investigate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" y="2093976"/>
            <a:ext cx="2986763" cy="442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24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Split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942350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James </a:t>
                      </a:r>
                      <a:r>
                        <a:rPr lang="en-GB" dirty="0" err="1"/>
                        <a:t>McAvoy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Girls are kidnapped by a man with multiple personality disorder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3262457" cy="451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experiment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477215"/>
              </p:ext>
            </p:extLst>
          </p:nvPr>
        </p:nvGraphicFramePr>
        <p:xfrm>
          <a:off x="6010101" y="2120900"/>
          <a:ext cx="5118274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Adrien Brody, Forest Whitaker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Hollywood interpretation of the famous Stanford Prison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Influence, Aggression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7" y="2120900"/>
            <a:ext cx="2970137" cy="42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9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men who stare at goats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583924"/>
              </p:ext>
            </p:extLst>
          </p:nvPr>
        </p:nvGraphicFramePr>
        <p:xfrm>
          <a:off x="6010101" y="2120900"/>
          <a:ext cx="5118274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Ewan McGregor</a:t>
                      </a:r>
                      <a:r>
                        <a:rPr lang="en-GB" baseline="0" dirty="0"/>
                        <a:t>, </a:t>
                      </a:r>
                      <a:r>
                        <a:rPr lang="en-GB" baseline="0"/>
                        <a:t>George Clooney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journalist researches a</a:t>
                      </a:r>
                      <a:r>
                        <a:rPr lang="en-GB" baseline="0" dirty="0"/>
                        <a:t> military department designed to use mind control in their army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378479" cy="453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0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soloist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915937"/>
              </p:ext>
            </p:extLst>
          </p:nvPr>
        </p:nvGraphicFramePr>
        <p:xfrm>
          <a:off x="6010101" y="2120900"/>
          <a:ext cx="5118274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Robert Downey Jr., Jamie Foxx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story of a talented musician</a:t>
                      </a:r>
                      <a:r>
                        <a:rPr lang="en-GB" baseline="0" dirty="0"/>
                        <a:t> who struggles with schizophrenia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23" y="2093976"/>
            <a:ext cx="3118026" cy="43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8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Stanford prison experiment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40295"/>
              </p:ext>
            </p:extLst>
          </p:nvPr>
        </p:nvGraphicFramePr>
        <p:xfrm>
          <a:off x="6010101" y="2120900"/>
          <a:ext cx="5118274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Billy Crudup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original SPE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Influence, Aggression,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3355446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66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Wave (Die </a:t>
            </a:r>
            <a:r>
              <a:rPr lang="en-GB" dirty="0" err="1"/>
              <a:t>Walle</a:t>
            </a:r>
            <a:r>
              <a:rPr lang="en-GB" dirty="0"/>
              <a:t>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788358"/>
              </p:ext>
            </p:extLst>
          </p:nvPr>
        </p:nvGraphicFramePr>
        <p:xfrm>
          <a:off x="6010101" y="2120900"/>
          <a:ext cx="5118274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Jurgen</a:t>
                      </a:r>
                      <a:r>
                        <a:rPr lang="en-GB" dirty="0"/>
                        <a:t> Vogel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Based on a true story. A teacher sets up a</a:t>
                      </a:r>
                      <a:r>
                        <a:rPr lang="en-GB" baseline="0" dirty="0"/>
                        <a:t> demonstration with his class to show them how Hitler rose to power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</a:t>
                      </a:r>
                      <a:r>
                        <a:rPr lang="en-GB" baseline="0" dirty="0"/>
                        <a:t> Influence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7813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5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/>
              <a:t>Psychology reading list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beautiful mind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50139"/>
              </p:ext>
            </p:extLst>
          </p:nvPr>
        </p:nvGraphicFramePr>
        <p:xfrm>
          <a:off x="6010101" y="2120900"/>
          <a:ext cx="5118274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Russell Crowe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story of mathematician John Nash and his struggle with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763012" cy="41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4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Bad Pharma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4291861" cy="2686705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905992"/>
              </p:ext>
            </p:extLst>
          </p:nvPr>
        </p:nvGraphicFramePr>
        <p:xfrm>
          <a:off x="6010101" y="2120900"/>
          <a:ext cx="5118274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 </a:t>
                      </a:r>
                      <a:r>
                        <a:rPr lang="en-GB" dirty="0" err="1"/>
                        <a:t>Goldacre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pharmaceutical companies employ sneaky</a:t>
                      </a:r>
                      <a:r>
                        <a:rPr lang="en-GB" baseline="0" dirty="0"/>
                        <a:t> techniques to make their drugs look better than they are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Psychopathology,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952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Bad 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844790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 </a:t>
                      </a:r>
                      <a:r>
                        <a:rPr lang="en-GB" dirty="0" err="1"/>
                        <a:t>Goldacre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to do research</a:t>
                      </a:r>
                      <a:r>
                        <a:rPr lang="en-GB" baseline="0" dirty="0"/>
                        <a:t> properly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Psychopathology,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538878" cy="391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87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Behind the shock machine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2229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207461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Gina Perry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real story behind the Milgram obedience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Influence, Research Methods, 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84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Blink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70" y="1871519"/>
            <a:ext cx="2690063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7373519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Malcolm Gladwell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psychology of success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4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Bounce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0" y="1938020"/>
            <a:ext cx="4051300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882633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Matthew Syed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psychology of success in sport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655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Forever Today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622384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859513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Deborah Wearing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</a:t>
                      </a:r>
                      <a:r>
                        <a:rPr lang="en-GB" baseline="0" dirty="0"/>
                        <a:t> story of a famous amnesiac patient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Memory, Biopsychology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72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Great myths of the brain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5"/>
            <a:ext cx="2911948" cy="4397041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767483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Christian Jarrett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myths surrounding</a:t>
                      </a:r>
                      <a:r>
                        <a:rPr lang="en-GB" baseline="0" dirty="0"/>
                        <a:t> the world’s most complex computer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Biopsychology,</a:t>
                      </a:r>
                      <a:r>
                        <a:rPr lang="en-GB" baseline="0" dirty="0"/>
                        <a:t> Psychopathology, Research Methods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4501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think you’ll find it’s a bit more complicated than that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24404"/>
            <a:ext cx="2579439" cy="4151097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991341"/>
              </p:ext>
            </p:extLst>
          </p:nvPr>
        </p:nvGraphicFramePr>
        <p:xfrm>
          <a:off x="6010101" y="2120900"/>
          <a:ext cx="511827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Ben </a:t>
                      </a:r>
                      <a:r>
                        <a:rPr lang="en-GB" dirty="0" err="1"/>
                        <a:t>Goldacre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collection of articles about how research</a:t>
                      </a:r>
                      <a:r>
                        <a:rPr lang="en-GB" baseline="0" dirty="0"/>
                        <a:t> should be done correctly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Psychopathology,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659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 (Dis)connected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54119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345397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Philip Zimbardo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Why men are failing in</a:t>
                      </a:r>
                      <a:r>
                        <a:rPr lang="en-GB" baseline="0" dirty="0"/>
                        <a:t> modern society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Social Influence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920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Night School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626948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171163"/>
              </p:ext>
            </p:extLst>
          </p:nvPr>
        </p:nvGraphicFramePr>
        <p:xfrm>
          <a:off x="6010101" y="2120900"/>
          <a:ext cx="511827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Wiseman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Sleep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243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dangerous method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099485"/>
              </p:ext>
            </p:extLst>
          </p:nvPr>
        </p:nvGraphicFramePr>
        <p:xfrm>
          <a:off x="6010101" y="2120900"/>
          <a:ext cx="5118274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Keira Knightley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Freud and Jung take their ideas to America but disagree massively in how they view one famous 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Approaches, Psychopathology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 (lots of sex)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67" y="2120899"/>
            <a:ext cx="3123161" cy="46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0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Obedience to authority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14265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745602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Stanley Milgram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Milgram’s famous</a:t>
                      </a:r>
                      <a:r>
                        <a:rPr lang="en-GB" baseline="0" dirty="0"/>
                        <a:t> shock experiments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Influence, Aggression, Research Methods, 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910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Opening Skinner’s box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72683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174698"/>
              </p:ext>
            </p:extLst>
          </p:nvPr>
        </p:nvGraphicFramePr>
        <p:xfrm>
          <a:off x="6010101" y="2120900"/>
          <a:ext cx="5118274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Lauren Slater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collection of short summaries</a:t>
                      </a:r>
                      <a:r>
                        <a:rPr lang="en-GB" baseline="0" dirty="0"/>
                        <a:t> of famous psychology studies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Influence, Memory, Attachment, Psychopathology, Biopsychology,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98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Paranormality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5"/>
            <a:ext cx="2961825" cy="4436327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50560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Wiseman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psychology behind ghosts, ghouls and the paranormal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131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H.M.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688915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092441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Luke </a:t>
                      </a:r>
                      <a:r>
                        <a:rPr lang="en-GB" dirty="0" err="1"/>
                        <a:t>Dittrich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most famous case study in psychology, H.M.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Memory, Biopsychology, 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97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Pioneers of Psychology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903636" cy="4275203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666233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Raymond </a:t>
                      </a:r>
                      <a:r>
                        <a:rPr lang="en-GB" dirty="0" err="1"/>
                        <a:t>Fancher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history of 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Approaches, Biopsychology,</a:t>
                      </a:r>
                      <a:r>
                        <a:rPr lang="en-GB" baseline="0" dirty="0"/>
                        <a:t> Issues and Debates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08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Quirkology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899"/>
            <a:ext cx="2837134" cy="4305555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418099"/>
              </p:ext>
            </p:extLst>
          </p:nvPr>
        </p:nvGraphicFramePr>
        <p:xfrm>
          <a:off x="6010101" y="2120900"/>
          <a:ext cx="5118274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Richard Wiseman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en-GB" baseline="0" dirty="0"/>
                        <a:t> collection of weird and wonderful psychology studies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Memory, Social Influence, Attachment, Psychopathology, Aggression, Relationships,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602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Shrinks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4400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676034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Jeffrey A. Lieberman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history of mental health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Psychopathology,</a:t>
                      </a:r>
                      <a:r>
                        <a:rPr lang="en-GB" baseline="0" dirty="0"/>
                        <a:t> Schizophrenia, Approaches, Biopsychology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789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Tell me I’m here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748651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2119491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Anne </a:t>
                      </a:r>
                      <a:r>
                        <a:rPr lang="en-GB" dirty="0" err="1"/>
                        <a:t>Deveson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True story of a</a:t>
                      </a:r>
                      <a:r>
                        <a:rPr lang="en-GB" baseline="0" dirty="0"/>
                        <a:t> mother whose son has schizophrenia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Schizophrenia, Psychopathology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471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bigamist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528011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136770"/>
              </p:ext>
            </p:extLst>
          </p:nvPr>
        </p:nvGraphicFramePr>
        <p:xfrm>
          <a:off x="6010101" y="2120900"/>
          <a:ext cx="511827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Mary Turner Thompson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true</a:t>
                      </a:r>
                      <a:r>
                        <a:rPr lang="en-GB" baseline="0" dirty="0"/>
                        <a:t> story of a woman’s life with a psychopath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78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brain that changes itself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45907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090033"/>
              </p:ext>
            </p:extLst>
          </p:nvPr>
        </p:nvGraphicFramePr>
        <p:xfrm>
          <a:off x="6010101" y="2120900"/>
          <a:ext cx="5118274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Norman Doidge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our brains are plastic and can physically</a:t>
                      </a:r>
                      <a:r>
                        <a:rPr lang="en-GB" baseline="0" dirty="0"/>
                        <a:t> change throughout or lives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Biopsychology, Research Methods, Memory,</a:t>
                      </a:r>
                      <a:r>
                        <a:rPr lang="en-GB" baseline="0" dirty="0"/>
                        <a:t> Psychopathology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Awakenings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068523"/>
              </p:ext>
            </p:extLst>
          </p:nvPr>
        </p:nvGraphicFramePr>
        <p:xfrm>
          <a:off x="6010101" y="2120900"/>
          <a:ext cx="5118274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Robert de </a:t>
                      </a:r>
                      <a:r>
                        <a:rPr lang="en-GB" dirty="0" err="1"/>
                        <a:t>Niro</a:t>
                      </a:r>
                      <a:r>
                        <a:rPr lang="en-GB" dirty="0"/>
                        <a:t>, Robin Williams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psychiatrist</a:t>
                      </a:r>
                      <a:r>
                        <a:rPr lang="en-GB" baseline="0" dirty="0"/>
                        <a:t> goes to work with a group of mental health patients whose illness cannot be diagnosed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30099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3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brain: the story of you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38622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8136384"/>
              </p:ext>
            </p:extLst>
          </p:nvPr>
        </p:nvGraphicFramePr>
        <p:xfrm>
          <a:off x="6010101" y="2120900"/>
          <a:ext cx="5118274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 Eagleman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the brain influences our behaviour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Biopsychology, Attachment, Memory, Schizophrenia, Psychopathology, Aggression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7301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centre cannot hold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953512" cy="4415199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542697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Elyn</a:t>
                      </a:r>
                      <a:r>
                        <a:rPr lang="en-GB" dirty="0"/>
                        <a:t> R. Saks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</a:t>
                      </a:r>
                      <a:r>
                        <a:rPr lang="en-GB" baseline="0" dirty="0"/>
                        <a:t> autobiography of someone who has survived schizophrenia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Schizophrenia, Psychopathology,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91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Lucifer Effect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573671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8362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Philip Zimbardo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Stanford Prison study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Influence, Research Methods, Aggression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54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 who couldn’t stop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673614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939467"/>
              </p:ext>
            </p:extLst>
          </p:nvPr>
        </p:nvGraphicFramePr>
        <p:xfrm>
          <a:off x="6010101" y="2120900"/>
          <a:ext cx="511827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David Adam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history of OCD told from</a:t>
                      </a:r>
                      <a:r>
                        <a:rPr lang="en-GB" baseline="0" dirty="0"/>
                        <a:t> the perspective of someone with the disorder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Psychopathology, Approaches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335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 who mistook his wife for a hat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7921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627978"/>
              </p:ext>
            </p:extLst>
          </p:nvPr>
        </p:nvGraphicFramePr>
        <p:xfrm>
          <a:off x="6010101" y="2120900"/>
          <a:ext cx="5118274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Oliver Sacks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Interesting case studies of brain-damaged patients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Approaches, Issues and debates, Biopsychology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6297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man who shocked the world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961825" cy="428783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058228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Thomas Blass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biography of Stanley Milgram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Influence, Aggression, Approaches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1751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memory illusion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536253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Julia Shaw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Problems with memory, particularly eyewitness testimony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Memory,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787257" cy="4444198"/>
          </a:xfrm>
        </p:spPr>
      </p:pic>
    </p:spTree>
    <p:extLst>
      <p:ext uri="{BB962C8B-B14F-4D97-AF65-F5344CB8AC3E}">
        <p14:creationId xmlns:p14="http://schemas.microsoft.com/office/powerpoint/2010/main" val="1071785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Psychopath Test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527314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6850869"/>
              </p:ext>
            </p:extLst>
          </p:nvPr>
        </p:nvGraphicFramePr>
        <p:xfrm>
          <a:off x="6010101" y="2120900"/>
          <a:ext cx="511827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Jon </a:t>
                      </a:r>
                      <a:r>
                        <a:rPr lang="en-GB" dirty="0" err="1"/>
                        <a:t>Ronson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</a:t>
                      </a:r>
                      <a:r>
                        <a:rPr lang="en-GB" baseline="0" dirty="0"/>
                        <a:t> journalist’s investigation into what makes someone a psychopath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Psychopathology, Research Methods, Issues and debates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9881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skeleton cupboard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610056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603402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Tanya Byron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collection of stories from the early career of a clinical psychologist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Psychopathology,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3363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tell-tale brain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152650" cy="329565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939983"/>
              </p:ext>
            </p:extLst>
          </p:nvPr>
        </p:nvGraphicFramePr>
        <p:xfrm>
          <a:off x="6010101" y="2120900"/>
          <a:ext cx="511827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V.S. Ramachandran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way the brain perceives the world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Biopsychology,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15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596574"/>
              </p:ext>
            </p:extLst>
          </p:nvPr>
        </p:nvGraphicFramePr>
        <p:xfrm>
          <a:off x="6010101" y="2120900"/>
          <a:ext cx="5118274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Peter </a:t>
                      </a:r>
                      <a:r>
                        <a:rPr lang="en-GB" dirty="0" err="1"/>
                        <a:t>Sarsgaard</a:t>
                      </a:r>
                      <a:r>
                        <a:rPr lang="en-GB" dirty="0"/>
                        <a:t>, Winona Ryder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life</a:t>
                      </a:r>
                      <a:r>
                        <a:rPr lang="en-GB" baseline="0" dirty="0"/>
                        <a:t> and times</a:t>
                      </a:r>
                      <a:r>
                        <a:rPr lang="en-GB" dirty="0"/>
                        <a:t> of Stanley Milgram and his famous obedience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Influences, Approaches, Issues and debates, Research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8575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371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trouble with testosterone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78842"/>
            <a:ext cx="2618568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8921111"/>
              </p:ext>
            </p:extLst>
          </p:nvPr>
        </p:nvGraphicFramePr>
        <p:xfrm>
          <a:off x="6010101" y="2120900"/>
          <a:ext cx="5118274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Robert </a:t>
                      </a:r>
                      <a:r>
                        <a:rPr lang="en-GB" dirty="0" err="1"/>
                        <a:t>Sapolski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effect</a:t>
                      </a:r>
                      <a:r>
                        <a:rPr lang="en-GB" baseline="0" dirty="0"/>
                        <a:t> of testosterone on human behaviour, namely aggression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Aggression, Biopsychology,</a:t>
                      </a:r>
                      <a:r>
                        <a:rPr lang="en-GB" baseline="0" dirty="0"/>
                        <a:t> Approaches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1950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Treatments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1891895"/>
            <a:ext cx="3200862" cy="481521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342677"/>
              </p:ext>
            </p:extLst>
          </p:nvPr>
        </p:nvGraphicFramePr>
        <p:xfrm>
          <a:off x="6010101" y="2120900"/>
          <a:ext cx="511827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Imogen Evans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How to do research properly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Psychopathology, Schizophrenia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1028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Trick or treatment?	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711691" cy="4051300"/>
          </a:xfrm>
        </p:spPr>
      </p:pic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628126"/>
              </p:ext>
            </p:extLst>
          </p:nvPr>
        </p:nvGraphicFramePr>
        <p:xfrm>
          <a:off x="6010101" y="2120900"/>
          <a:ext cx="511827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Author: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Simon Singh and </a:t>
                      </a:r>
                      <a:r>
                        <a:rPr lang="en-GB" dirty="0" err="1"/>
                        <a:t>Edzard</a:t>
                      </a:r>
                      <a:r>
                        <a:rPr lang="en-GB" baseline="0" dirty="0"/>
                        <a:t> Ernst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Bogus science and how to detect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Research Methods, Psychopathology,</a:t>
                      </a:r>
                      <a:r>
                        <a:rPr lang="en-GB" baseline="0" dirty="0"/>
                        <a:t> Schizophrenia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Difficulty level</a:t>
                      </a:r>
                      <a:r>
                        <a:rPr lang="en-GB" baseline="0" dirty="0"/>
                        <a:t>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069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Faces in the crowd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557910"/>
              </p:ext>
            </p:extLst>
          </p:nvPr>
        </p:nvGraphicFramePr>
        <p:xfrm>
          <a:off x="6010101" y="2120900"/>
          <a:ext cx="5118274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Milla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Jovovich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woman is attacked and loses her ability to recognise faces, which</a:t>
                      </a:r>
                      <a:r>
                        <a:rPr lang="en-GB" baseline="0" dirty="0"/>
                        <a:t> is a problem as she is the only one who can recognise the attacker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Biopsychology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252403"/>
            <a:ext cx="2862072" cy="42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485554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Joaquin Phoenix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man with a broken heart starts an online relationship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Relationships (virtual relationships)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093976"/>
            <a:ext cx="2412786" cy="45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Malcolm X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997755"/>
              </p:ext>
            </p:extLst>
          </p:nvPr>
        </p:nvGraphicFramePr>
        <p:xfrm>
          <a:off x="6010101" y="2120900"/>
          <a:ext cx="5118274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Denzel</a:t>
                      </a:r>
                      <a:r>
                        <a:rPr lang="en-GB" baseline="0" dirty="0"/>
                        <a:t> Washington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The true story of civil rights campaigner,</a:t>
                      </a:r>
                      <a:r>
                        <a:rPr lang="en-GB" baseline="0" dirty="0"/>
                        <a:t> Malcolm X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Social influence (social change)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2902978" cy="41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86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Memento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490252"/>
              </p:ext>
            </p:extLst>
          </p:nvPr>
        </p:nvGraphicFramePr>
        <p:xfrm>
          <a:off x="6010101" y="2120900"/>
          <a:ext cx="5118274" cy="386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137">
                  <a:extLst>
                    <a:ext uri="{9D8B030D-6E8A-4147-A177-3AD203B41FA5}">
                      <a16:colId xmlns:a16="http://schemas.microsoft.com/office/drawing/2014/main" val="1433112784"/>
                    </a:ext>
                  </a:extLst>
                </a:gridCol>
                <a:gridCol w="2559137">
                  <a:extLst>
                    <a:ext uri="{9D8B030D-6E8A-4147-A177-3AD203B41FA5}">
                      <a16:colId xmlns:a16="http://schemas.microsoft.com/office/drawing/2014/main" val="7002875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Starring: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Guy </a:t>
                      </a:r>
                      <a:r>
                        <a:rPr lang="en-GB" dirty="0" err="1"/>
                        <a:t>pearce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99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What’s it about?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man loses the</a:t>
                      </a:r>
                      <a:r>
                        <a:rPr lang="en-GB" baseline="0" dirty="0"/>
                        <a:t> ability to form new memories but needs to find a way to remember who killed his wife so he can exact revenge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938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What topics is</a:t>
                      </a:r>
                      <a:r>
                        <a:rPr lang="en-GB" baseline="0" dirty="0"/>
                        <a:t> it useful for?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Memory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0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27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Realism 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8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Rating: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****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88019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120900"/>
            <a:ext cx="3005126" cy="44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3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90</TotalTime>
  <Words>2118</Words>
  <Application>Microsoft Office PowerPoint</Application>
  <PresentationFormat>Widescreen</PresentationFormat>
  <Paragraphs>586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Arial Black</vt:lpstr>
      <vt:lpstr>Wingdings</vt:lpstr>
      <vt:lpstr>Wood Type</vt:lpstr>
      <vt:lpstr>Psychology watch list</vt:lpstr>
      <vt:lpstr>A beautiful mind</vt:lpstr>
      <vt:lpstr>A dangerous method</vt:lpstr>
      <vt:lpstr>Awakenings</vt:lpstr>
      <vt:lpstr>Experimenter</vt:lpstr>
      <vt:lpstr>Faces in the crowd</vt:lpstr>
      <vt:lpstr>Her</vt:lpstr>
      <vt:lpstr>Malcolm X</vt:lpstr>
      <vt:lpstr>Memento</vt:lpstr>
      <vt:lpstr>Project Nim</vt:lpstr>
      <vt:lpstr>Selma</vt:lpstr>
      <vt:lpstr>Shutter Island</vt:lpstr>
      <vt:lpstr>Split</vt:lpstr>
      <vt:lpstr>The experiment</vt:lpstr>
      <vt:lpstr>The men who stare at goats</vt:lpstr>
      <vt:lpstr>The soloist</vt:lpstr>
      <vt:lpstr>The Stanford prison experiment</vt:lpstr>
      <vt:lpstr>The Wave (Die Walle)</vt:lpstr>
      <vt:lpstr>Psychology reading list </vt:lpstr>
      <vt:lpstr>Bad Pharma</vt:lpstr>
      <vt:lpstr>Bad Science</vt:lpstr>
      <vt:lpstr>Behind the shock machine</vt:lpstr>
      <vt:lpstr>Blink </vt:lpstr>
      <vt:lpstr>Bounce</vt:lpstr>
      <vt:lpstr>Forever Today</vt:lpstr>
      <vt:lpstr>Great myths of the brain</vt:lpstr>
      <vt:lpstr>I think you’ll find it’s a bit more complicated than that</vt:lpstr>
      <vt:lpstr>Man (Dis)connected</vt:lpstr>
      <vt:lpstr>Night School</vt:lpstr>
      <vt:lpstr>Obedience to authority</vt:lpstr>
      <vt:lpstr>Opening Skinner’s box</vt:lpstr>
      <vt:lpstr>Paranormality</vt:lpstr>
      <vt:lpstr>Patient H.M. </vt:lpstr>
      <vt:lpstr>Pioneers of Psychology</vt:lpstr>
      <vt:lpstr>Quirkology</vt:lpstr>
      <vt:lpstr>Shrinks</vt:lpstr>
      <vt:lpstr>Tell me I’m here</vt:lpstr>
      <vt:lpstr>The bigamist</vt:lpstr>
      <vt:lpstr>The brain that changes itself</vt:lpstr>
      <vt:lpstr>The brain: the story of you</vt:lpstr>
      <vt:lpstr>The centre cannot hold</vt:lpstr>
      <vt:lpstr>The Lucifer Effect</vt:lpstr>
      <vt:lpstr>The man who couldn’t stop</vt:lpstr>
      <vt:lpstr>The man who mistook his wife for a hat</vt:lpstr>
      <vt:lpstr>The man who shocked the world</vt:lpstr>
      <vt:lpstr>The memory illusion</vt:lpstr>
      <vt:lpstr>The Psychopath Test</vt:lpstr>
      <vt:lpstr>The skeleton cupboard </vt:lpstr>
      <vt:lpstr>The tell-tale brain</vt:lpstr>
      <vt:lpstr>The trouble with testosterone</vt:lpstr>
      <vt:lpstr>Testing Treatments</vt:lpstr>
      <vt:lpstr>Trick or treatment? 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reading list</dc:title>
  <dc:creator>Richard Farnan</dc:creator>
  <cp:lastModifiedBy>Alison Yates</cp:lastModifiedBy>
  <cp:revision>23</cp:revision>
  <dcterms:created xsi:type="dcterms:W3CDTF">2017-06-28T10:31:54Z</dcterms:created>
  <dcterms:modified xsi:type="dcterms:W3CDTF">2020-04-22T13:37:54Z</dcterms:modified>
</cp:coreProperties>
</file>