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91" r:id="rId6"/>
    <p:sldId id="270" r:id="rId7"/>
    <p:sldId id="273" r:id="rId8"/>
    <p:sldId id="274" r:id="rId9"/>
    <p:sldId id="275" r:id="rId10"/>
    <p:sldId id="276" r:id="rId11"/>
    <p:sldId id="277" r:id="rId12"/>
    <p:sldId id="271" r:id="rId13"/>
    <p:sldId id="261" r:id="rId14"/>
    <p:sldId id="279" r:id="rId15"/>
    <p:sldId id="272" r:id="rId16"/>
    <p:sldId id="289" r:id="rId17"/>
    <p:sldId id="280" r:id="rId18"/>
    <p:sldId id="281" r:id="rId19"/>
    <p:sldId id="278" r:id="rId20"/>
    <p:sldId id="282" r:id="rId21"/>
    <p:sldId id="283" r:id="rId22"/>
    <p:sldId id="284" r:id="rId23"/>
    <p:sldId id="290" r:id="rId24"/>
    <p:sldId id="300" r:id="rId25"/>
    <p:sldId id="286" r:id="rId26"/>
    <p:sldId id="268" r:id="rId27"/>
    <p:sldId id="267" r:id="rId28"/>
    <p:sldId id="257" r:id="rId29"/>
    <p:sldId id="266" r:id="rId30"/>
    <p:sldId id="265" r:id="rId31"/>
    <p:sldId id="264" r:id="rId32"/>
    <p:sldId id="262" r:id="rId33"/>
    <p:sldId id="2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C46"/>
    <a:srgbClr val="1D1F2A"/>
    <a:srgbClr val="121C4D"/>
    <a:srgbClr val="847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84CC8-7D11-4E83-A3F1-DAE1D3154CEE}" v="93" dt="2020-06-28T14:52:50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Yates" userId="9289c750-2056-4857-a4c6-ab44134cfb51" providerId="ADAL" clId="{16484CC8-7D11-4E83-A3F1-DAE1D3154CEE}"/>
    <pc:docChg chg="custSel delSld modSld sldOrd">
      <pc:chgData name="Alison Yates" userId="9289c750-2056-4857-a4c6-ab44134cfb51" providerId="ADAL" clId="{16484CC8-7D11-4E83-A3F1-DAE1D3154CEE}" dt="2020-06-28T14:55:25.096" v="780" actId="255"/>
      <pc:docMkLst>
        <pc:docMk/>
      </pc:docMkLst>
      <pc:sldChg chg="modSp setBg">
        <pc:chgData name="Alison Yates" userId="9289c750-2056-4857-a4c6-ab44134cfb51" providerId="ADAL" clId="{16484CC8-7D11-4E83-A3F1-DAE1D3154CEE}" dt="2020-06-28T12:42:58.612" v="564" actId="207"/>
        <pc:sldMkLst>
          <pc:docMk/>
          <pc:sldMk cId="4061933938" sldId="256"/>
        </pc:sldMkLst>
        <pc:picChg chg="mod">
          <ac:chgData name="Alison Yates" userId="9289c750-2056-4857-a4c6-ab44134cfb51" providerId="ADAL" clId="{16484CC8-7D11-4E83-A3F1-DAE1D3154CEE}" dt="2020-06-28T12:42:58.612" v="564" actId="207"/>
          <ac:picMkLst>
            <pc:docMk/>
            <pc:sldMk cId="4061933938" sldId="256"/>
            <ac:picMk id="6" creationId="{80F813F7-AEA8-4D2A-91B3-A2E5099B0D40}"/>
          </ac:picMkLst>
        </pc:picChg>
      </pc:sldChg>
      <pc:sldChg chg="modSp mod ord">
        <pc:chgData name="Alison Yates" userId="9289c750-2056-4857-a4c6-ab44134cfb51" providerId="ADAL" clId="{16484CC8-7D11-4E83-A3F1-DAE1D3154CEE}" dt="2020-06-28T14:55:25.096" v="780" actId="255"/>
        <pc:sldMkLst>
          <pc:docMk/>
          <pc:sldMk cId="4235985426" sldId="267"/>
        </pc:sldMkLst>
        <pc:spChg chg="mod">
          <ac:chgData name="Alison Yates" userId="9289c750-2056-4857-a4c6-ab44134cfb51" providerId="ADAL" clId="{16484CC8-7D11-4E83-A3F1-DAE1D3154CEE}" dt="2020-06-28T14:55:25.096" v="780" actId="255"/>
          <ac:spMkLst>
            <pc:docMk/>
            <pc:sldMk cId="4235985426" sldId="267"/>
            <ac:spMk id="3" creationId="{CB24413F-F613-4171-B00A-93B24C188F1A}"/>
          </ac:spMkLst>
        </pc:spChg>
      </pc:sldChg>
      <pc:sldChg chg="addSp modSp mod ord">
        <pc:chgData name="Alison Yates" userId="9289c750-2056-4857-a4c6-ab44134cfb51" providerId="ADAL" clId="{16484CC8-7D11-4E83-A3F1-DAE1D3154CEE}" dt="2020-06-28T14:52:50.600" v="756" actId="207"/>
        <pc:sldMkLst>
          <pc:docMk/>
          <pc:sldMk cId="839317806" sldId="268"/>
        </pc:sldMkLst>
        <pc:spChg chg="mod">
          <ac:chgData name="Alison Yates" userId="9289c750-2056-4857-a4c6-ab44134cfb51" providerId="ADAL" clId="{16484CC8-7D11-4E83-A3F1-DAE1D3154CEE}" dt="2020-06-28T14:52:50.600" v="756" actId="207"/>
          <ac:spMkLst>
            <pc:docMk/>
            <pc:sldMk cId="839317806" sldId="268"/>
            <ac:spMk id="3" creationId="{CB24413F-F613-4171-B00A-93B24C188F1A}"/>
          </ac:spMkLst>
        </pc:spChg>
        <pc:spChg chg="add mod">
          <ac:chgData name="Alison Yates" userId="9289c750-2056-4857-a4c6-ab44134cfb51" providerId="ADAL" clId="{16484CC8-7D11-4E83-A3F1-DAE1D3154CEE}" dt="2020-06-28T12:48:32.573" v="584"/>
          <ac:spMkLst>
            <pc:docMk/>
            <pc:sldMk cId="839317806" sldId="268"/>
            <ac:spMk id="4" creationId="{EDF71A88-6347-4318-BF55-F06D32873D71}"/>
          </ac:spMkLst>
        </pc:spChg>
      </pc:sldChg>
      <pc:sldChg chg="modSp mod">
        <pc:chgData name="Alison Yates" userId="9289c750-2056-4857-a4c6-ab44134cfb51" providerId="ADAL" clId="{16484CC8-7D11-4E83-A3F1-DAE1D3154CEE}" dt="2020-06-28T12:58:22.349" v="731" actId="207"/>
        <pc:sldMkLst>
          <pc:docMk/>
          <pc:sldMk cId="2662954568" sldId="284"/>
        </pc:sldMkLst>
        <pc:spChg chg="mod">
          <ac:chgData name="Alison Yates" userId="9289c750-2056-4857-a4c6-ab44134cfb51" providerId="ADAL" clId="{16484CC8-7D11-4E83-A3F1-DAE1D3154CEE}" dt="2020-06-28T12:51:10.766" v="683" actId="113"/>
          <ac:spMkLst>
            <pc:docMk/>
            <pc:sldMk cId="2662954568" sldId="284"/>
            <ac:spMk id="36866" creationId="{00000000-0000-0000-0000-000000000000}"/>
          </ac:spMkLst>
        </pc:spChg>
        <pc:spChg chg="mod">
          <ac:chgData name="Alison Yates" userId="9289c750-2056-4857-a4c6-ab44134cfb51" providerId="ADAL" clId="{16484CC8-7D11-4E83-A3F1-DAE1D3154CEE}" dt="2020-06-28T12:58:22.349" v="731" actId="207"/>
          <ac:spMkLst>
            <pc:docMk/>
            <pc:sldMk cId="2662954568" sldId="284"/>
            <ac:spMk id="36867" creationId="{00000000-0000-0000-0000-000000000000}"/>
          </ac:spMkLst>
        </pc:spChg>
      </pc:sldChg>
      <pc:sldChg chg="del">
        <pc:chgData name="Alison Yates" userId="9289c750-2056-4857-a4c6-ab44134cfb51" providerId="ADAL" clId="{16484CC8-7D11-4E83-A3F1-DAE1D3154CEE}" dt="2020-06-28T12:21:27.261" v="0" actId="2696"/>
        <pc:sldMkLst>
          <pc:docMk/>
          <pc:sldMk cId="1871995360" sldId="285"/>
        </pc:sldMkLst>
      </pc:sldChg>
      <pc:sldChg chg="setBg">
        <pc:chgData name="Alison Yates" userId="9289c750-2056-4857-a4c6-ab44134cfb51" providerId="ADAL" clId="{16484CC8-7D11-4E83-A3F1-DAE1D3154CEE}" dt="2020-06-28T12:50:37.274" v="653"/>
        <pc:sldMkLst>
          <pc:docMk/>
          <pc:sldMk cId="4118336387" sldId="286"/>
        </pc:sldMkLst>
      </pc:sldChg>
      <pc:sldChg chg="del">
        <pc:chgData name="Alison Yates" userId="9289c750-2056-4857-a4c6-ab44134cfb51" providerId="ADAL" clId="{16484CC8-7D11-4E83-A3F1-DAE1D3154CEE}" dt="2020-06-28T12:21:37.652" v="1" actId="2696"/>
        <pc:sldMkLst>
          <pc:docMk/>
          <pc:sldMk cId="4280780155" sldId="286"/>
        </pc:sldMkLst>
      </pc:sldChg>
      <pc:sldChg chg="modSp del mod">
        <pc:chgData name="Alison Yates" userId="9289c750-2056-4857-a4c6-ab44134cfb51" providerId="ADAL" clId="{16484CC8-7D11-4E83-A3F1-DAE1D3154CEE}" dt="2020-06-28T12:22:27.459" v="43" actId="2696"/>
        <pc:sldMkLst>
          <pc:docMk/>
          <pc:sldMk cId="1586923555" sldId="287"/>
        </pc:sldMkLst>
        <pc:spChg chg="mod">
          <ac:chgData name="Alison Yates" userId="9289c750-2056-4857-a4c6-ab44134cfb51" providerId="ADAL" clId="{16484CC8-7D11-4E83-A3F1-DAE1D3154CEE}" dt="2020-06-28T12:22:16.566" v="42" actId="20577"/>
          <ac:spMkLst>
            <pc:docMk/>
            <pc:sldMk cId="1586923555" sldId="287"/>
            <ac:spMk id="33795" creationId="{00000000-0000-0000-0000-000000000000}"/>
          </ac:spMkLst>
        </pc:spChg>
      </pc:sldChg>
      <pc:sldChg chg="addSp modSp mod ord setBg">
        <pc:chgData name="Alison Yates" userId="9289c750-2056-4857-a4c6-ab44134cfb51" providerId="ADAL" clId="{16484CC8-7D11-4E83-A3F1-DAE1D3154CEE}" dt="2020-06-28T12:48:42.121" v="585"/>
        <pc:sldMkLst>
          <pc:docMk/>
          <pc:sldMk cId="1625546501" sldId="290"/>
        </pc:sldMkLst>
        <pc:spChg chg="mod">
          <ac:chgData name="Alison Yates" userId="9289c750-2056-4857-a4c6-ab44134cfb51" providerId="ADAL" clId="{16484CC8-7D11-4E83-A3F1-DAE1D3154CEE}" dt="2020-06-28T12:44:35.773" v="577" actId="207"/>
          <ac:spMkLst>
            <pc:docMk/>
            <pc:sldMk cId="1625546501" sldId="290"/>
            <ac:spMk id="2" creationId="{7F8BEC75-167E-4BFD-B881-8C96B47F1E38}"/>
          </ac:spMkLst>
        </pc:spChg>
        <pc:spChg chg="add mod">
          <ac:chgData name="Alison Yates" userId="9289c750-2056-4857-a4c6-ab44134cfb51" providerId="ADAL" clId="{16484CC8-7D11-4E83-A3F1-DAE1D3154CEE}" dt="2020-06-28T12:44:31.663" v="576" actId="207"/>
          <ac:spMkLst>
            <pc:docMk/>
            <pc:sldMk cId="1625546501" sldId="290"/>
            <ac:spMk id="3" creationId="{56D896E8-66EB-49F3-A4F3-1361A20C8928}"/>
          </ac:spMkLst>
        </pc:spChg>
        <pc:spChg chg="mod">
          <ac:chgData name="Alison Yates" userId="9289c750-2056-4857-a4c6-ab44134cfb51" providerId="ADAL" clId="{16484CC8-7D11-4E83-A3F1-DAE1D3154CEE}" dt="2020-06-28T12:44:58.263" v="579" actId="207"/>
          <ac:spMkLst>
            <pc:docMk/>
            <pc:sldMk cId="1625546501" sldId="290"/>
            <ac:spMk id="4" creationId="{5EE39CF2-6AB7-4618-BF83-1D7C9AF66C42}"/>
          </ac:spMkLst>
        </pc:spChg>
        <pc:spChg chg="add mod">
          <ac:chgData name="Alison Yates" userId="9289c750-2056-4857-a4c6-ab44134cfb51" providerId="ADAL" clId="{16484CC8-7D11-4E83-A3F1-DAE1D3154CEE}" dt="2020-06-28T12:44:22.071" v="575" actId="207"/>
          <ac:spMkLst>
            <pc:docMk/>
            <pc:sldMk cId="1625546501" sldId="290"/>
            <ac:spMk id="5" creationId="{17D6AE4D-7FD3-4D99-8ECE-25651A13D320}"/>
          </ac:spMkLst>
        </pc:spChg>
        <pc:spChg chg="add mod">
          <ac:chgData name="Alison Yates" userId="9289c750-2056-4857-a4c6-ab44134cfb51" providerId="ADAL" clId="{16484CC8-7D11-4E83-A3F1-DAE1D3154CEE}" dt="2020-06-28T12:48:42.121" v="585"/>
          <ac:spMkLst>
            <pc:docMk/>
            <pc:sldMk cId="1625546501" sldId="290"/>
            <ac:spMk id="7" creationId="{E530D80A-93D2-4C05-A9FB-3AAB260D4D2A}"/>
          </ac:spMkLst>
        </pc:spChg>
      </pc:sldChg>
      <pc:sldChg chg="modSp mod setBg">
        <pc:chgData name="Alison Yates" userId="9289c750-2056-4857-a4c6-ab44134cfb51" providerId="ADAL" clId="{16484CC8-7D11-4E83-A3F1-DAE1D3154CEE}" dt="2020-06-28T12:43:40.250" v="569" actId="12"/>
        <pc:sldMkLst>
          <pc:docMk/>
          <pc:sldMk cId="1738358300" sldId="291"/>
        </pc:sldMkLst>
        <pc:spChg chg="mod">
          <ac:chgData name="Alison Yates" userId="9289c750-2056-4857-a4c6-ab44134cfb51" providerId="ADAL" clId="{16484CC8-7D11-4E83-A3F1-DAE1D3154CEE}" dt="2020-06-28T12:43:23.829" v="568" actId="113"/>
          <ac:spMkLst>
            <pc:docMk/>
            <pc:sldMk cId="1738358300" sldId="291"/>
            <ac:spMk id="2" creationId="{8613F2F7-8AC2-4447-807A-AA87F63BDFDB}"/>
          </ac:spMkLst>
        </pc:spChg>
        <pc:spChg chg="mod">
          <ac:chgData name="Alison Yates" userId="9289c750-2056-4857-a4c6-ab44134cfb51" providerId="ADAL" clId="{16484CC8-7D11-4E83-A3F1-DAE1D3154CEE}" dt="2020-06-28T12:43:40.250" v="569" actId="12"/>
          <ac:spMkLst>
            <pc:docMk/>
            <pc:sldMk cId="1738358300" sldId="291"/>
            <ac:spMk id="3" creationId="{43470D73-DC3C-49A2-A612-A721A3162816}"/>
          </ac:spMkLst>
        </pc:spChg>
      </pc:sldChg>
      <pc:sldChg chg="setBg">
        <pc:chgData name="Alison Yates" userId="9289c750-2056-4857-a4c6-ab44134cfb51" providerId="ADAL" clId="{16484CC8-7D11-4E83-A3F1-DAE1D3154CEE}" dt="2020-06-28T12:49:31.884" v="614"/>
        <pc:sldMkLst>
          <pc:docMk/>
          <pc:sldMk cId="1440344438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EBDA-39D1-4728-AAB0-4A3D073138FD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1DE80-7C8D-4BBF-8D6E-569FD2ED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3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5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5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Memories malleable</a:t>
            </a:r>
          </a:p>
          <a:p>
            <a:r>
              <a:rPr lang="en-US">
                <a:ea typeface="ＭＳ Ｐゴシック" pitchFamily="-109" charset="-128"/>
              </a:rPr>
              <a:t>Testimonies inaccurate </a:t>
            </a:r>
            <a:r>
              <a:rPr lang="en-US">
                <a:ea typeface="ＭＳ Ｐゴシック" pitchFamily="-109" charset="-128"/>
                <a:sym typeface="Wingdings" pitchFamily="-109" charset="2"/>
              </a:rPr>
              <a:t> cognitive interviews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Provocative articles in the media about working parents and childcare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Milgram &amp; electrocution expt – obedience</a:t>
            </a:r>
          </a:p>
          <a:p>
            <a:r>
              <a:rPr lang="en-US">
                <a:ea typeface="ＭＳ Ｐゴシック" pitchFamily="-109" charset="-128"/>
                <a:sym typeface="Wingdings" pitchFamily="-109" charset="2"/>
              </a:rPr>
              <a:t>SCZ etc.</a:t>
            </a:r>
            <a:endParaRPr lang="en-US">
              <a:ea typeface="ＭＳ Ｐゴシック" pitchFamily="-109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CD2DC4-12B1-43FC-AB0F-960A633FFED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9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Not anymore – may have been 20 years ago.</a:t>
            </a:r>
          </a:p>
          <a:p>
            <a:r>
              <a:rPr lang="en-US">
                <a:ea typeface="ＭＳ Ｐゴシック" pitchFamily="-109" charset="-128"/>
              </a:rPr>
              <a:t>Reassure.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146D06-D291-42C6-B78E-F8D21FC7D08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109" charset="-128"/>
              </a:rPr>
              <a:t>Also as a general degree – big companies recruit for personnel etc.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914DA9-58C5-4261-B09C-0F13AD417B01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0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7B90-1EE4-47F0-AE67-73BAC1BCB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2B046-CFFB-4EBA-B4E3-D65E0466E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EE58-3DFB-44B4-BDA8-D812682D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39DC-76B0-4D0B-A3AB-89D1401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7C74-24D0-46A6-8190-731044B0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4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195A2-68DD-4CB3-977C-F36B2D52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FF875-77B9-4573-8D45-F1F6208D9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12B93-232A-4656-9805-1DFF36F5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F83B3-C1B5-433B-8A8B-1F2092F1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F8C49-3BF7-4F0E-B3B0-092E672A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7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91A93-0674-43E3-A6AE-FA1F9B08A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24418-B31B-46C7-80B2-CC60779C6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1727-A88E-41F4-A146-E35425FD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6FA64-B224-41B7-B24A-694C86F2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0156-8D23-4E5C-B819-41C3E7B1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4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B784-12AF-4458-9A76-DBBC83A0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BBACD-B173-4917-BE06-45AC4702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FFFD-357F-4968-A97D-364D90C1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51908-6338-490A-BD97-16BDDD8D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E9A6-E117-4A55-B49C-131D0AEF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1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093-68E4-4049-A5A1-B0F8150A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3E7F-97E6-4B06-89FD-AF36E51DC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50B7-EB01-4BA6-8C55-3E3DE2FD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5ADC6-1B0F-4534-AB41-8594E8CF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5433B-9B06-4309-8D3F-6AE80D62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3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5F1E-D8C9-4915-8A70-02438CA1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00057-1CD1-4063-AAC0-DA5FEE0EF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BE2B4-B884-428B-9FC2-7B76F0EE7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5C14-B557-4E8D-ABB8-B30B60CB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933BD-CC01-4979-8B43-389C7ADF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791B2-1C07-4139-8684-5C874DDE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3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D36B3-86C7-482D-B6A4-DC266C38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570-B918-4E4A-BCD8-45BC47219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0359F-7D59-404F-9DAD-E5E778C51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5929E-0E84-4D0E-A788-9DF6F73E2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83B98-4245-4E63-9C7C-5A4C3ED2B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52644-33F2-4AEC-B6FD-FBE78EA9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BB7BF0-1B5A-4370-BF87-9D2D4BFD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56DA8-AEA3-441F-AA6E-551AD1B9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9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D179-86F0-4181-BF8F-C9837BB1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9F7D2-4C8F-423F-9BD1-692A07DE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C4444-01E8-4B27-BD12-C4F04CA7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0DFDA-8B10-46A0-AEFE-E75121E6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1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75F48-62FE-4A1D-B8AB-89C2832E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93250-452D-4CA5-8A6C-D2E4812B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2DD02-1D07-4B73-9999-AFDECB00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3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79FE-4A27-48AF-8C7C-799C78B34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0679-B96D-4057-AF65-501BDABE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BBCA-CE06-4AE7-BE55-EF88A1A59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6C7BB-97AB-4BFC-9A90-3A88055C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A027E-3D00-4835-8D1B-4D784585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C21DE-292D-4310-9AD0-892ACB7E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9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B0B9-BC01-4F60-90B5-3C0A12BA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FE05DA-64DB-45D6-9B94-64A01F877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0750C-E605-420D-9B84-97DFABEB3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9CC21-5299-431C-A989-FBF205B1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99D1C-429C-4D98-812F-46E1399B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43725-21E8-443A-897D-61C3B6AB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5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02A56-543C-42E9-B448-55DCB0F7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F8120-03AE-4EA7-92E9-666CD9FBB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98FC4-53C4-421D-9ED4-E767F219C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DF88-59A3-4923-9A5F-4FA7FED5BCF1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50400-4021-4D7F-9BF3-7A4956CA9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BE2D-9828-48B1-ADC2-A4F2E933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BE4DB-9759-49C9-B910-C2E18A1095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eaford.fireflycloud.net/yr11-to-yr12-bridging-work/a-levels-1/sciences/psycholog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ben_ambridge_9_myths_about_psychology_debunked?language=en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yates@seaford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7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F813F7-AEA8-4D2A-91B3-A2E5099B0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33" y="0"/>
            <a:ext cx="12215533" cy="2612571"/>
          </a:xfrm>
          <a:prstGeom prst="rect">
            <a:avLst/>
          </a:prstGeom>
          <a:solidFill>
            <a:srgbClr val="163C46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E8E030-B8D7-492E-BBF8-7C5C2A8F0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4771"/>
            <a:ext cx="12221796" cy="11232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6A5733-F5EF-4D01-AB9A-67ABB25D1AC8}"/>
              </a:ext>
            </a:extLst>
          </p:cNvPr>
          <p:cNvSpPr/>
          <p:nvPr/>
        </p:nvSpPr>
        <p:spPr>
          <a:xfrm>
            <a:off x="0" y="3244334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solidFill>
                  <a:srgbClr val="FFFFFF"/>
                </a:solidFill>
                <a:latin typeface="LucidaBright"/>
              </a:rPr>
              <a:t>Psychology</a:t>
            </a:r>
          </a:p>
          <a:p>
            <a:pPr algn="ctr"/>
            <a:r>
              <a:rPr lang="en-GB" sz="4800" dirty="0">
                <a:solidFill>
                  <a:srgbClr val="FFFFFF"/>
                </a:solidFill>
                <a:latin typeface="LucidaBright"/>
              </a:rPr>
              <a:t>Mrs Yates</a:t>
            </a:r>
            <a:endParaRPr lang="en-GB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93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13F-F613-4171-B00A-93B24C18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Theory via – board/PPT/video clips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Student activities: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Booklets/worksheets/exemplars/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Quizzes/Quizlet/Seneca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questionnaires/ tasks that researchers would use in research </a:t>
            </a:r>
            <a:r>
              <a:rPr lang="en-GB" dirty="0" err="1">
                <a:solidFill>
                  <a:schemeClr val="bg1"/>
                </a:solidFill>
              </a:rPr>
              <a:t>invetigations</a:t>
            </a: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Student presentations</a:t>
            </a:r>
          </a:p>
          <a:p>
            <a:pPr lvl="1"/>
            <a:r>
              <a:rPr lang="en-GB" dirty="0" err="1">
                <a:solidFill>
                  <a:schemeClr val="bg1"/>
                </a:solidFill>
              </a:rPr>
              <a:t>prac</a:t>
            </a:r>
            <a:r>
              <a:rPr lang="en-GB" dirty="0">
                <a:solidFill>
                  <a:schemeClr val="bg1"/>
                </a:solidFill>
              </a:rPr>
              <a:t> tasks  - (with food wherever possible!)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Analysing examples of student work/marking/exemplars from exams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Timed essays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36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How will I be assessed? </a:t>
            </a: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endParaRPr lang="en-GB" dirty="0">
              <a:ea typeface="ＭＳ Ｐゴシック" pitchFamily="-109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ea typeface="ＭＳ Ｐゴシック" pitchFamily="-109" charset="-128"/>
            </a:endParaRPr>
          </a:p>
          <a:p>
            <a:pPr eaLnBrk="1" hangingPunct="1">
              <a:buFont typeface="Wingdings" pitchFamily="-109" charset="2"/>
              <a:buNone/>
            </a:pPr>
            <a:endParaRPr lang="en-GB" dirty="0">
              <a:ea typeface="ＭＳ Ｐゴシック" pitchFamily="-109" charset="-128"/>
            </a:endParaRPr>
          </a:p>
          <a:p>
            <a:pPr eaLnBrk="1" hangingPunct="1"/>
            <a:endParaRPr lang="en-GB" dirty="0">
              <a:ea typeface="ＭＳ Ｐゴシック" pitchFamily="-109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74221"/>
              </p:ext>
            </p:extLst>
          </p:nvPr>
        </p:nvGraphicFramePr>
        <p:xfrm>
          <a:off x="2007911" y="1970202"/>
          <a:ext cx="8191890" cy="434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630">
                  <a:extLst>
                    <a:ext uri="{9D8B030D-6E8A-4147-A177-3AD203B41FA5}">
                      <a16:colId xmlns:a16="http://schemas.microsoft.com/office/drawing/2014/main" val="2957990809"/>
                    </a:ext>
                  </a:extLst>
                </a:gridCol>
                <a:gridCol w="2730630">
                  <a:extLst>
                    <a:ext uri="{9D8B030D-6E8A-4147-A177-3AD203B41FA5}">
                      <a16:colId xmlns:a16="http://schemas.microsoft.com/office/drawing/2014/main" val="3027277431"/>
                    </a:ext>
                  </a:extLst>
                </a:gridCol>
                <a:gridCol w="2730630">
                  <a:extLst>
                    <a:ext uri="{9D8B030D-6E8A-4147-A177-3AD203B41FA5}">
                      <a16:colId xmlns:a16="http://schemas.microsoft.com/office/drawing/2014/main" val="1420048433"/>
                    </a:ext>
                  </a:extLst>
                </a:gridCol>
              </a:tblGrid>
              <a:tr h="566984">
                <a:tc>
                  <a:txBody>
                    <a:bodyPr/>
                    <a:lstStyle/>
                    <a:p>
                      <a:r>
                        <a:rPr lang="en-GB" dirty="0"/>
                        <a:t>Paper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Paper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Paper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05380"/>
                  </a:ext>
                </a:extLst>
              </a:tr>
              <a:tr h="1398042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hours</a:t>
                      </a:r>
                    </a:p>
                    <a:p>
                      <a:pPr algn="ctr"/>
                      <a:r>
                        <a:rPr lang="en-GB" dirty="0"/>
                        <a:t>96 marks</a:t>
                      </a:r>
                    </a:p>
                    <a:p>
                      <a:pPr algn="ctr"/>
                      <a:r>
                        <a:rPr lang="en-GB" dirty="0"/>
                        <a:t>33.33%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702314"/>
                  </a:ext>
                </a:extLst>
              </a:tr>
              <a:tr h="1398042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MCQs</a:t>
                      </a:r>
                    </a:p>
                    <a:p>
                      <a:pPr algn="ctr"/>
                      <a:r>
                        <a:rPr lang="en-GB" dirty="0"/>
                        <a:t>Short- answer Qs (1-6 marks)</a:t>
                      </a:r>
                    </a:p>
                    <a:p>
                      <a:pPr algn="ctr"/>
                      <a:r>
                        <a:rPr lang="en-GB" dirty="0"/>
                        <a:t>Extended response Qs (8, 12,16)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0617"/>
                  </a:ext>
                </a:extLst>
              </a:tr>
              <a:tr h="978629">
                <a:tc>
                  <a:txBody>
                    <a:bodyPr/>
                    <a:lstStyle/>
                    <a:p>
                      <a:r>
                        <a:rPr lang="en-GB" b="1" dirty="0"/>
                        <a:t>4 sections</a:t>
                      </a:r>
                      <a:r>
                        <a:rPr lang="en-GB" baseline="0" dirty="0"/>
                        <a:t>:</a:t>
                      </a:r>
                    </a:p>
                    <a:p>
                      <a:pPr lvl="1"/>
                      <a:r>
                        <a:rPr lang="en-GB" dirty="0"/>
                        <a:t>1 per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 sections</a:t>
                      </a:r>
                      <a:r>
                        <a:rPr lang="en-GB" dirty="0"/>
                        <a:t>:</a:t>
                      </a:r>
                    </a:p>
                    <a:p>
                      <a:pPr lvl="1"/>
                      <a:r>
                        <a:rPr lang="en-GB" dirty="0"/>
                        <a:t>1 per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 sections:</a:t>
                      </a:r>
                    </a:p>
                    <a:p>
                      <a:pPr lvl="1"/>
                      <a:r>
                        <a:rPr lang="en-GB" dirty="0"/>
                        <a:t>1 per 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95006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9254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74373" y="380018"/>
            <a:ext cx="82296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dirty="0">
                <a:ea typeface="ＭＳ Ｐゴシック" pitchFamily="-109" charset="-128"/>
              </a:rPr>
              <a:t> </a:t>
            </a: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What skills do you learn?</a:t>
            </a:r>
            <a:r>
              <a:rPr lang="en-GB" b="1" dirty="0">
                <a:ea typeface="ＭＳ Ｐゴシック" pitchFamily="-109" charset="-128"/>
              </a:rPr>
              <a:t/>
            </a:r>
            <a:br>
              <a:rPr lang="en-GB" b="1" dirty="0">
                <a:ea typeface="ＭＳ Ｐゴシック" pitchFamily="-109" charset="-128"/>
              </a:rPr>
            </a:br>
            <a:endParaRPr lang="en-GB" b="1" dirty="0">
              <a:ea typeface="ＭＳ Ｐゴシック" pitchFamily="-109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1072341" y="1650298"/>
            <a:ext cx="7427802" cy="4843462"/>
          </a:xfrm>
        </p:spPr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Skills: 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Different perspectives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Plan/conduct scientific investigations</a:t>
            </a:r>
          </a:p>
          <a:p>
            <a:pPr eaLnBrk="1" hangingPunct="1"/>
            <a:r>
              <a:rPr lang="en-US" dirty="0" err="1">
                <a:solidFill>
                  <a:schemeClr val="bg1"/>
                </a:solidFill>
                <a:ea typeface="ＭＳ Ｐゴシック" pitchFamily="-109" charset="-128"/>
              </a:rPr>
              <a:t>Analyse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and interpret data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Critical evaluation and reasoning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Improve communication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Build better relationships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eaLnBrk="1" hangingPunct="1">
              <a:buFont typeface="Wingdings" pitchFamily="-109" charset="2"/>
              <a:buNone/>
            </a:pPr>
            <a:endParaRPr lang="en-US" dirty="0">
              <a:ea typeface="ＭＳ Ｐゴシック" pitchFamily="-109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47" y="130016"/>
            <a:ext cx="4875124" cy="4099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41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25262" y="-86457"/>
            <a:ext cx="82296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dirty="0">
                <a:ea typeface="ＭＳ Ｐゴシック" pitchFamily="-109" charset="-128"/>
              </a:rPr>
              <a:t> </a:t>
            </a: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What qualities will I need to succeed?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880946" y="1474854"/>
            <a:ext cx="10805532" cy="4767262"/>
          </a:xfrm>
        </p:spPr>
        <p:txBody>
          <a:bodyPr>
            <a:noAutofit/>
          </a:bodyPr>
          <a:lstStyle/>
          <a:p>
            <a:pPr fontAlgn="base"/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Organised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and determined</a:t>
            </a:r>
            <a:r>
              <a:rPr lang="en-US" b="1" dirty="0">
                <a:solidFill>
                  <a:schemeClr val="bg1"/>
                </a:solidFill>
              </a:rPr>
              <a:t>: </a:t>
            </a:r>
            <a:r>
              <a:rPr lang="en-US" dirty="0">
                <a:solidFill>
                  <a:schemeClr val="bg1"/>
                </a:solidFill>
              </a:rPr>
              <a:t>Psychology isn’t easy and you will have to get your head around lots of information and lots of content to commit to memory. </a:t>
            </a:r>
          </a:p>
          <a:p>
            <a:pPr fontAlgn="base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Some interest in Science</a:t>
            </a:r>
            <a:r>
              <a:rPr lang="en-US" b="1" dirty="0">
                <a:solidFill>
                  <a:schemeClr val="bg1"/>
                </a:solidFill>
              </a:rPr>
              <a:t>: </a:t>
            </a:r>
            <a:r>
              <a:rPr lang="en-US" dirty="0">
                <a:solidFill>
                  <a:schemeClr val="bg1"/>
                </a:solidFill>
              </a:rPr>
              <a:t>some scientific concepts, conduct your own research and </a:t>
            </a:r>
            <a:r>
              <a:rPr lang="en-US" dirty="0" err="1">
                <a:solidFill>
                  <a:schemeClr val="bg1"/>
                </a:solidFill>
              </a:rPr>
              <a:t>prac</a:t>
            </a:r>
            <a:r>
              <a:rPr lang="en-US" dirty="0">
                <a:solidFill>
                  <a:schemeClr val="bg1"/>
                </a:solidFill>
              </a:rPr>
              <a:t> investigations.  (a third of the AL = research methods)</a:t>
            </a:r>
          </a:p>
          <a:p>
            <a:pPr fontAlgn="base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interest in people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pPr fontAlgn="base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love of discussion</a:t>
            </a:r>
            <a:r>
              <a:rPr lang="en-US" b="1" dirty="0">
                <a:solidFill>
                  <a:schemeClr val="bg1"/>
                </a:solidFill>
              </a:rPr>
              <a:t>: - </a:t>
            </a:r>
            <a:r>
              <a:rPr lang="en-US" dirty="0">
                <a:solidFill>
                  <a:schemeClr val="bg1"/>
                </a:solidFill>
              </a:rPr>
              <a:t>be prepared to contribute.  </a:t>
            </a:r>
          </a:p>
          <a:p>
            <a:pPr fontAlgn="base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Literacy &amp; numeracy</a:t>
            </a:r>
          </a:p>
          <a:p>
            <a:pPr fontAlgn="base"/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bg1"/>
                </a:solidFill>
              </a:rPr>
              <a:t>ost importantly… </a:t>
            </a:r>
            <a:r>
              <a:rPr lang="en-US" b="1" dirty="0">
                <a:solidFill>
                  <a:schemeClr val="bg1"/>
                </a:solidFill>
              </a:rPr>
              <a:t>be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Independent</a:t>
            </a:r>
            <a:r>
              <a:rPr lang="en-US" b="1" dirty="0">
                <a:solidFill>
                  <a:schemeClr val="bg1"/>
                </a:solidFill>
              </a:rPr>
              <a:t>!  </a:t>
            </a:r>
            <a:r>
              <a:rPr lang="en-US" dirty="0">
                <a:solidFill>
                  <a:schemeClr val="bg1"/>
                </a:solidFill>
              </a:rPr>
              <a:t>a fair amount of work and research on your own… so you must be motivated to work outside of the classroom!  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ea typeface="ＭＳ Ｐゴシック" pitchFamily="-10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82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25262" y="-86457"/>
            <a:ext cx="82296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dirty="0">
                <a:ea typeface="ＭＳ Ｐゴシック" pitchFamily="-109" charset="-128"/>
              </a:rPr>
              <a:t> </a:t>
            </a: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What qualities will I need to succeed?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1471961" y="1474854"/>
            <a:ext cx="9549249" cy="4767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  <a:ea typeface="ＭＳ Ｐゴシック" pitchFamily="-109" charset="-128"/>
              </a:rPr>
              <a:t>Willingness to: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accept </a:t>
            </a:r>
            <a:r>
              <a:rPr lang="en-US" sz="2800" b="1" dirty="0">
                <a:solidFill>
                  <a:srgbClr val="FFC000"/>
                </a:solidFill>
              </a:rPr>
              <a:t>uncertainties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consider  &amp; </a:t>
            </a:r>
            <a:r>
              <a:rPr lang="en-US" sz="2800" b="1" u="sng" dirty="0">
                <a:solidFill>
                  <a:schemeClr val="bg1"/>
                </a:solidFill>
              </a:rPr>
              <a:t>learn evidence </a:t>
            </a:r>
            <a:r>
              <a:rPr lang="en-US" sz="2800" dirty="0">
                <a:solidFill>
                  <a:schemeClr val="bg1"/>
                </a:solidFill>
              </a:rPr>
              <a:t>from </a:t>
            </a:r>
            <a:r>
              <a:rPr lang="en-US" sz="2800" b="1" dirty="0">
                <a:solidFill>
                  <a:schemeClr val="bg1"/>
                </a:solidFill>
              </a:rPr>
              <a:t>many of research </a:t>
            </a:r>
            <a:r>
              <a:rPr lang="en-US" sz="2800" b="1" dirty="0">
                <a:solidFill>
                  <a:srgbClr val="FFC000"/>
                </a:solidFill>
              </a:rPr>
              <a:t>studies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to face aspects of the course which may touch on </a:t>
            </a:r>
            <a:r>
              <a:rPr lang="en-US" sz="2800" b="1" dirty="0">
                <a:solidFill>
                  <a:srgbClr val="FFC000"/>
                </a:solidFill>
              </a:rPr>
              <a:t>personal or sensitive issues </a:t>
            </a:r>
          </a:p>
          <a:p>
            <a:pPr lvl="2"/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  <a:ea typeface="ＭＳ Ｐゴシック" pitchFamily="-109" charset="-128"/>
              </a:rPr>
              <a:t>The aim of psychology is to help you </a:t>
            </a:r>
            <a:r>
              <a:rPr lang="en-US" sz="3600" i="1" dirty="0">
                <a:solidFill>
                  <a:srgbClr val="FF0000"/>
                </a:solidFill>
                <a:ea typeface="ＭＳ Ｐゴシック" pitchFamily="-109" charset="-128"/>
              </a:rPr>
              <a:t>understand</a:t>
            </a:r>
            <a:r>
              <a:rPr lang="en-US" sz="3600" dirty="0">
                <a:ea typeface="ＭＳ Ｐゴシック" pitchFamily="-109" charset="-128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ＭＳ Ｐゴシック" pitchFamily="-109" charset="-128"/>
              </a:rPr>
              <a:t>behaviour</a:t>
            </a:r>
            <a:r>
              <a:rPr lang="en-US" sz="3600" dirty="0">
                <a:solidFill>
                  <a:schemeClr val="bg1"/>
                </a:solidFill>
                <a:ea typeface="ＭＳ Ｐゴシック" pitchFamily="-109" charset="-128"/>
              </a:rPr>
              <a:t>, </a:t>
            </a:r>
            <a:r>
              <a:rPr lang="en-US" sz="3600" i="1" dirty="0">
                <a:solidFill>
                  <a:srgbClr val="FF0000"/>
                </a:solidFill>
                <a:ea typeface="ＭＳ Ｐゴシック" pitchFamily="-109" charset="-128"/>
              </a:rPr>
              <a:t>not</a:t>
            </a:r>
            <a:r>
              <a:rPr lang="en-US" sz="3600" dirty="0">
                <a:ea typeface="ＭＳ Ｐゴシック" pitchFamily="-109" charset="-128"/>
              </a:rPr>
              <a:t> </a:t>
            </a:r>
            <a:r>
              <a:rPr lang="en-US" sz="3600" dirty="0">
                <a:solidFill>
                  <a:schemeClr val="bg1"/>
                </a:solidFill>
                <a:ea typeface="ＭＳ Ｐゴシック" pitchFamily="-109" charset="-128"/>
              </a:rPr>
              <a:t>to judge yourself or others.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BA87030-9AFB-4F3C-9850-E5B7A4622E13}"/>
              </a:ext>
            </a:extLst>
          </p:cNvPr>
          <p:cNvSpPr/>
          <p:nvPr/>
        </p:nvSpPr>
        <p:spPr>
          <a:xfrm>
            <a:off x="695673" y="3373853"/>
            <a:ext cx="1552575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6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For a challenge grade of C or above, ideally we recommend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English, Science and Maths  </a:t>
            </a:r>
          </a:p>
          <a:p>
            <a:r>
              <a:rPr lang="en-GB" dirty="0">
                <a:solidFill>
                  <a:schemeClr val="bg1"/>
                </a:solidFill>
              </a:rPr>
              <a:t>Higher Tier </a:t>
            </a:r>
          </a:p>
          <a:p>
            <a:r>
              <a:rPr lang="en-GB" dirty="0">
                <a:solidFill>
                  <a:schemeClr val="bg1"/>
                </a:solidFill>
              </a:rPr>
              <a:t>Grade 6 or above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If entry on lower grades </a:t>
            </a:r>
            <a:r>
              <a:rPr lang="en-GB" b="1" u="sng" dirty="0">
                <a:solidFill>
                  <a:schemeClr val="bg1"/>
                </a:solidFill>
              </a:rPr>
              <a:t>considered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 likely a D/E challenge grade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96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1700" y="323457"/>
            <a:ext cx="82296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solidFill>
                  <a:schemeClr val="bg1"/>
                </a:solidFill>
                <a:ea typeface="ＭＳ Ｐゴシック" pitchFamily="-109" charset="-128"/>
              </a:rPr>
              <a:t>Does this subject complement others?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 rot="-720000">
            <a:off x="4011776" y="3867097"/>
            <a:ext cx="3228975" cy="1419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960000">
            <a:off x="372113" y="1433431"/>
            <a:ext cx="3095625" cy="1476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175" y="1693259"/>
            <a:ext cx="2505075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0000">
            <a:off x="510608" y="3965300"/>
            <a:ext cx="285750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">
            <a:off x="8560324" y="1252145"/>
            <a:ext cx="289560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0000">
            <a:off x="8184087" y="3907873"/>
            <a:ext cx="3648075" cy="1247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015" y="5254938"/>
            <a:ext cx="2857500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99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1507" y="295177"/>
            <a:ext cx="82296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Psychology at the next level</a:t>
            </a: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endParaRPr lang="en-GB" dirty="0">
              <a:ea typeface="ＭＳ Ｐゴシック" pitchFamily="-109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1830076" y="1655975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If going on to study Psychology at university, another science or </a:t>
            </a:r>
            <a:r>
              <a:rPr lang="en-US" dirty="0" err="1">
                <a:solidFill>
                  <a:schemeClr val="bg1"/>
                </a:solidFill>
                <a:ea typeface="ＭＳ Ｐゴシック" pitchFamily="-109" charset="-128"/>
              </a:rPr>
              <a:t>Maths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may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be required</a:t>
            </a:r>
            <a:endParaRPr lang="en-US" sz="2100" dirty="0">
              <a:solidFill>
                <a:schemeClr val="bg1"/>
              </a:solidFill>
              <a:ea typeface="ＭＳ Ｐゴシック" pitchFamily="-109" charset="-128"/>
            </a:endParaRP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Many Psychology courses </a:t>
            </a: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don’t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have these requirements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but many Russell Group universities do.</a:t>
            </a:r>
          </a:p>
          <a:p>
            <a:endParaRPr lang="en-US" dirty="0">
              <a:solidFill>
                <a:schemeClr val="bg1"/>
              </a:solidFill>
              <a:ea typeface="ＭＳ Ｐゴシック" pitchFamily="-109" charset="-128"/>
            </a:endParaRP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Wide variety of courses offered.</a:t>
            </a:r>
          </a:p>
          <a:p>
            <a:pPr eaLnBrk="1" hangingPunct="1"/>
            <a:endParaRPr lang="en-US" dirty="0">
              <a:ea typeface="ＭＳ Ｐゴシック" pitchFamily="-109" charset="-128"/>
            </a:endParaRPr>
          </a:p>
          <a:p>
            <a:pPr eaLnBrk="1" hangingPunct="1"/>
            <a:endParaRPr lang="en-GB" dirty="0">
              <a:ea typeface="ＭＳ Ｐゴシック" pitchFamily="-109" charset="-128"/>
            </a:endParaRPr>
          </a:p>
          <a:p>
            <a:pPr eaLnBrk="1" hangingPunct="1"/>
            <a:endParaRPr lang="en-GB" dirty="0">
              <a:ea typeface="ＭＳ Ｐゴシック" pitchFamily="-109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7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23164" y="182055"/>
            <a:ext cx="82296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Career links</a:t>
            </a: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endParaRPr lang="en-GB" dirty="0">
              <a:ea typeface="ＭＳ Ｐゴシック" pitchFamily="-109" charset="-12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2364659" y="1110743"/>
            <a:ext cx="7817567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Clinical Psychologist 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Neuropsychologist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Counselling Psychologist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Educational Psychologist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Occupational Psychologist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Forensic Psychologist- </a:t>
            </a:r>
            <a:r>
              <a:rPr lang="en-GB" sz="2400" b="1" dirty="0">
                <a:solidFill>
                  <a:schemeClr val="bg1"/>
                </a:solidFill>
                <a:ea typeface="ＭＳ Ｐゴシック" pitchFamily="-109" charset="-128"/>
              </a:rPr>
              <a:t>assessment &amp; treatment of offenders; 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Health psychologist </a:t>
            </a: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–</a:t>
            </a:r>
            <a:r>
              <a:rPr lang="en-GB" sz="2400" b="1" dirty="0">
                <a:solidFill>
                  <a:schemeClr val="bg1"/>
                </a:solidFill>
                <a:ea typeface="ＭＳ Ｐゴシック" pitchFamily="-109" charset="-128"/>
              </a:rPr>
              <a:t> improving public health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Teaching &amp; research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Psychotherapy</a:t>
            </a:r>
          </a:p>
          <a:p>
            <a:pPr eaLnBrk="1" hangingPunct="1"/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Sports &amp; Exercise Psychologists</a:t>
            </a:r>
          </a:p>
          <a:p>
            <a:pPr eaLnBrk="1" hangingPunct="1">
              <a:buFont typeface="Wingdings" pitchFamily="-109" charset="2"/>
              <a:buNone/>
            </a:pPr>
            <a:r>
              <a:rPr lang="en-GB" dirty="0">
                <a:ea typeface="ＭＳ Ｐゴシック" pitchFamily="-109" charset="-128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18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09663" y="361165"/>
            <a:ext cx="82296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To explore over the summer:</a:t>
            </a: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endParaRPr lang="en-GB" dirty="0">
              <a:ea typeface="ＭＳ Ｐゴシック" pitchFamily="-109" charset="-128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1952625" y="1785938"/>
            <a:ext cx="8229600" cy="428625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bg1"/>
                </a:solidFill>
                <a:ea typeface="ＭＳ Ｐゴシック" pitchFamily="-109" charset="-128"/>
              </a:rPr>
              <a:t>BPS 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–</a:t>
            </a:r>
            <a:r>
              <a:rPr lang="en-GB" dirty="0">
                <a:solidFill>
                  <a:schemeClr val="bg1"/>
                </a:solidFill>
                <a:ea typeface="ＭＳ Ｐゴシック" pitchFamily="-109" charset="-128"/>
              </a:rPr>
              <a:t> British Psychological Society</a:t>
            </a:r>
          </a:p>
          <a:p>
            <a:pPr lvl="1"/>
            <a:r>
              <a:rPr lang="en-GB" dirty="0">
                <a:solidFill>
                  <a:schemeClr val="bg1"/>
                </a:solidFill>
                <a:ea typeface="ＭＳ Ｐゴシック" pitchFamily="-109" charset="-128"/>
              </a:rPr>
              <a:t>Digest  - </a:t>
            </a:r>
            <a:r>
              <a:rPr lang="en-GB" dirty="0">
                <a:solidFill>
                  <a:schemeClr val="bg1"/>
                </a:solidFill>
              </a:rPr>
              <a:t>highlights of current research findings.</a:t>
            </a:r>
            <a:endParaRPr lang="en-GB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lvl="1" eaLnBrk="1" hangingPunct="1"/>
            <a:r>
              <a:rPr lang="en-GB" dirty="0">
                <a:solidFill>
                  <a:schemeClr val="bg1"/>
                </a:solidFill>
              </a:rPr>
              <a:t>For all sorts of information </a:t>
            </a:r>
            <a:r>
              <a:rPr lang="en-US" dirty="0">
                <a:solidFill>
                  <a:schemeClr val="bg1"/>
                </a:solidFill>
              </a:rPr>
              <a:t>–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e.g.careers</a:t>
            </a:r>
            <a:endParaRPr lang="en-GB" dirty="0">
              <a:solidFill>
                <a:schemeClr val="bg1"/>
              </a:solidFill>
            </a:endParaRPr>
          </a:p>
          <a:p>
            <a:pPr lvl="1" eaLnBrk="1" hangingPunct="1"/>
            <a:endParaRPr lang="en-GB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eaLnBrk="1" hangingPunct="1"/>
            <a:r>
              <a:rPr lang="en-GB" dirty="0">
                <a:solidFill>
                  <a:schemeClr val="bg1"/>
                </a:solidFill>
                <a:ea typeface="ＭＳ Ｐゴシック" pitchFamily="-109" charset="-128"/>
              </a:rPr>
              <a:t>AQA website –  GCE  A Level Psychology</a:t>
            </a:r>
          </a:p>
          <a:p>
            <a:pPr eaLnBrk="1" hangingPunct="1"/>
            <a:endParaRPr lang="en-GB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eaLnBrk="1" hangingPunct="1"/>
            <a:r>
              <a:rPr lang="en-GB" dirty="0">
                <a:solidFill>
                  <a:schemeClr val="bg1"/>
                </a:solidFill>
                <a:ea typeface="ＭＳ Ｐゴシック" pitchFamily="-109" charset="-128"/>
              </a:rPr>
              <a:t>Firefly Guest Page :</a:t>
            </a:r>
          </a:p>
          <a:p>
            <a:r>
              <a:rPr lang="en-GB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https://seaford.fireflycloud.net/yr11-to-yr12-bridging-work/a-levels-1/sciences/psychology</a:t>
            </a:r>
            <a:r>
              <a:rPr lang="en-GB" dirty="0">
                <a:solidFill>
                  <a:schemeClr val="accent4"/>
                </a:solidFill>
                <a:ea typeface="ＭＳ Ｐゴシック" pitchFamily="-109" charset="-128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95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3F2F7-8AC2-4447-807A-AA87F63B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75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True/False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70D73-DC3C-49A2-A612-A721A3162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07" y="1170878"/>
            <a:ext cx="11541513" cy="553100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You only use 10% of the brain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Its all about body language and mind reading and we can tell who is lying by observing these things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You can tell from TV appeals for missing persons whether they are lying and have been involved in the disappearance.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Psychologists can diagnose mental illness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 don’t need maths skills for psychology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Psychologists and psychiatrists are the same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It is easier than other subjects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Left brain artistic -  right brain maths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We sit around and talk about our feelings – psychology lessons are basically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It isn’t a science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Its all about mental health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It’s all about criminals and serial killers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Listening to Mozart can make you cleverer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Romantic partner choices are a product of our 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5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EC75-167E-4BFD-B881-8C96B47F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6770"/>
            <a:ext cx="10515600" cy="285273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Psychology - myths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39CF2-6AB7-4618-BF83-1D7C9AF6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0"/>
            <a:ext cx="10515600" cy="1500187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https://www.ted.com/talks/ben_ambridge_9_myths_about_psychology_debunked?language=en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96E8-66EB-49F3-A4F3-1361A20C8928}"/>
              </a:ext>
            </a:extLst>
          </p:cNvPr>
          <p:cNvSpPr txBox="1"/>
          <p:nvPr/>
        </p:nvSpPr>
        <p:spPr>
          <a:xfrm>
            <a:off x="2408340" y="4929187"/>
            <a:ext cx="8951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Ben Ambridge  - 9 myths about psychology debunked - TED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7D6AE4D-7FD3-4D99-8ECE-25651A13D320}"/>
              </a:ext>
            </a:extLst>
          </p:cNvPr>
          <p:cNvSpPr/>
          <p:nvPr/>
        </p:nvSpPr>
        <p:spPr>
          <a:xfrm>
            <a:off x="1113206" y="4976263"/>
            <a:ext cx="97840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6AF86-B691-4EF1-B3CE-19259C7468C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30D80A-93D2-4C05-A9FB-3AAB260D4D2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546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beautiful mind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10101" y="2120900"/>
          <a:ext cx="5118274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Russell Crowe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story of mathematician John Nash and his struggle with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763012" cy="41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skeleton cupboard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1005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Tanya Byron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collection of stories from the early career of a clinical psychologist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36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13F-F613-4171-B00A-93B24C18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ayates@seaford.org</a:t>
            </a:r>
            <a:endParaRPr lang="en-GB" dirty="0">
              <a:solidFill>
                <a:schemeClr val="accent4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F71A88-6347-4318-BF55-F06D32873D7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317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13F-F613-4171-B00A-93B24C18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Exam paper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98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941" y="0"/>
            <a:ext cx="9118555" cy="6838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545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13F-F613-4171-B00A-93B24C18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584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13F-F613-4171-B00A-93B24C18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4307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13F-F613-4171-B00A-93B24C18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626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13F-F613-4171-B00A-93B24C18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Psychology is 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868" y="189161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science of understanding  brain and behaviour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77" y="2742020"/>
            <a:ext cx="5961191" cy="333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894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1C5C-C89C-4350-B2BF-5316C60B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413F-F613-4171-B00A-93B24C188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79982" y="-96386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Course overview – P1 – Introductory topics </a:t>
            </a: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endParaRPr lang="en-GB" dirty="0"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2751622" y="1392792"/>
            <a:ext cx="9270695" cy="53355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Social influence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conformity 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obedience;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independent behavior,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minority influence  &amp; social change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Memory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Models of Memory; 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Types of Long term memory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forgetting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Eyewitness testimony ,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ea typeface="ＭＳ Ｐゴシック" pitchFamily="-109" charset="-128"/>
              </a:rPr>
              <a:t>cognitive interviews</a:t>
            </a:r>
          </a:p>
          <a:p>
            <a:endParaRPr lang="en-US" sz="22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863" y="1086746"/>
            <a:ext cx="2552700" cy="179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28" y="1086746"/>
            <a:ext cx="1535139" cy="2306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6800" y="4895997"/>
            <a:ext cx="2838450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89253"/>
            <a:ext cx="2516957" cy="1409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86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5969" y="-6716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Course overview – P1 – Introductory topics </a:t>
            </a: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endParaRPr lang="en-GB" dirty="0"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2281288" y="1046377"/>
            <a:ext cx="11001080" cy="570321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Attachment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–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ea typeface="ＭＳ Ｐゴシック" pitchFamily="-109" charset="-128"/>
              </a:rPr>
              <a:t>caregiver-infant interactions,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ea typeface="ＭＳ Ｐゴシック" pitchFamily="-109" charset="-128"/>
              </a:rPr>
              <a:t>animal studies of  attachment,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ea typeface="ＭＳ Ｐゴシック" pitchFamily="-109" charset="-128"/>
              </a:rPr>
              <a:t>explanations,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ea typeface="ＭＳ Ｐゴシック" pitchFamily="-109" charset="-128"/>
              </a:rPr>
              <a:t>types, cultural variations,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ea typeface="ＭＳ Ｐゴシック" pitchFamily="-109" charset="-128"/>
              </a:rPr>
              <a:t>Deprivation &amp; institutionalization</a:t>
            </a:r>
          </a:p>
          <a:p>
            <a:endParaRPr lang="en-US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Psychopathology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–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ea typeface="ＭＳ Ｐゴシック" pitchFamily="-109" charset="-128"/>
              </a:rPr>
              <a:t>Defining &amp; explaining psychological abnormality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ea typeface="ＭＳ Ｐゴシック" pitchFamily="-109" charset="-128"/>
              </a:rPr>
              <a:t>relating to phobias, depression, OCD;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ea typeface="ＭＳ Ｐゴシック" pitchFamily="-109" charset="-128"/>
              </a:rPr>
              <a:t>Treating abnormality (phobias, depression, OCD)</a:t>
            </a:r>
          </a:p>
          <a:p>
            <a:pPr lvl="1"/>
            <a:endParaRPr lang="en-US" sz="26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686" y="1318847"/>
            <a:ext cx="262890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08" y="4000009"/>
            <a:ext cx="1752600" cy="2609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49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5026" y="92076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Course overview – P 2 – Psychology in context</a:t>
            </a:r>
            <a:b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</a:br>
            <a:endParaRPr lang="en-GB" b="1" dirty="0">
              <a:solidFill>
                <a:schemeClr val="bg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2507531" y="1225887"/>
            <a:ext cx="8763738" cy="471771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ea typeface="ＭＳ Ｐゴシック" pitchFamily="-109" charset="-128"/>
              </a:rPr>
              <a:t>Approaches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Origins of psychology</a:t>
            </a:r>
          </a:p>
          <a:p>
            <a:r>
              <a:rPr lang="en-US" dirty="0" err="1">
                <a:solidFill>
                  <a:schemeClr val="bg1"/>
                </a:solidFill>
                <a:ea typeface="ＭＳ Ｐゴシック" pitchFamily="-109" charset="-128"/>
              </a:rPr>
              <a:t>Behaviourist</a:t>
            </a:r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 approach ( classical &amp; operant conditioning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Social learning theory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Cognitive approach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Biological approach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Psychodynamic approach</a:t>
            </a:r>
          </a:p>
          <a:p>
            <a:r>
              <a:rPr lang="en-US" dirty="0">
                <a:solidFill>
                  <a:schemeClr val="bg1"/>
                </a:solidFill>
                <a:ea typeface="ＭＳ Ｐゴシック" pitchFamily="-109" charset="-128"/>
              </a:rPr>
              <a:t>Humanistic approach</a:t>
            </a:r>
          </a:p>
          <a:p>
            <a:pPr marL="0" indent="0">
              <a:buNone/>
            </a:pPr>
            <a:endParaRPr lang="en-US" sz="2200" dirty="0"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528" y="3508568"/>
            <a:ext cx="3419098" cy="2574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16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6613" y="92076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Course overview – P 2 – Psychology in context</a:t>
            </a:r>
            <a:b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</a:br>
            <a:endParaRPr lang="en-GB" b="1" dirty="0">
              <a:solidFill>
                <a:schemeClr val="bg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4368446" y="1394475"/>
            <a:ext cx="9319274" cy="546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ea typeface="ＭＳ Ｐゴシック" pitchFamily="-109" charset="-128"/>
              </a:rPr>
              <a:t>Biopsychology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Nervous system, Neurons and synaptic transmission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Endocrine system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Fight-or-flight response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Brain – </a:t>
            </a:r>
            <a:r>
              <a:rPr lang="en-US" sz="2000" dirty="0" err="1">
                <a:solidFill>
                  <a:schemeClr val="bg1"/>
                </a:solidFill>
                <a:ea typeface="ＭＳ Ｐゴシック" pitchFamily="-109" charset="-128"/>
              </a:rPr>
              <a:t>localisation</a:t>
            </a:r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 and lateralization, split-brain research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Plasticity and functional recovery of the brain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Ways of studying the brain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Biological rhythms  - Circadian, </a:t>
            </a:r>
            <a:r>
              <a:rPr lang="en-US" sz="2000" dirty="0" err="1">
                <a:solidFill>
                  <a:schemeClr val="bg1"/>
                </a:solidFill>
                <a:ea typeface="ＭＳ Ｐゴシック" pitchFamily="-109" charset="-128"/>
              </a:rPr>
              <a:t>ultradian</a:t>
            </a:r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, </a:t>
            </a:r>
            <a:r>
              <a:rPr lang="en-US" sz="2000" dirty="0" err="1">
                <a:solidFill>
                  <a:schemeClr val="bg1"/>
                </a:solidFill>
                <a:ea typeface="ＭＳ Ｐゴシック" pitchFamily="-109" charset="-128"/>
              </a:rPr>
              <a:t>infradian</a:t>
            </a:r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 rhythms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ea typeface="ＭＳ Ｐゴシック" pitchFamily="-109" charset="-128"/>
              </a:rPr>
              <a:t>Research Methods </a:t>
            </a:r>
            <a:r>
              <a:rPr lang="en-US" sz="2400" dirty="0">
                <a:solidFill>
                  <a:schemeClr val="bg1"/>
                </a:solidFill>
                <a:ea typeface="ＭＳ Ｐゴシック" pitchFamily="-109" charset="-128"/>
              </a:rPr>
              <a:t>–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Processes &amp; Techniques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Data Handling &amp; Analysis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ea typeface="ＭＳ Ｐゴシック" pitchFamily="-109" charset="-128"/>
              </a:rPr>
              <a:t>Inferential testing</a:t>
            </a: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10" y="1623219"/>
            <a:ext cx="272415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35" y="4854411"/>
            <a:ext cx="3162300" cy="1447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36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5025" y="-6515"/>
            <a:ext cx="105156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dirty="0">
                <a:ea typeface="ＭＳ Ｐゴシック" pitchFamily="-109" charset="-128"/>
              </a:rPr>
              <a:t/>
            </a:r>
            <a:br>
              <a:rPr lang="en-GB" dirty="0">
                <a:ea typeface="ＭＳ Ｐゴシック" pitchFamily="-109" charset="-128"/>
              </a:rPr>
            </a:br>
            <a: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  <a:t>Paper 3: Issues &amp; Options </a:t>
            </a:r>
            <a:br>
              <a:rPr lang="en-GB" b="1" dirty="0">
                <a:solidFill>
                  <a:schemeClr val="bg1"/>
                </a:solidFill>
                <a:ea typeface="ＭＳ Ｐゴシック" pitchFamily="-109" charset="-128"/>
              </a:rPr>
            </a:br>
            <a:endParaRPr lang="en-GB" b="1" dirty="0">
              <a:solidFill>
                <a:schemeClr val="bg1"/>
              </a:solidFill>
              <a:ea typeface="ＭＳ Ｐゴシック" pitchFamily="-109" charset="-128"/>
            </a:endParaRPr>
          </a:p>
        </p:txBody>
      </p:sp>
      <p:sp>
        <p:nvSpPr>
          <p:cNvPr id="26627" name="Content Placeholder 8"/>
          <p:cNvSpPr>
            <a:spLocks noGrp="1"/>
          </p:cNvSpPr>
          <p:nvPr>
            <p:ph idx="1"/>
          </p:nvPr>
        </p:nvSpPr>
        <p:spPr>
          <a:xfrm>
            <a:off x="1979613" y="1802824"/>
            <a:ext cx="822642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  <a:ea typeface="ＭＳ Ｐゴシック" pitchFamily="-109" charset="-128"/>
              </a:rPr>
              <a:t>Option 1:</a:t>
            </a:r>
          </a:p>
          <a:p>
            <a:pPr marL="742950" lvl="1" indent="-342900"/>
            <a:r>
              <a:rPr lang="en-US" sz="2200" dirty="0">
                <a:highlight>
                  <a:srgbClr val="FFFF00"/>
                </a:highlight>
                <a:ea typeface="ＭＳ Ｐゴシック" pitchFamily="-109" charset="-128"/>
              </a:rPr>
              <a:t>Cognition &amp; Development</a:t>
            </a:r>
          </a:p>
          <a:p>
            <a:pPr marL="742950" lvl="1" indent="-342900"/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Relationships</a:t>
            </a:r>
          </a:p>
          <a:p>
            <a:pPr marL="742950" lvl="1" indent="-342900"/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Gender</a:t>
            </a:r>
          </a:p>
          <a:p>
            <a:pPr marL="0" indent="0">
              <a:buNone/>
            </a:pPr>
            <a:endParaRPr lang="en-US" sz="2200" b="1" dirty="0">
              <a:solidFill>
                <a:schemeClr val="bg1"/>
              </a:solidFill>
              <a:ea typeface="ＭＳ Ｐゴシック" pitchFamily="-109" charset="-128"/>
            </a:endParaRPr>
          </a:p>
          <a:p>
            <a:pPr marL="400050" lvl="1" indent="0">
              <a:buNone/>
            </a:pPr>
            <a:endParaRPr lang="en-US" sz="2200" dirty="0">
              <a:solidFill>
                <a:schemeClr val="bg1"/>
              </a:solidFill>
              <a:ea typeface="ＭＳ Ｐゴシック" pitchFamily="-109" charset="-128"/>
            </a:endParaRPr>
          </a:p>
        </p:txBody>
      </p:sp>
      <p:sp>
        <p:nvSpPr>
          <p:cNvPr id="26631" name="Title 1"/>
          <p:cNvSpPr>
            <a:spLocks noGrp="1"/>
          </p:cNvSpPr>
          <p:nvPr/>
        </p:nvSpPr>
        <p:spPr bwMode="auto">
          <a:xfrm>
            <a:off x="1979613" y="659823"/>
            <a:ext cx="8229600" cy="56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r>
              <a:rPr lang="en-GB" sz="4400" dirty="0">
                <a:solidFill>
                  <a:schemeClr val="tx2"/>
                </a:solidFill>
                <a:latin typeface="Tw Cen MT" pitchFamily="-109" charset="-18"/>
              </a:rPr>
              <a:t/>
            </a:r>
            <a:br>
              <a:rPr lang="en-GB" sz="4400" dirty="0">
                <a:solidFill>
                  <a:schemeClr val="tx2"/>
                </a:solidFill>
                <a:latin typeface="Tw Cen MT" pitchFamily="-109" charset="-18"/>
              </a:rPr>
            </a:br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  <a:p>
            <a:endParaRPr lang="en-GB" sz="4400" dirty="0">
              <a:solidFill>
                <a:schemeClr val="tx2"/>
              </a:solidFill>
              <a:latin typeface="Tw Cen MT" pitchFamily="-109" charset="-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612" y="4065804"/>
            <a:ext cx="32160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a typeface="ＭＳ Ｐゴシック" pitchFamily="-109" charset="-128"/>
              </a:rPr>
              <a:t>Option 3</a:t>
            </a: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: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Aggression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ea typeface="ＭＳ Ｐゴシック" pitchFamily="-109" charset="-128"/>
              </a:rPr>
              <a:t>Forensic psychology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Addiction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614840" y="1862714"/>
            <a:ext cx="31893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a typeface="ＭＳ Ｐゴシック" pitchFamily="-109" charset="-128"/>
              </a:rPr>
              <a:t>Option 2: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highlight>
                  <a:srgbClr val="FFFF00"/>
                </a:highlight>
                <a:ea typeface="ＭＳ Ｐゴシック" pitchFamily="-109" charset="-128"/>
              </a:rPr>
              <a:t>Schizophrenia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Eating behavior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6769" y="4095940"/>
            <a:ext cx="27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lvl="1"/>
            <a:r>
              <a:rPr lang="en-US" sz="2200" b="1" dirty="0">
                <a:solidFill>
                  <a:schemeClr val="bg1"/>
                </a:solidFill>
                <a:ea typeface="ＭＳ Ｐゴシック" pitchFamily="-109" charset="-128"/>
              </a:rPr>
              <a:t>Issues &amp; Debates:</a:t>
            </a: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 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ＭＳ Ｐゴシック" pitchFamily="-109" charset="-128"/>
              </a:rPr>
              <a:t>compulsory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83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C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 A Level Psychology is NOT all about…..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671" y="1800789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Serial killers &amp; psychopaths</a:t>
            </a:r>
          </a:p>
          <a:p>
            <a:r>
              <a:rPr lang="en-GB" dirty="0" err="1">
                <a:solidFill>
                  <a:schemeClr val="bg1"/>
                </a:solidFill>
              </a:rPr>
              <a:t>Derren</a:t>
            </a:r>
            <a:r>
              <a:rPr lang="en-GB" dirty="0">
                <a:solidFill>
                  <a:schemeClr val="bg1"/>
                </a:solidFill>
              </a:rPr>
              <a:t> Brown  and how to mind read</a:t>
            </a:r>
          </a:p>
          <a:p>
            <a:r>
              <a:rPr lang="en-GB" dirty="0">
                <a:solidFill>
                  <a:schemeClr val="bg1"/>
                </a:solidFill>
              </a:rPr>
              <a:t>No spec includes sports psychology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9" y="4001294"/>
            <a:ext cx="3376070" cy="2368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650" y="4001294"/>
            <a:ext cx="3406948" cy="2210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195" y="4218748"/>
            <a:ext cx="3711610" cy="1933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0915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ford VI Form Open Evening 2019" id="{39EEE153-E706-497F-8F78-8B9067DDE98E}" vid="{86C4DC19-16D9-4481-A995-0CA69D4B2A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8C7106E965E45A45F9A1FB837F94C" ma:contentTypeVersion="8" ma:contentTypeDescription="Create a new document." ma:contentTypeScope="" ma:versionID="7effc1751a1bbf73f619f8bba55ef5a5">
  <xsd:schema xmlns:xsd="http://www.w3.org/2001/XMLSchema" xmlns:xs="http://www.w3.org/2001/XMLSchema" xmlns:p="http://schemas.microsoft.com/office/2006/metadata/properties" xmlns:ns3="3076f1a7-b8f9-4414-ae19-014d3510ef3d" xmlns:ns4="d3604ad2-89d5-4edc-a91c-df205d107699" targetNamespace="http://schemas.microsoft.com/office/2006/metadata/properties" ma:root="true" ma:fieldsID="e092caf4e1ee631f0fed83da48a0e8af" ns3:_="" ns4:_="">
    <xsd:import namespace="3076f1a7-b8f9-4414-ae19-014d3510ef3d"/>
    <xsd:import namespace="d3604ad2-89d5-4edc-a91c-df205d1076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6f1a7-b8f9-4414-ae19-014d3510ef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04ad2-89d5-4edc-a91c-df205d107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69B1F4-A60B-4DA2-B371-1D72DCADE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76f1a7-b8f9-4414-ae19-014d3510ef3d"/>
    <ds:schemaRef ds:uri="d3604ad2-89d5-4edc-a91c-df205d1076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E1AAA5-0259-4A35-94B0-228DF5F8D7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EB77A0-7571-4D80-B72A-1B43B12ADC3F}">
  <ds:schemaRefs>
    <ds:schemaRef ds:uri="http://purl.org/dc/elements/1.1/"/>
    <ds:schemaRef ds:uri="http://purl.org/dc/terms/"/>
    <ds:schemaRef ds:uri="d3604ad2-89d5-4edc-a91c-df205d107699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3076f1a7-b8f9-4414-ae19-014d3510ef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Seaford VI Form Open Evening 2019</Template>
  <TotalTime>494</TotalTime>
  <Words>908</Words>
  <Application>Microsoft Office PowerPoint</Application>
  <PresentationFormat>Widescreen</PresentationFormat>
  <Paragraphs>247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LucidaBright</vt:lpstr>
      <vt:lpstr>Times New Roman</vt:lpstr>
      <vt:lpstr>Tw Cen MT</vt:lpstr>
      <vt:lpstr>Wingdings</vt:lpstr>
      <vt:lpstr>Office Theme</vt:lpstr>
      <vt:lpstr>PowerPoint Presentation</vt:lpstr>
      <vt:lpstr>True/False</vt:lpstr>
      <vt:lpstr>Psychology is ......</vt:lpstr>
      <vt:lpstr> Course overview – P1 – Introductory topics  </vt:lpstr>
      <vt:lpstr> Course overview – P1 – Introductory topics  </vt:lpstr>
      <vt:lpstr> Course overview – P 2 – Psychology in context </vt:lpstr>
      <vt:lpstr> Course overview – P 2 – Psychology in context </vt:lpstr>
      <vt:lpstr>  Paper 3: Issues &amp; Options  </vt:lpstr>
      <vt:lpstr>What  A Level Psychology is NOT all about…..</vt:lpstr>
      <vt:lpstr>Lessons</vt:lpstr>
      <vt:lpstr> How will I be assessed?  </vt:lpstr>
      <vt:lpstr>  What skills do you learn? </vt:lpstr>
      <vt:lpstr>   What qualities will I need to succeed?</vt:lpstr>
      <vt:lpstr>   What qualities will I need to succeed?</vt:lpstr>
      <vt:lpstr>Entry requirements</vt:lpstr>
      <vt:lpstr>Does this subject complement others?</vt:lpstr>
      <vt:lpstr> Psychology at the next level </vt:lpstr>
      <vt:lpstr> Career links </vt:lpstr>
      <vt:lpstr> To explore over the summer: </vt:lpstr>
      <vt:lpstr>Psychology - myths</vt:lpstr>
      <vt:lpstr>A beautiful mind</vt:lpstr>
      <vt:lpstr>The skeleton cupboard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Yates</dc:creator>
  <cp:lastModifiedBy>Alison Yates</cp:lastModifiedBy>
  <cp:revision>10</cp:revision>
  <dcterms:created xsi:type="dcterms:W3CDTF">2019-11-06T09:14:38Z</dcterms:created>
  <dcterms:modified xsi:type="dcterms:W3CDTF">2020-06-29T09:22:35Z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0x0101009CD8C7106E965E45A45F9A1FB837F94C</vt:lpwstr>
  </property>
</Properties>
</file>