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57" r:id="rId3"/>
    <p:sldId id="262" r:id="rId4"/>
    <p:sldId id="266" r:id="rId5"/>
    <p:sldId id="268" r:id="rId6"/>
    <p:sldId id="261" r:id="rId7"/>
    <p:sldId id="264" r:id="rId8"/>
    <p:sldId id="269" r:id="rId9"/>
    <p:sldId id="265" r:id="rId10"/>
    <p:sldId id="320" r:id="rId11"/>
    <p:sldId id="270" r:id="rId12"/>
    <p:sldId id="321" r:id="rId13"/>
    <p:sldId id="276" r:id="rId14"/>
    <p:sldId id="310" r:id="rId15"/>
    <p:sldId id="319" r:id="rId16"/>
    <p:sldId id="278" r:id="rId17"/>
    <p:sldId id="305" r:id="rId18"/>
    <p:sldId id="306" r:id="rId19"/>
    <p:sldId id="279" r:id="rId20"/>
    <p:sldId id="307" r:id="rId21"/>
    <p:sldId id="291" r:id="rId22"/>
    <p:sldId id="290" r:id="rId23"/>
    <p:sldId id="280" r:id="rId24"/>
    <p:sldId id="281" r:id="rId25"/>
    <p:sldId id="285" r:id="rId26"/>
    <p:sldId id="317" r:id="rId27"/>
    <p:sldId id="288" r:id="rId28"/>
    <p:sldId id="289" r:id="rId29"/>
    <p:sldId id="315" r:id="rId30"/>
    <p:sldId id="259"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Museo 700" panose="02000000000000000000" pitchFamily="2" charset="0"/>
      <p:bold r:id="rId37"/>
    </p:embeddedFont>
    <p:embeddedFont>
      <p:font typeface="Museo 500" panose="02000000000000000000" pitchFamily="2" charset="0"/>
      <p:regular r:id="rId38"/>
    </p:embeddedFont>
    <p:embeddedFont>
      <p:font typeface="Museo 900" panose="02000000000000000000" pitchFamily="2" charset="0"/>
      <p:bold r:id="rId39"/>
    </p:embeddedFont>
    <p:embeddedFont>
      <p:font typeface="Museo900-Regular" panose="02000000000000000000" pitchFamily="2" charset="0"/>
      <p:bold r:id="rId40"/>
    </p:embeddedFont>
    <p:embeddedFont>
      <p:font typeface="Museo 100" panose="02000000000000000000" pitchFamily="2"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ie" initials="E" lastIdx="3" clrIdx="0">
    <p:extLst>
      <p:ext uri="{19B8F6BF-5375-455C-9EA6-DF929625EA0E}">
        <p15:presenceInfo xmlns:p15="http://schemas.microsoft.com/office/powerpoint/2012/main" userId="El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D7CB"/>
    <a:srgbClr val="97590D"/>
    <a:srgbClr val="EDEEF0"/>
    <a:srgbClr val="F6F7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4660"/>
  </p:normalViewPr>
  <p:slideViewPr>
    <p:cSldViewPr snapToGrid="0">
      <p:cViewPr varScale="1">
        <p:scale>
          <a:sx n="104" d="100"/>
          <a:sy n="104" d="100"/>
        </p:scale>
        <p:origin x="1326" y="114"/>
      </p:cViewPr>
      <p:guideLst/>
    </p:cSldViewPr>
  </p:slideViewPr>
  <p:notesTextViewPr>
    <p:cViewPr>
      <p:scale>
        <a:sx n="1" d="1"/>
        <a:sy n="1" d="1"/>
      </p:scale>
      <p:origin x="0" y="0"/>
    </p:cViewPr>
  </p:notesTextViewPr>
  <p:sorterViewPr>
    <p:cViewPr>
      <p:scale>
        <a:sx n="140" d="100"/>
        <a:sy n="140" d="100"/>
      </p:scale>
      <p:origin x="0" y="-18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06CFF-0AB1-4427-A69F-B00EDBB13169}" type="datetimeFigureOut">
              <a:rPr lang="en-GB" smtClean="0"/>
              <a:t>18/04/2017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877B9-2C82-4995-A09E-771E82B4DBE5}" type="slidenum">
              <a:rPr lang="en-GB" smtClean="0"/>
              <a:t>‹#›</a:t>
            </a:fld>
            <a:endParaRPr lang="en-GB"/>
          </a:p>
        </p:txBody>
      </p:sp>
    </p:spTree>
    <p:extLst>
      <p:ext uri="{BB962C8B-B14F-4D97-AF65-F5344CB8AC3E}">
        <p14:creationId xmlns:p14="http://schemas.microsoft.com/office/powerpoint/2010/main" val="217363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6877B9-2C82-4995-A09E-771E82B4DBE5}" type="slidenum">
              <a:rPr lang="en-GB" smtClean="0"/>
              <a:t>27</a:t>
            </a:fld>
            <a:endParaRPr lang="en-GB"/>
          </a:p>
        </p:txBody>
      </p:sp>
    </p:spTree>
    <p:extLst>
      <p:ext uri="{BB962C8B-B14F-4D97-AF65-F5344CB8AC3E}">
        <p14:creationId xmlns:p14="http://schemas.microsoft.com/office/powerpoint/2010/main" val="2279585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28D7CB"/>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4" name="Text Placeholder 23"/>
          <p:cNvSpPr>
            <a:spLocks noGrp="1"/>
          </p:cNvSpPr>
          <p:nvPr>
            <p:ph type="body" sz="quarter" idx="12" hasCustomPrompt="1"/>
          </p:nvPr>
        </p:nvSpPr>
        <p:spPr>
          <a:xfrm>
            <a:off x="1135884" y="4100382"/>
            <a:ext cx="972000" cy="972000"/>
          </a:xfrm>
          <a:prstGeom prst="rect">
            <a:avLst/>
          </a:prstGeom>
          <a:ln w="114300" cmpd="sng">
            <a:solidFill>
              <a:srgbClr val="28D7CB"/>
            </a:solidFill>
            <a:miter lim="800000"/>
          </a:ln>
        </p:spPr>
        <p:txBody>
          <a:bodyPr vert="horz" lIns="0" tIns="0" rIns="0" bIns="0" anchor="ctr" anchorCtr="0"/>
          <a:lstStyle>
            <a:lvl1pPr marL="0" indent="0" algn="ctr">
              <a:buNone/>
              <a:defRPr lang="en-US" sz="4500" b="1" kern="1200" dirty="0" smtClean="0">
                <a:solidFill>
                  <a:srgbClr val="28D7CB"/>
                </a:solidFill>
                <a:latin typeface="Arial"/>
                <a:ea typeface="+mn-ea"/>
                <a:cs typeface="Arial"/>
              </a:defRPr>
            </a:lvl1pPr>
          </a:lstStyle>
          <a:p>
            <a:pPr lvl="0"/>
            <a:r>
              <a:rPr lang="en-US" dirty="0"/>
              <a:t>2</a:t>
            </a:r>
          </a:p>
        </p:txBody>
      </p:sp>
    </p:spTree>
    <p:extLst>
      <p:ext uri="{BB962C8B-B14F-4D97-AF65-F5344CB8AC3E}">
        <p14:creationId xmlns:p14="http://schemas.microsoft.com/office/powerpoint/2010/main" val="242739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8D7C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90153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tx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426751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7590D"/>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2067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9AAA5"/>
                </a:solidFill>
                <a:latin typeface="Arial"/>
                <a:ea typeface="+mn-ea"/>
                <a:cs typeface="Arial"/>
              </a:defRPr>
            </a:lvl2pPr>
            <a:lvl3pPr marL="723900" indent="-279400">
              <a:lnSpc>
                <a:spcPct val="100000"/>
              </a:lnSpc>
              <a:buFont typeface="Arial"/>
              <a:buChar char="•"/>
              <a:defRPr lang="en-US" sz="2000" kern="1200" baseline="0" dirty="0" smtClean="0">
                <a:solidFill>
                  <a:srgbClr val="97590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Working with polymers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5D Polymers</a:t>
            </a:r>
          </a:p>
        </p:txBody>
      </p:sp>
    </p:spTree>
    <p:extLst>
      <p:ext uri="{BB962C8B-B14F-4D97-AF65-F5344CB8AC3E}">
        <p14:creationId xmlns:p14="http://schemas.microsoft.com/office/powerpoint/2010/main" val="2418100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9AAA5"/>
                </a:solidFill>
                <a:latin typeface="Arial"/>
                <a:ea typeface="+mn-ea"/>
                <a:cs typeface="Arial"/>
              </a:defRPr>
            </a:lvl2pPr>
            <a:lvl3pPr marL="723900" indent="-279400">
              <a:lnSpc>
                <a:spcPct val="100000"/>
              </a:lnSpc>
              <a:buFont typeface="Arial"/>
              <a:buChar char="•"/>
              <a:defRPr lang="en-US" sz="2000" kern="1200" baseline="0" dirty="0" smtClean="0">
                <a:solidFill>
                  <a:srgbClr val="97590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Working with polymers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5D Polymers</a:t>
            </a:r>
          </a:p>
        </p:txBody>
      </p:sp>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94140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9AAA5"/>
                </a:solidFill>
                <a:latin typeface="Arial"/>
                <a:ea typeface="+mn-ea"/>
                <a:cs typeface="Arial"/>
              </a:defRPr>
            </a:lvl2pPr>
            <a:lvl3pPr marL="723900" indent="-279400">
              <a:lnSpc>
                <a:spcPct val="100000"/>
              </a:lnSpc>
              <a:buFont typeface="Arial"/>
              <a:buChar char="•"/>
              <a:defRPr lang="en-US" sz="2000" kern="1200" baseline="0" dirty="0" smtClean="0">
                <a:solidFill>
                  <a:srgbClr val="97590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Working with polymers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5D Polymers</a:t>
            </a:r>
          </a:p>
        </p:txBody>
      </p:sp>
    </p:spTree>
    <p:extLst>
      <p:ext uri="{BB962C8B-B14F-4D97-AF65-F5344CB8AC3E}">
        <p14:creationId xmlns:p14="http://schemas.microsoft.com/office/powerpoint/2010/main" val="73652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9AAA5"/>
                </a:solidFill>
                <a:latin typeface="Arial"/>
                <a:ea typeface="+mn-ea"/>
                <a:cs typeface="Arial"/>
              </a:defRPr>
            </a:lvl2pPr>
            <a:lvl3pPr marL="723900" indent="-279400">
              <a:lnSpc>
                <a:spcPct val="100000"/>
              </a:lnSpc>
              <a:buFont typeface="Arial"/>
              <a:buChar char="•"/>
              <a:defRPr lang="en-US" sz="2000" kern="1200" baseline="0" dirty="0" smtClean="0">
                <a:solidFill>
                  <a:srgbClr val="97590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Working with polymers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5D Polymers</a:t>
            </a:r>
          </a:p>
        </p:txBody>
      </p:sp>
    </p:spTree>
    <p:extLst>
      <p:ext uri="{BB962C8B-B14F-4D97-AF65-F5344CB8AC3E}">
        <p14:creationId xmlns:p14="http://schemas.microsoft.com/office/powerpoint/2010/main" val="234726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Working with polymers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5D Polymers</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98550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93591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a:t>2</a:t>
            </a:r>
          </a:p>
        </p:txBody>
      </p:sp>
      <p:sp>
        <p:nvSpPr>
          <p:cNvPr id="7" name="Text Placeholder 1"/>
          <p:cNvSpPr>
            <a:spLocks noGrp="1"/>
          </p:cNvSpPr>
          <p:nvPr>
            <p:ph type="body" sz="quarter" idx="10"/>
          </p:nvPr>
        </p:nvSpPr>
        <p:spPr>
          <a:xfrm>
            <a:off x="1803400" y="1841231"/>
            <a:ext cx="2629452"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GCSE</a:t>
            </a:r>
          </a:p>
          <a:p>
            <a:pPr lvl="3">
              <a:spcBef>
                <a:spcPts val="300"/>
              </a:spcBef>
            </a:pPr>
            <a:r>
              <a:rPr lang="en-US" sz="2500" dirty="0">
                <a:solidFill>
                  <a:schemeClr val="bg1"/>
                </a:solidFill>
                <a:latin typeface="Museo 100" panose="02000000000000000000" pitchFamily="50" charset="0"/>
              </a:rPr>
              <a:t>Design and Technology </a:t>
            </a:r>
            <a:r>
              <a:rPr lang="en-US" sz="2500" dirty="0">
                <a:latin typeface="Museo 100" panose="02000000000000000000" pitchFamily="50" charset="0"/>
              </a:rPr>
              <a:t>8552</a:t>
            </a:r>
            <a:endParaRPr lang="en-GB" dirty="0"/>
          </a:p>
          <a:p>
            <a:endParaRPr lang="en-GB" dirty="0"/>
          </a:p>
        </p:txBody>
      </p:sp>
      <p:sp>
        <p:nvSpPr>
          <p:cNvPr id="8" name="Text Placeholder 2"/>
          <p:cNvSpPr>
            <a:spLocks noGrp="1"/>
          </p:cNvSpPr>
          <p:nvPr>
            <p:ph type="body" sz="quarter" idx="11"/>
          </p:nvPr>
        </p:nvSpPr>
        <p:spPr>
          <a:xfrm>
            <a:off x="4800600" y="1841231"/>
            <a:ext cx="2768600" cy="2201863"/>
          </a:xfrm>
        </p:spPr>
        <p:txBody>
          <a:bodyPr/>
          <a:lstStyle/>
          <a:p>
            <a:r>
              <a:rPr lang="en-GB" dirty="0">
                <a:latin typeface="Museo 900" panose="02000000000000000000" pitchFamily="2" charset="0"/>
              </a:rPr>
              <a:t>Working with polymer-based materials and fixings</a:t>
            </a:r>
            <a:endParaRPr lang="en-US" dirty="0">
              <a:latin typeface="Museo 900" panose="02000000000000000000" pitchFamily="2" charset="0"/>
            </a:endParaRPr>
          </a:p>
          <a:p>
            <a:pPr>
              <a:lnSpc>
                <a:spcPts val="2000"/>
              </a:lnSpc>
              <a:spcBef>
                <a:spcPts val="900"/>
              </a:spcBef>
            </a:pPr>
            <a:r>
              <a:rPr lang="en-US" sz="2000" dirty="0">
                <a:latin typeface="Museo 100" panose="02000000000000000000" pitchFamily="50" charset="0"/>
              </a:rPr>
              <a:t>Unit 5D</a:t>
            </a:r>
          </a:p>
          <a:p>
            <a:pPr lvl="1">
              <a:spcBef>
                <a:spcPts val="0"/>
              </a:spcBef>
            </a:pPr>
            <a:r>
              <a:rPr lang="en-US" sz="2000" dirty="0">
                <a:latin typeface="Museo 100" panose="02000000000000000000" pitchFamily="50" charset="0"/>
              </a:rPr>
              <a:t>Polymers</a:t>
            </a:r>
          </a:p>
        </p:txBody>
      </p:sp>
    </p:spTree>
    <p:extLst>
      <p:ext uri="{BB962C8B-B14F-4D97-AF65-F5344CB8AC3E}">
        <p14:creationId xmlns:p14="http://schemas.microsoft.com/office/powerpoint/2010/main" val="1683839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Where did it come from?</a:t>
            </a:r>
          </a:p>
        </p:txBody>
      </p:sp>
      <p:sp>
        <p:nvSpPr>
          <p:cNvPr id="3" name="Text Placeholder 2"/>
          <p:cNvSpPr>
            <a:spLocks noGrp="1"/>
          </p:cNvSpPr>
          <p:nvPr>
            <p:ph type="body" sz="quarter" idx="14"/>
          </p:nvPr>
        </p:nvSpPr>
        <p:spPr/>
        <p:txBody>
          <a:bodyPr/>
          <a:lstStyle/>
          <a:p>
            <a:r>
              <a:rPr lang="en-GB" dirty="0"/>
              <a:t>For the range of simple products below, state which stock form they started life as:</a:t>
            </a:r>
          </a:p>
        </p:txBody>
      </p:sp>
      <p:pic>
        <p:nvPicPr>
          <p:cNvPr id="5126" name="Picture 6" descr="C:\Users\Rob\AppData\Roaming\PixelMetrics\CaptureWiz\Temp\3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5603" y="2878860"/>
            <a:ext cx="7472795" cy="39831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71571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3"/>
          </p:nvPr>
        </p:nvSpPr>
        <p:spPr/>
        <p:txBody>
          <a:bodyPr/>
          <a:lstStyle/>
          <a:p>
            <a:r>
              <a:rPr lang="en-GB" dirty="0"/>
              <a:t>Connecting plastics</a:t>
            </a:r>
          </a:p>
        </p:txBody>
      </p:sp>
      <p:sp>
        <p:nvSpPr>
          <p:cNvPr id="3" name="Text Placeholder 2"/>
          <p:cNvSpPr>
            <a:spLocks noGrp="1"/>
          </p:cNvSpPr>
          <p:nvPr>
            <p:ph type="body" sz="quarter" idx="14"/>
          </p:nvPr>
        </p:nvSpPr>
        <p:spPr>
          <a:xfrm>
            <a:off x="724279" y="1704179"/>
            <a:ext cx="7910673" cy="3453607"/>
          </a:xfrm>
        </p:spPr>
        <p:txBody>
          <a:bodyPr/>
          <a:lstStyle/>
          <a:p>
            <a:r>
              <a:rPr lang="en-GB" dirty="0"/>
              <a:t>Self-tapping or machine screws can be used to join plastics and metals</a:t>
            </a:r>
          </a:p>
          <a:p>
            <a:pPr lvl="1"/>
            <a:r>
              <a:rPr lang="en-GB" dirty="0"/>
              <a:t>What is one advantage of using self-tapping screws over machine screws? </a:t>
            </a:r>
          </a:p>
          <a:p>
            <a:pPr lvl="1"/>
            <a:r>
              <a:rPr lang="en-GB" dirty="0"/>
              <a:t>Why is sometimes necessary to drill a pilot hole?</a:t>
            </a:r>
          </a:p>
          <a:p>
            <a:pPr lvl="1"/>
            <a:r>
              <a:rPr lang="en-GB" dirty="0"/>
              <a:t>What type of drill bit should be used to keep the head flush?</a:t>
            </a:r>
          </a:p>
          <a:p>
            <a:pPr lvl="1"/>
            <a:endParaRPr lang="en-GB" dirty="0"/>
          </a:p>
        </p:txBody>
      </p:sp>
      <p:pic>
        <p:nvPicPr>
          <p:cNvPr id="1026" name="Picture 2" descr="C:\Users\Rob\AppData\Roaming\PixelMetrics\CaptureWiz\Temp\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82166" y="4350918"/>
            <a:ext cx="5131918" cy="198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416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Hinge applications</a:t>
            </a:r>
          </a:p>
        </p:txBody>
      </p:sp>
      <p:sp>
        <p:nvSpPr>
          <p:cNvPr id="3" name="Text Placeholder 2"/>
          <p:cNvSpPr>
            <a:spLocks noGrp="1"/>
          </p:cNvSpPr>
          <p:nvPr>
            <p:ph type="body" sz="quarter" idx="14"/>
          </p:nvPr>
        </p:nvSpPr>
        <p:spPr/>
        <p:txBody>
          <a:bodyPr/>
          <a:lstStyle/>
          <a:p>
            <a:r>
              <a:rPr lang="en-GB" dirty="0"/>
              <a:t>Which types of hinge would be most suitable for each of the following applications?</a:t>
            </a:r>
          </a:p>
          <a:p>
            <a:pPr lvl="1"/>
            <a:r>
              <a:rPr lang="en-GB" dirty="0"/>
              <a:t>Moped storage box</a:t>
            </a:r>
          </a:p>
          <a:p>
            <a:pPr lvl="1"/>
            <a:r>
              <a:rPr lang="en-GB" dirty="0"/>
              <a:t>Glasses case</a:t>
            </a:r>
          </a:p>
          <a:p>
            <a:pPr lvl="1"/>
            <a:r>
              <a:rPr lang="en-GB" dirty="0"/>
              <a:t>Tablet case</a:t>
            </a:r>
          </a:p>
          <a:p>
            <a:pPr lvl="1"/>
            <a:r>
              <a:rPr lang="en-GB" dirty="0"/>
              <a:t>Acrylic door</a:t>
            </a:r>
          </a:p>
          <a:p>
            <a:r>
              <a:rPr lang="en-GB" dirty="0"/>
              <a:t>What methods would you</a:t>
            </a:r>
            <a:br>
              <a:rPr lang="en-GB" dirty="0"/>
            </a:br>
            <a:r>
              <a:rPr lang="en-GB" dirty="0"/>
              <a:t>use to attach the hinges </a:t>
            </a:r>
            <a:br>
              <a:rPr lang="en-GB" dirty="0"/>
            </a:br>
            <a:r>
              <a:rPr lang="en-GB" dirty="0"/>
              <a:t>to each of the items?</a:t>
            </a:r>
          </a:p>
          <a:p>
            <a:pPr lvl="1"/>
            <a:endParaRPr lang="en-GB" dirty="0"/>
          </a:p>
          <a:p>
            <a:pPr lvl="1"/>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2546" y="2747633"/>
            <a:ext cx="3688703" cy="3034502"/>
          </a:xfrm>
          <a:prstGeom prst="rect">
            <a:avLst/>
          </a:prstGeom>
        </p:spPr>
      </p:pic>
    </p:spTree>
    <p:extLst>
      <p:ext uri="{BB962C8B-B14F-4D97-AF65-F5344CB8AC3E}">
        <p14:creationId xmlns:p14="http://schemas.microsoft.com/office/powerpoint/2010/main" val="49030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4024196" y="2254491"/>
            <a:ext cx="5516488" cy="3690531"/>
          </a:xfrm>
          <a:prstGeom prst="rect">
            <a:avLst/>
          </a:prstGeom>
        </p:spPr>
      </p:pic>
      <p:sp>
        <p:nvSpPr>
          <p:cNvPr id="2" name="Text Placeholder 1"/>
          <p:cNvSpPr>
            <a:spLocks noGrp="1"/>
          </p:cNvSpPr>
          <p:nvPr>
            <p:ph type="body" sz="quarter" idx="13"/>
          </p:nvPr>
        </p:nvSpPr>
        <p:spPr/>
        <p:txBody>
          <a:bodyPr/>
          <a:lstStyle/>
          <a:p>
            <a:r>
              <a:rPr lang="en-GB" dirty="0"/>
              <a:t>Wasting and abrading plastic</a:t>
            </a:r>
          </a:p>
        </p:txBody>
      </p:sp>
      <p:sp>
        <p:nvSpPr>
          <p:cNvPr id="3" name="Text Placeholder 2"/>
          <p:cNvSpPr>
            <a:spLocks noGrp="1"/>
          </p:cNvSpPr>
          <p:nvPr>
            <p:ph type="body" sz="quarter" idx="14"/>
          </p:nvPr>
        </p:nvSpPr>
        <p:spPr/>
        <p:txBody>
          <a:bodyPr/>
          <a:lstStyle/>
          <a:p>
            <a:r>
              <a:rPr lang="en-GB" dirty="0"/>
              <a:t>Removing material can be carried </a:t>
            </a:r>
            <a:br>
              <a:rPr lang="en-GB" dirty="0"/>
            </a:br>
            <a:r>
              <a:rPr lang="en-GB" dirty="0"/>
              <a:t>out through a number of methods:</a:t>
            </a:r>
          </a:p>
          <a:p>
            <a:pPr lvl="1"/>
            <a:r>
              <a:rPr lang="en-GB" dirty="0"/>
              <a:t>Drilling</a:t>
            </a:r>
          </a:p>
          <a:p>
            <a:pPr lvl="1"/>
            <a:r>
              <a:rPr lang="en-GB" dirty="0"/>
              <a:t>Cutting and sawing</a:t>
            </a:r>
          </a:p>
          <a:p>
            <a:pPr lvl="1"/>
            <a:r>
              <a:rPr lang="en-GB" dirty="0"/>
              <a:t>Sanding</a:t>
            </a:r>
          </a:p>
          <a:p>
            <a:pPr lvl="1"/>
            <a:r>
              <a:rPr lang="en-GB" dirty="0"/>
              <a:t>Shaping</a:t>
            </a:r>
          </a:p>
          <a:p>
            <a:pPr lvl="1"/>
            <a:r>
              <a:rPr lang="en-GB" dirty="0"/>
              <a:t>Finishing </a:t>
            </a:r>
          </a:p>
          <a:p>
            <a:r>
              <a:rPr lang="en-GB" dirty="0"/>
              <a:t>What are the advantages of </a:t>
            </a:r>
            <a:br>
              <a:rPr lang="en-GB" dirty="0"/>
            </a:br>
            <a:r>
              <a:rPr lang="en-GB" dirty="0"/>
              <a:t>manual sanding over other </a:t>
            </a:r>
            <a:br>
              <a:rPr lang="en-GB" dirty="0"/>
            </a:br>
            <a:r>
              <a:rPr lang="en-GB" dirty="0"/>
              <a:t>mechanical methods?</a:t>
            </a:r>
          </a:p>
          <a:p>
            <a:pPr marL="444500" lvl="1" indent="0">
              <a:buNone/>
            </a:pPr>
            <a:endParaRPr lang="en-GB"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692525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2</a:t>
            </a:r>
          </a:p>
        </p:txBody>
      </p:sp>
      <p:sp>
        <p:nvSpPr>
          <p:cNvPr id="3" name="Text Placeholder 2"/>
          <p:cNvSpPr>
            <a:spLocks noGrp="1"/>
          </p:cNvSpPr>
          <p:nvPr>
            <p:ph type="body" sz="quarter" idx="14"/>
          </p:nvPr>
        </p:nvSpPr>
        <p:spPr/>
        <p:txBody>
          <a:bodyPr/>
          <a:lstStyle/>
          <a:p>
            <a:r>
              <a:rPr lang="en-GB" dirty="0"/>
              <a:t>Look at the materials stock forms and components available and complete </a:t>
            </a:r>
            <a:r>
              <a:rPr lang="en-GB" b="1" dirty="0"/>
              <a:t>Tasks 1 to 3</a:t>
            </a:r>
          </a:p>
        </p:txBody>
      </p:sp>
    </p:spTree>
    <p:extLst>
      <p:ext uri="{BB962C8B-B14F-4D97-AF65-F5344CB8AC3E}">
        <p14:creationId xmlns:p14="http://schemas.microsoft.com/office/powerpoint/2010/main" val="2632808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EF0"/>
        </a:solidFill>
        <a:effectLst/>
      </p:bgPr>
    </p:bg>
    <p:spTree>
      <p:nvGrpSpPr>
        <p:cNvPr id="1" name=""/>
        <p:cNvGrpSpPr/>
        <p:nvPr/>
      </p:nvGrpSpPr>
      <p:grpSpPr>
        <a:xfrm>
          <a:off x="0" y="0"/>
          <a:ext cx="0" cy="0"/>
          <a:chOff x="0" y="0"/>
          <a:chExt cx="0" cy="0"/>
        </a:xfrm>
      </p:grpSpPr>
      <p:pic>
        <p:nvPicPr>
          <p:cNvPr id="4098" name="Picture 2" descr="C:\Users\Rob\AppData\Roaming\PixelMetrics\CaptureWiz\Temp\30.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6962" t="4758" r="9085" b="1330"/>
          <a:stretch/>
        </p:blipFill>
        <p:spPr bwMode="auto">
          <a:xfrm>
            <a:off x="-1" y="637309"/>
            <a:ext cx="9144001" cy="62206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2" name="Text Placeholder 1"/>
          <p:cNvSpPr>
            <a:spLocks noGrp="1"/>
          </p:cNvSpPr>
          <p:nvPr>
            <p:ph type="body" sz="quarter" idx="13"/>
          </p:nvPr>
        </p:nvSpPr>
        <p:spPr/>
        <p:txBody>
          <a:bodyPr/>
          <a:lstStyle/>
          <a:p>
            <a:r>
              <a:rPr lang="en-GB" dirty="0"/>
              <a:t>Casting resin</a:t>
            </a:r>
          </a:p>
        </p:txBody>
      </p:sp>
      <p:sp>
        <p:nvSpPr>
          <p:cNvPr id="3" name="Text Placeholder 2"/>
          <p:cNvSpPr>
            <a:spLocks noGrp="1"/>
          </p:cNvSpPr>
          <p:nvPr>
            <p:ph type="body" sz="quarter" idx="14"/>
          </p:nvPr>
        </p:nvSpPr>
        <p:spPr/>
        <p:txBody>
          <a:bodyPr/>
          <a:lstStyle/>
          <a:p>
            <a:r>
              <a:rPr lang="en-GB" dirty="0"/>
              <a:t>Thermosetting polymer resin is mixed with a hardener and poured into a mould</a:t>
            </a:r>
          </a:p>
          <a:p>
            <a:pPr lvl="1"/>
            <a:r>
              <a:rPr lang="en-GB" dirty="0">
                <a:solidFill>
                  <a:srgbClr val="97590D"/>
                </a:solidFill>
              </a:rPr>
              <a:t>This is cured before removing the set piece from the mould</a:t>
            </a:r>
          </a:p>
          <a:p>
            <a:pPr lvl="1"/>
            <a:r>
              <a:rPr lang="en-GB" dirty="0">
                <a:solidFill>
                  <a:srgbClr val="97590D"/>
                </a:solidFill>
              </a:rPr>
              <a:t>Examples include embedding objects in transparent resin, model making, toy animals or small scale industrial artefacts</a:t>
            </a:r>
          </a:p>
        </p:txBody>
      </p:sp>
    </p:spTree>
    <p:extLst>
      <p:ext uri="{BB962C8B-B14F-4D97-AF65-F5344CB8AC3E}">
        <p14:creationId xmlns:p14="http://schemas.microsoft.com/office/powerpoint/2010/main" val="4284401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t="-1" b="-81"/>
          <a:stretch/>
        </p:blipFill>
        <p:spPr>
          <a:xfrm flipH="1">
            <a:off x="3632372" y="1969154"/>
            <a:ext cx="5511625" cy="4888846"/>
          </a:xfrm>
          <a:prstGeom prst="rect">
            <a:avLst/>
          </a:prstGeom>
        </p:spPr>
      </p:pic>
      <p:sp>
        <p:nvSpPr>
          <p:cNvPr id="2" name="Text Placeholder 1"/>
          <p:cNvSpPr>
            <a:spLocks noGrp="1"/>
          </p:cNvSpPr>
          <p:nvPr>
            <p:ph type="body" sz="quarter" idx="13"/>
          </p:nvPr>
        </p:nvSpPr>
        <p:spPr/>
        <p:txBody>
          <a:bodyPr/>
          <a:lstStyle/>
          <a:p>
            <a:r>
              <a:rPr lang="en-GB" dirty="0"/>
              <a:t>Laminating with plastics</a:t>
            </a:r>
          </a:p>
        </p:txBody>
      </p:sp>
      <p:sp>
        <p:nvSpPr>
          <p:cNvPr id="3" name="Text Placeholder 2"/>
          <p:cNvSpPr>
            <a:spLocks noGrp="1"/>
          </p:cNvSpPr>
          <p:nvPr>
            <p:ph type="body" sz="quarter" idx="14"/>
          </p:nvPr>
        </p:nvSpPr>
        <p:spPr>
          <a:xfrm>
            <a:off x="724280" y="1704179"/>
            <a:ext cx="7797230" cy="3453607"/>
          </a:xfrm>
        </p:spPr>
        <p:txBody>
          <a:bodyPr/>
          <a:lstStyle/>
          <a:p>
            <a:r>
              <a:rPr lang="en-GB" dirty="0"/>
              <a:t>This is the process of bonding strips or sheets of material together in layers</a:t>
            </a:r>
          </a:p>
          <a:p>
            <a:pPr lvl="1"/>
            <a:r>
              <a:rPr lang="en-GB" dirty="0"/>
              <a:t>Plastics are laminated with </a:t>
            </a:r>
            <a:br>
              <a:rPr lang="en-GB" dirty="0"/>
            </a:br>
            <a:r>
              <a:rPr lang="en-GB" dirty="0"/>
              <a:t>other materials like glass or </a:t>
            </a:r>
            <a:br>
              <a:rPr lang="en-GB" dirty="0"/>
            </a:br>
            <a:r>
              <a:rPr lang="en-GB" dirty="0"/>
              <a:t>wood to improve aesthetics </a:t>
            </a:r>
            <a:br>
              <a:rPr lang="en-GB" dirty="0"/>
            </a:br>
            <a:r>
              <a:rPr lang="en-GB" dirty="0"/>
              <a:t>or functionality</a:t>
            </a:r>
          </a:p>
          <a:p>
            <a:pPr lvl="1"/>
            <a:r>
              <a:rPr lang="en-GB" dirty="0"/>
              <a:t>Suggest an example of </a:t>
            </a:r>
            <a:br>
              <a:rPr lang="en-GB" dirty="0"/>
            </a:br>
            <a:r>
              <a:rPr lang="en-GB" dirty="0"/>
              <a:t>plastic lamination</a:t>
            </a:r>
          </a:p>
          <a:p>
            <a:pPr lvl="1"/>
            <a:r>
              <a:rPr lang="en-GB" dirty="0"/>
              <a:t>How might the functional </a:t>
            </a:r>
            <a:br>
              <a:rPr lang="en-GB" dirty="0"/>
            </a:br>
            <a:r>
              <a:rPr lang="en-GB" dirty="0"/>
              <a:t>properties of plastic be </a:t>
            </a:r>
            <a:br>
              <a:rPr lang="en-GB" dirty="0"/>
            </a:br>
            <a:r>
              <a:rPr lang="en-GB" dirty="0"/>
              <a:t>improved through lamination?</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670301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30591" y="2465070"/>
            <a:ext cx="4773208" cy="3743344"/>
          </a:xfrm>
          <a:prstGeom prst="rect">
            <a:avLst/>
          </a:prstGeom>
        </p:spPr>
      </p:pic>
      <p:sp>
        <p:nvSpPr>
          <p:cNvPr id="2" name="Text Placeholder 1"/>
          <p:cNvSpPr>
            <a:spLocks noGrp="1"/>
          </p:cNvSpPr>
          <p:nvPr>
            <p:ph type="body" sz="quarter" idx="13"/>
          </p:nvPr>
        </p:nvSpPr>
        <p:spPr/>
        <p:txBody>
          <a:bodyPr/>
          <a:lstStyle/>
          <a:p>
            <a:r>
              <a:rPr lang="en-GB" dirty="0"/>
              <a:t>Plastic laminated safety glass</a:t>
            </a:r>
          </a:p>
        </p:txBody>
      </p:sp>
      <p:sp>
        <p:nvSpPr>
          <p:cNvPr id="3" name="Text Placeholder 2"/>
          <p:cNvSpPr>
            <a:spLocks noGrp="1"/>
          </p:cNvSpPr>
          <p:nvPr>
            <p:ph type="body" sz="quarter" idx="14"/>
          </p:nvPr>
        </p:nvSpPr>
        <p:spPr/>
        <p:txBody>
          <a:bodyPr/>
          <a:lstStyle/>
          <a:p>
            <a:r>
              <a:rPr lang="en-GB" dirty="0"/>
              <a:t>Laminated safety glass is now used in all car windscreens for safety reasons</a:t>
            </a:r>
          </a:p>
          <a:p>
            <a:pPr lvl="1"/>
            <a:r>
              <a:rPr lang="en-GB" dirty="0"/>
              <a:t>It contains a thin film of plastic</a:t>
            </a:r>
            <a:br>
              <a:rPr lang="en-GB" dirty="0"/>
            </a:br>
            <a:r>
              <a:rPr lang="en-GB" dirty="0"/>
              <a:t>which holds the inner and outer </a:t>
            </a:r>
            <a:br>
              <a:rPr lang="en-GB" dirty="0"/>
            </a:br>
            <a:r>
              <a:rPr lang="en-GB" dirty="0"/>
              <a:t>glass layers together when it is </a:t>
            </a:r>
            <a:br>
              <a:rPr lang="en-GB" dirty="0"/>
            </a:br>
            <a:r>
              <a:rPr lang="en-GB" dirty="0"/>
              <a:t>cracked or shattered</a:t>
            </a:r>
          </a:p>
          <a:p>
            <a:r>
              <a:rPr lang="en-GB" dirty="0"/>
              <a:t>Some mobile phone glass </a:t>
            </a:r>
            <a:br>
              <a:rPr lang="en-GB" dirty="0"/>
            </a:br>
            <a:r>
              <a:rPr lang="en-GB" dirty="0"/>
              <a:t>is also laminated</a:t>
            </a:r>
          </a:p>
          <a:p>
            <a:pPr lvl="1"/>
            <a:r>
              <a:rPr lang="en-GB" dirty="0"/>
              <a:t>Why do you think the plastic </a:t>
            </a:r>
            <a:br>
              <a:rPr lang="en-GB" dirty="0"/>
            </a:br>
            <a:r>
              <a:rPr lang="en-GB" dirty="0"/>
              <a:t>layer is important?</a:t>
            </a:r>
          </a:p>
          <a:p>
            <a:endParaRPr lang="en-GB" dirty="0"/>
          </a:p>
        </p:txBody>
      </p:sp>
    </p:spTree>
    <p:extLst>
      <p:ext uri="{BB962C8B-B14F-4D97-AF65-F5344CB8AC3E}">
        <p14:creationId xmlns:p14="http://schemas.microsoft.com/office/powerpoint/2010/main" val="99091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School processing techniques</a:t>
            </a:r>
          </a:p>
        </p:txBody>
      </p:sp>
      <p:sp>
        <p:nvSpPr>
          <p:cNvPr id="3" name="Text Placeholder 2"/>
          <p:cNvSpPr>
            <a:spLocks noGrp="1"/>
          </p:cNvSpPr>
          <p:nvPr>
            <p:ph type="body" sz="quarter" idx="14"/>
          </p:nvPr>
        </p:nvSpPr>
        <p:spPr/>
        <p:txBody>
          <a:bodyPr/>
          <a:lstStyle/>
          <a:p>
            <a:r>
              <a:rPr lang="en-GB" dirty="0"/>
              <a:t>These include:</a:t>
            </a:r>
          </a:p>
          <a:p>
            <a:pPr lvl="1"/>
            <a:r>
              <a:rPr lang="en-GB" dirty="0"/>
              <a:t>Line bending</a:t>
            </a:r>
          </a:p>
          <a:p>
            <a:pPr lvl="1"/>
            <a:r>
              <a:rPr lang="en-GB" dirty="0"/>
              <a:t>Vacuum forming</a:t>
            </a:r>
          </a:p>
          <a:p>
            <a:pPr lvl="1"/>
            <a:r>
              <a:rPr lang="en-GB" dirty="0"/>
              <a:t>3D printing</a:t>
            </a:r>
          </a:p>
          <a:p>
            <a:pPr lvl="1"/>
            <a:r>
              <a:rPr lang="en-GB" dirty="0"/>
              <a:t>Adhesives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9214" y="2028140"/>
            <a:ext cx="5349168" cy="4011876"/>
          </a:xfrm>
          <a:prstGeom prst="rect">
            <a:avLst/>
          </a:prstGeom>
        </p:spPr>
      </p:pic>
    </p:spTree>
    <p:extLst>
      <p:ext uri="{BB962C8B-B14F-4D97-AF65-F5344CB8AC3E}">
        <p14:creationId xmlns:p14="http://schemas.microsoft.com/office/powerpoint/2010/main" val="2334030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ob\AppData\Roaming\PixelMetrics\CaptureWiz\Temp\1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1672" y="3475104"/>
            <a:ext cx="7600657" cy="262328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Line bending</a:t>
            </a:r>
          </a:p>
        </p:txBody>
      </p:sp>
      <p:sp>
        <p:nvSpPr>
          <p:cNvPr id="3" name="Text Placeholder 2"/>
          <p:cNvSpPr>
            <a:spLocks noGrp="1"/>
          </p:cNvSpPr>
          <p:nvPr>
            <p:ph type="body" sz="quarter" idx="14"/>
          </p:nvPr>
        </p:nvSpPr>
        <p:spPr/>
        <p:txBody>
          <a:bodyPr/>
          <a:lstStyle/>
          <a:p>
            <a:r>
              <a:rPr lang="en-GB" dirty="0"/>
              <a:t>Bending most plastics involves heat unless they are very thin</a:t>
            </a:r>
          </a:p>
          <a:p>
            <a:pPr lvl="1"/>
            <a:r>
              <a:rPr lang="en-GB" dirty="0"/>
              <a:t>Strip heaters are used to create a permanent fold in a piece of thermoplastic</a:t>
            </a:r>
          </a:p>
        </p:txBody>
      </p:sp>
    </p:spTree>
    <p:extLst>
      <p:ext uri="{BB962C8B-B14F-4D97-AF65-F5344CB8AC3E}">
        <p14:creationId xmlns:p14="http://schemas.microsoft.com/office/powerpoint/2010/main" val="391154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23600" y="1702800"/>
            <a:ext cx="7861300" cy="2688226"/>
          </a:xfrm>
        </p:spPr>
        <p:txBody>
          <a:bodyPr/>
          <a:lstStyle/>
          <a:p>
            <a:pPr lvl="0"/>
            <a:r>
              <a:rPr lang="en-GB" dirty="0"/>
              <a:t>Know and understand the commercial stock forms, types and sizes of materials to calculate quantities</a:t>
            </a:r>
          </a:p>
          <a:p>
            <a:pPr lvl="0"/>
            <a:r>
              <a:rPr lang="en-GB" dirty="0"/>
              <a:t>Be aware of school-based cutting, drilling, casting, deforming, printing and welding techniques </a:t>
            </a:r>
          </a:p>
        </p:txBody>
      </p:sp>
      <p:sp>
        <p:nvSpPr>
          <p:cNvPr id="3" name="Text Placeholder 2"/>
          <p:cNvSpPr>
            <a:spLocks noGrp="1"/>
          </p:cNvSpPr>
          <p:nvPr>
            <p:ph type="body" sz="quarter" idx="13"/>
          </p:nvPr>
        </p:nvSpPr>
        <p:spPr/>
        <p:txBody>
          <a:bodyPr/>
          <a:lstStyle/>
          <a:p>
            <a:r>
              <a:rPr lang="en-GB"/>
              <a:t>Objectives</a:t>
            </a:r>
          </a:p>
        </p:txBody>
      </p:sp>
    </p:spTree>
    <p:extLst>
      <p:ext uri="{BB962C8B-B14F-4D97-AF65-F5344CB8AC3E}">
        <p14:creationId xmlns:p14="http://schemas.microsoft.com/office/powerpoint/2010/main" val="2690614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Line bending process</a:t>
            </a:r>
          </a:p>
        </p:txBody>
      </p:sp>
      <p:sp>
        <p:nvSpPr>
          <p:cNvPr id="3" name="Text Placeholder 2"/>
          <p:cNvSpPr>
            <a:spLocks noGrp="1"/>
          </p:cNvSpPr>
          <p:nvPr>
            <p:ph type="body" sz="quarter" idx="14"/>
          </p:nvPr>
        </p:nvSpPr>
        <p:spPr/>
        <p:txBody>
          <a:bodyPr/>
          <a:lstStyle/>
          <a:p>
            <a:pPr marL="0" indent="0">
              <a:buNone/>
            </a:pPr>
            <a:r>
              <a:rPr lang="en-GB" dirty="0"/>
              <a:t>Steps involved in line bending plastics:</a:t>
            </a:r>
          </a:p>
          <a:p>
            <a:pPr marL="360363" lvl="1" indent="-360363">
              <a:buFont typeface="+mj-lt"/>
              <a:buAutoNum type="arabicPeriod"/>
            </a:pPr>
            <a:r>
              <a:rPr lang="en-GB" dirty="0"/>
              <a:t>Mark out bend lines</a:t>
            </a:r>
          </a:p>
          <a:p>
            <a:pPr marL="360363" lvl="1" indent="-360363">
              <a:buFont typeface="+mj-lt"/>
              <a:buAutoNum type="arabicPeriod"/>
            </a:pPr>
            <a:r>
              <a:rPr lang="en-GB" dirty="0"/>
              <a:t>Turn on the strip heater and allow it to reach working temperature</a:t>
            </a:r>
          </a:p>
          <a:p>
            <a:pPr marL="360363" lvl="1" indent="-360363">
              <a:buFont typeface="+mj-lt"/>
              <a:buAutoNum type="arabicPeriod"/>
            </a:pPr>
            <a:r>
              <a:rPr lang="en-GB" dirty="0"/>
              <a:t>Put on heat-proof gloves and have a tray of water ready to cool the workpiece</a:t>
            </a:r>
          </a:p>
          <a:p>
            <a:pPr marL="360363" lvl="1" indent="-360363">
              <a:buFont typeface="+mj-lt"/>
              <a:buAutoNum type="arabicPeriod"/>
            </a:pPr>
            <a:r>
              <a:rPr lang="en-GB" dirty="0"/>
              <a:t>Place the marked line of the workpiece across the heating strip</a:t>
            </a:r>
          </a:p>
          <a:p>
            <a:pPr marL="360363" lvl="1" indent="-360363">
              <a:buFont typeface="+mj-lt"/>
              <a:buAutoNum type="arabicPeriod"/>
            </a:pPr>
            <a:r>
              <a:rPr lang="en-GB" dirty="0"/>
              <a:t>Allow the plastic to heat through then test for flexibility </a:t>
            </a:r>
          </a:p>
          <a:p>
            <a:pPr marL="360363" lvl="1" indent="-360363">
              <a:buFont typeface="+mj-lt"/>
              <a:buAutoNum type="arabicPeriod"/>
            </a:pPr>
            <a:r>
              <a:rPr lang="en-GB" dirty="0"/>
              <a:t>Bend the workpiece to the required angle using a former or jig</a:t>
            </a:r>
          </a:p>
          <a:p>
            <a:pPr marL="360363" lvl="1" indent="-360363">
              <a:buFont typeface="+mj-lt"/>
              <a:buAutoNum type="arabicPeriod"/>
            </a:pPr>
            <a:r>
              <a:rPr lang="en-GB" dirty="0"/>
              <a:t>Once the workpiece has set it can be cooled</a:t>
            </a:r>
          </a:p>
          <a:p>
            <a:pPr marL="0" indent="0">
              <a:buNone/>
            </a:pPr>
            <a:r>
              <a:rPr lang="en-GB" sz="2000" dirty="0">
                <a:solidFill>
                  <a:srgbClr val="97590D"/>
                </a:solidFill>
              </a:rPr>
              <a:t>What might happen if you try to bend it before it is ready?</a:t>
            </a:r>
          </a:p>
          <a:p>
            <a:pPr marL="0" indent="0">
              <a:buNone/>
            </a:pPr>
            <a:endParaRPr lang="en-GB" dirty="0"/>
          </a:p>
        </p:txBody>
      </p:sp>
    </p:spTree>
    <p:extLst>
      <p:ext uri="{BB962C8B-B14F-4D97-AF65-F5344CB8AC3E}">
        <p14:creationId xmlns:p14="http://schemas.microsoft.com/office/powerpoint/2010/main" val="2806459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Vacuum forming patterns</a:t>
            </a:r>
          </a:p>
        </p:txBody>
      </p:sp>
      <p:sp>
        <p:nvSpPr>
          <p:cNvPr id="3" name="Text Placeholder 2"/>
          <p:cNvSpPr>
            <a:spLocks noGrp="1"/>
          </p:cNvSpPr>
          <p:nvPr>
            <p:ph type="body" sz="quarter" idx="14"/>
          </p:nvPr>
        </p:nvSpPr>
        <p:spPr/>
        <p:txBody>
          <a:bodyPr/>
          <a:lstStyle/>
          <a:p>
            <a:r>
              <a:rPr lang="en-GB" dirty="0"/>
              <a:t>An effective former or pattern must have: </a:t>
            </a:r>
          </a:p>
          <a:p>
            <a:pPr lvl="1"/>
            <a:r>
              <a:rPr lang="en-GB" dirty="0"/>
              <a:t>A positive draft angle of at least 3° </a:t>
            </a:r>
          </a:p>
          <a:p>
            <a:pPr lvl="1"/>
            <a:r>
              <a:rPr lang="en-GB" dirty="0"/>
              <a:t>No undercuts</a:t>
            </a:r>
          </a:p>
          <a:p>
            <a:pPr lvl="1"/>
            <a:r>
              <a:rPr lang="en-GB" dirty="0"/>
              <a:t>A profile that is not too deep with vent holes drilled</a:t>
            </a:r>
          </a:p>
          <a:p>
            <a:pPr lvl="1"/>
            <a:r>
              <a:rPr lang="en-GB" dirty="0"/>
              <a:t>Corners and edges rounded with a small radius</a:t>
            </a:r>
          </a:p>
          <a:p>
            <a:pPr lvl="1"/>
            <a:r>
              <a:rPr lang="en-GB" dirty="0"/>
              <a:t>A smooth finish and/or a release agent applied to the pattern</a:t>
            </a:r>
          </a:p>
        </p:txBody>
      </p:sp>
      <p:pic>
        <p:nvPicPr>
          <p:cNvPr id="3074" name="Picture 2" descr="C:\Users\Rob\AppData\Roaming\PixelMetrics\CaptureWiz\Temp\2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1002" y="4532312"/>
            <a:ext cx="443865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213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Vacuum forming</a:t>
            </a:r>
          </a:p>
          <a:p>
            <a:endParaRPr lang="en-GB" dirty="0"/>
          </a:p>
        </p:txBody>
      </p:sp>
      <p:sp>
        <p:nvSpPr>
          <p:cNvPr id="3" name="Text Placeholder 2"/>
          <p:cNvSpPr>
            <a:spLocks noGrp="1"/>
          </p:cNvSpPr>
          <p:nvPr>
            <p:ph type="body" sz="quarter" idx="14"/>
          </p:nvPr>
        </p:nvSpPr>
        <p:spPr/>
        <p:txBody>
          <a:bodyPr/>
          <a:lstStyle/>
          <a:p>
            <a:r>
              <a:rPr lang="en-GB" dirty="0"/>
              <a:t>HIPS (high impact polystyrene) is commonly used to vacuum-form small items within schools</a:t>
            </a:r>
          </a:p>
          <a:p>
            <a:pPr lvl="1"/>
            <a:r>
              <a:rPr lang="en-GB" dirty="0"/>
              <a:t>Commercial products include hot tub pools and egg boxes</a:t>
            </a:r>
          </a:p>
        </p:txBody>
      </p:sp>
      <p:pic>
        <p:nvPicPr>
          <p:cNvPr id="1026" name="Picture 2" descr="C:\Users\Rob\AppData\Roaming\PixelMetrics\CaptureWiz\Temp\4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0386" y="3303466"/>
            <a:ext cx="7368099" cy="270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331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Vacuum forming process</a:t>
            </a:r>
          </a:p>
        </p:txBody>
      </p:sp>
      <p:sp>
        <p:nvSpPr>
          <p:cNvPr id="3" name="Text Placeholder 2"/>
          <p:cNvSpPr>
            <a:spLocks noGrp="1"/>
          </p:cNvSpPr>
          <p:nvPr>
            <p:ph type="body" sz="quarter" idx="14"/>
          </p:nvPr>
        </p:nvSpPr>
        <p:spPr/>
        <p:txBody>
          <a:bodyPr/>
          <a:lstStyle/>
          <a:p>
            <a:pPr marL="0" indent="0">
              <a:buNone/>
            </a:pPr>
            <a:r>
              <a:rPr lang="en-GB" dirty="0"/>
              <a:t>Steps involved in line vacuum forming:</a:t>
            </a:r>
          </a:p>
          <a:p>
            <a:pPr marL="901700" lvl="1" indent="-457200">
              <a:buFont typeface="+mj-lt"/>
              <a:buAutoNum type="arabicPeriod"/>
            </a:pPr>
            <a:r>
              <a:rPr lang="en-GB" dirty="0"/>
              <a:t>Mould is placed on a platform (also known as a platen)</a:t>
            </a:r>
          </a:p>
          <a:p>
            <a:pPr marL="901700" lvl="1" indent="-457200">
              <a:buFont typeface="+mj-lt"/>
              <a:buAutoNum type="arabicPeriod"/>
            </a:pPr>
            <a:r>
              <a:rPr lang="en-GB" dirty="0"/>
              <a:t>A sheet of thermoplastic is clamped and heated</a:t>
            </a:r>
          </a:p>
          <a:p>
            <a:pPr marL="901700" lvl="1" indent="-457200">
              <a:buFont typeface="+mj-lt"/>
              <a:buAutoNum type="arabicPeriod"/>
            </a:pPr>
            <a:r>
              <a:rPr lang="en-GB" dirty="0"/>
              <a:t>This now flexible sheet is pulled over a former (mould) </a:t>
            </a:r>
          </a:p>
          <a:p>
            <a:pPr marL="901700" lvl="1" indent="-457200">
              <a:buFont typeface="+mj-lt"/>
              <a:buAutoNum type="arabicPeriod"/>
            </a:pPr>
            <a:r>
              <a:rPr lang="en-GB" dirty="0"/>
              <a:t>A vacuum sucks the air out</a:t>
            </a:r>
          </a:p>
          <a:p>
            <a:pPr marL="901700" lvl="1" indent="-457200">
              <a:buFont typeface="+mj-lt"/>
              <a:buAutoNum type="arabicPeriod"/>
            </a:pPr>
            <a:r>
              <a:rPr lang="en-GB" dirty="0"/>
              <a:t>The plastic takes on the shape of the mould, then cools and hardens in position before the mould is removed</a:t>
            </a:r>
          </a:p>
        </p:txBody>
      </p:sp>
    </p:spTree>
    <p:extLst>
      <p:ext uri="{BB962C8B-B14F-4D97-AF65-F5344CB8AC3E}">
        <p14:creationId xmlns:p14="http://schemas.microsoft.com/office/powerpoint/2010/main" val="722763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49368" y="3264507"/>
            <a:ext cx="4085082" cy="2703363"/>
          </a:xfrm>
          <a:prstGeom prst="rect">
            <a:avLst/>
          </a:prstGeom>
        </p:spPr>
      </p:pic>
      <p:sp>
        <p:nvSpPr>
          <p:cNvPr id="2" name="Text Placeholder 1"/>
          <p:cNvSpPr>
            <a:spLocks noGrp="1"/>
          </p:cNvSpPr>
          <p:nvPr>
            <p:ph type="body" sz="quarter" idx="13"/>
          </p:nvPr>
        </p:nvSpPr>
        <p:spPr/>
        <p:txBody>
          <a:bodyPr/>
          <a:lstStyle/>
          <a:p>
            <a:r>
              <a:rPr lang="en-GB"/>
              <a:t>3D printing plastics</a:t>
            </a:r>
            <a:endParaRPr lang="en-GB" dirty="0"/>
          </a:p>
        </p:txBody>
      </p:sp>
      <p:sp>
        <p:nvSpPr>
          <p:cNvPr id="3" name="Text Placeholder 2"/>
          <p:cNvSpPr>
            <a:spLocks noGrp="1"/>
          </p:cNvSpPr>
          <p:nvPr>
            <p:ph type="body" sz="quarter" idx="14"/>
          </p:nvPr>
        </p:nvSpPr>
        <p:spPr/>
        <p:txBody>
          <a:bodyPr/>
          <a:lstStyle/>
          <a:p>
            <a:r>
              <a:rPr lang="en-GB" dirty="0" err="1"/>
              <a:t>Stereolithography</a:t>
            </a:r>
            <a:r>
              <a:rPr lang="en-GB" dirty="0"/>
              <a:t> (SL) </a:t>
            </a:r>
          </a:p>
          <a:p>
            <a:pPr lvl="1"/>
            <a:r>
              <a:rPr lang="en-GB" dirty="0"/>
              <a:t>Uses lasers to part cure the printed shape from a bath of liquid resin</a:t>
            </a:r>
          </a:p>
          <a:p>
            <a:pPr lvl="1"/>
            <a:r>
              <a:rPr lang="en-GB" dirty="0"/>
              <a:t>Expensive but accurate </a:t>
            </a:r>
          </a:p>
          <a:p>
            <a:r>
              <a:rPr lang="en-GB" dirty="0"/>
              <a:t>Digital Light Processing (DLP) </a:t>
            </a:r>
          </a:p>
          <a:p>
            <a:pPr lvl="1"/>
            <a:r>
              <a:rPr lang="en-GB" dirty="0"/>
              <a:t>Similar to </a:t>
            </a:r>
            <a:r>
              <a:rPr lang="en-GB" dirty="0" err="1"/>
              <a:t>Stereolithography</a:t>
            </a:r>
            <a:r>
              <a:rPr lang="en-GB" dirty="0"/>
              <a:t> </a:t>
            </a:r>
          </a:p>
          <a:p>
            <a:pPr lvl="1"/>
            <a:r>
              <a:rPr lang="en-GB" dirty="0"/>
              <a:t>Uses a powerful light source </a:t>
            </a:r>
            <a:br>
              <a:rPr lang="en-GB" dirty="0"/>
            </a:br>
            <a:r>
              <a:rPr lang="en-GB" dirty="0"/>
              <a:t>rather than a laser</a:t>
            </a:r>
          </a:p>
        </p:txBody>
      </p:sp>
    </p:spTree>
    <p:extLst>
      <p:ext uri="{BB962C8B-B14F-4D97-AF65-F5344CB8AC3E}">
        <p14:creationId xmlns:p14="http://schemas.microsoft.com/office/powerpoint/2010/main" val="3676023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475198" y="3277035"/>
            <a:ext cx="4668801" cy="3453607"/>
          </a:xfrm>
          <a:prstGeom prst="rect">
            <a:avLst/>
          </a:prstGeom>
        </p:spPr>
      </p:pic>
      <p:sp>
        <p:nvSpPr>
          <p:cNvPr id="2" name="Text Placeholder 1"/>
          <p:cNvSpPr>
            <a:spLocks noGrp="1"/>
          </p:cNvSpPr>
          <p:nvPr>
            <p:ph type="body" sz="quarter" idx="13"/>
          </p:nvPr>
        </p:nvSpPr>
        <p:spPr/>
        <p:txBody>
          <a:bodyPr/>
          <a:lstStyle/>
          <a:p>
            <a:r>
              <a:rPr lang="en-GB"/>
              <a:t>3D printing plastics</a:t>
            </a:r>
            <a:endParaRPr lang="en-GB" dirty="0"/>
          </a:p>
        </p:txBody>
      </p:sp>
      <p:sp>
        <p:nvSpPr>
          <p:cNvPr id="3" name="Text Placeholder 2"/>
          <p:cNvSpPr>
            <a:spLocks noGrp="1"/>
          </p:cNvSpPr>
          <p:nvPr>
            <p:ph type="body" sz="quarter" idx="14"/>
          </p:nvPr>
        </p:nvSpPr>
        <p:spPr/>
        <p:txBody>
          <a:bodyPr/>
          <a:lstStyle/>
          <a:p>
            <a:r>
              <a:rPr lang="en-GB" dirty="0"/>
              <a:t>Laser sintering </a:t>
            </a:r>
          </a:p>
          <a:p>
            <a:pPr lvl="1"/>
            <a:r>
              <a:rPr lang="en-GB" dirty="0"/>
              <a:t>Uses a powdered material instead of a resin bath</a:t>
            </a:r>
          </a:p>
          <a:p>
            <a:pPr lvl="1"/>
            <a:r>
              <a:rPr lang="en-GB" dirty="0"/>
              <a:t>The solid shape is created as the heat from the laser fuses and solidifies the powder </a:t>
            </a:r>
          </a:p>
          <a:p>
            <a:r>
              <a:rPr lang="en-GB" dirty="0"/>
              <a:t>Fused Deposition Modelling (FDM) </a:t>
            </a:r>
          </a:p>
          <a:p>
            <a:pPr lvl="1"/>
            <a:r>
              <a:rPr lang="en-GB" dirty="0"/>
              <a:t>This is most popular in </a:t>
            </a:r>
            <a:br>
              <a:rPr lang="en-GB" dirty="0"/>
            </a:br>
            <a:r>
              <a:rPr lang="en-GB" dirty="0"/>
              <a:t>schools and involves melting </a:t>
            </a:r>
            <a:br>
              <a:rPr lang="en-GB" dirty="0"/>
            </a:br>
            <a:r>
              <a:rPr lang="en-GB" dirty="0"/>
              <a:t>a plastic filament with the heated </a:t>
            </a:r>
            <a:br>
              <a:rPr lang="en-GB" dirty="0"/>
            </a:br>
            <a:r>
              <a:rPr lang="en-GB" dirty="0"/>
              <a:t>extrusion head</a:t>
            </a:r>
          </a:p>
          <a:p>
            <a:pPr lvl="1"/>
            <a:r>
              <a:rPr lang="en-GB" dirty="0"/>
              <a:t>Shapes are built up layer by layer</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4170127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School-based manufacturing techniques</a:t>
            </a:r>
          </a:p>
        </p:txBody>
      </p:sp>
      <p:sp>
        <p:nvSpPr>
          <p:cNvPr id="3" name="Text Placeholder 2"/>
          <p:cNvSpPr>
            <a:spLocks noGrp="1"/>
          </p:cNvSpPr>
          <p:nvPr>
            <p:ph type="body" sz="quarter" idx="14"/>
          </p:nvPr>
        </p:nvSpPr>
        <p:spPr>
          <a:xfrm>
            <a:off x="724280" y="2133600"/>
            <a:ext cx="7797230" cy="3024186"/>
          </a:xfrm>
        </p:spPr>
        <p:txBody>
          <a:bodyPr/>
          <a:lstStyle/>
          <a:p>
            <a:r>
              <a:rPr lang="en-GB" dirty="0"/>
              <a:t>Complete </a:t>
            </a:r>
            <a:r>
              <a:rPr lang="en-GB" b="1" dirty="0"/>
              <a:t>Tasks 4</a:t>
            </a:r>
            <a:r>
              <a:rPr lang="en-GB" dirty="0"/>
              <a:t>, </a:t>
            </a:r>
            <a:r>
              <a:rPr lang="en-GB" b="1" dirty="0"/>
              <a:t>5</a:t>
            </a:r>
            <a:r>
              <a:rPr lang="en-GB" dirty="0"/>
              <a:t> and </a:t>
            </a:r>
            <a:r>
              <a:rPr lang="en-GB" b="1" dirty="0"/>
              <a:t>6</a:t>
            </a:r>
            <a:r>
              <a:rPr lang="en-GB" dirty="0"/>
              <a:t> on </a:t>
            </a:r>
            <a:r>
              <a:rPr lang="en-GB" b="1" dirty="0"/>
              <a:t>Worksheet 2</a:t>
            </a:r>
          </a:p>
        </p:txBody>
      </p:sp>
    </p:spTree>
    <p:extLst>
      <p:ext uri="{BB962C8B-B14F-4D97-AF65-F5344CB8AC3E}">
        <p14:creationId xmlns:p14="http://schemas.microsoft.com/office/powerpoint/2010/main" val="2512010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6164" y="3057813"/>
            <a:ext cx="3391544" cy="2753933"/>
          </a:xfrm>
          <a:prstGeom prst="rect">
            <a:avLst/>
          </a:prstGeom>
        </p:spPr>
      </p:pic>
      <p:sp>
        <p:nvSpPr>
          <p:cNvPr id="2" name="Text Placeholder 1"/>
          <p:cNvSpPr>
            <a:spLocks noGrp="1"/>
          </p:cNvSpPr>
          <p:nvPr>
            <p:ph type="body" sz="quarter" idx="13"/>
          </p:nvPr>
        </p:nvSpPr>
        <p:spPr/>
        <p:txBody>
          <a:bodyPr/>
          <a:lstStyle/>
          <a:p>
            <a:r>
              <a:rPr lang="en-GB" dirty="0"/>
              <a:t>Chemical welding</a:t>
            </a:r>
          </a:p>
        </p:txBody>
      </p:sp>
      <p:sp>
        <p:nvSpPr>
          <p:cNvPr id="3" name="Text Placeholder 2"/>
          <p:cNvSpPr>
            <a:spLocks noGrp="1"/>
          </p:cNvSpPr>
          <p:nvPr>
            <p:ph type="body" sz="quarter" idx="14"/>
          </p:nvPr>
        </p:nvSpPr>
        <p:spPr/>
        <p:txBody>
          <a:bodyPr/>
          <a:lstStyle/>
          <a:p>
            <a:r>
              <a:rPr lang="en-GB" dirty="0"/>
              <a:t>Chemical welding uses solvents to dissolve the surfaces of two pieces of plastic before joining</a:t>
            </a:r>
          </a:p>
          <a:p>
            <a:pPr lvl="1"/>
            <a:r>
              <a:rPr lang="en-GB" dirty="0"/>
              <a:t>Liquid solvent cement – water like consistency</a:t>
            </a:r>
          </a:p>
          <a:p>
            <a:pPr lvl="1"/>
            <a:r>
              <a:rPr lang="en-GB" dirty="0"/>
              <a:t>Tensol 12 – a thicker variety </a:t>
            </a:r>
          </a:p>
          <a:p>
            <a:pPr lvl="1"/>
            <a:r>
              <a:rPr lang="en-GB" dirty="0"/>
              <a:t>Both are methane-based</a:t>
            </a:r>
          </a:p>
          <a:p>
            <a:r>
              <a:rPr lang="en-GB" dirty="0"/>
              <a:t>What are the advantages </a:t>
            </a:r>
            <a:br>
              <a:rPr lang="en-GB" dirty="0"/>
            </a:br>
            <a:r>
              <a:rPr lang="en-GB" dirty="0"/>
              <a:t>of using a thicker cement?</a:t>
            </a:r>
          </a:p>
          <a:p>
            <a:r>
              <a:rPr lang="en-GB" dirty="0"/>
              <a:t>What would be appropriate PPE?</a:t>
            </a:r>
          </a:p>
        </p:txBody>
      </p:sp>
    </p:spTree>
    <p:extLst>
      <p:ext uri="{BB962C8B-B14F-4D97-AF65-F5344CB8AC3E}">
        <p14:creationId xmlns:p14="http://schemas.microsoft.com/office/powerpoint/2010/main" val="3199260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49570"/>
            <a:ext cx="9144000" cy="6213405"/>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Heat welding</a:t>
            </a:r>
          </a:p>
        </p:txBody>
      </p:sp>
      <p:sp>
        <p:nvSpPr>
          <p:cNvPr id="3" name="Text Placeholder 2"/>
          <p:cNvSpPr>
            <a:spLocks noGrp="1"/>
          </p:cNvSpPr>
          <p:nvPr>
            <p:ph type="body" sz="quarter" idx="14"/>
          </p:nvPr>
        </p:nvSpPr>
        <p:spPr/>
        <p:txBody>
          <a:bodyPr/>
          <a:lstStyle/>
          <a:p>
            <a:r>
              <a:rPr lang="en-GB" dirty="0">
                <a:solidFill>
                  <a:schemeClr val="bg1"/>
                </a:solidFill>
              </a:rPr>
              <a:t>Heat welding plastic involves using a special hot </a:t>
            </a:r>
            <a:br>
              <a:rPr lang="en-GB" dirty="0">
                <a:solidFill>
                  <a:schemeClr val="bg1"/>
                </a:solidFill>
              </a:rPr>
            </a:br>
            <a:r>
              <a:rPr lang="en-GB" dirty="0">
                <a:solidFill>
                  <a:schemeClr val="bg1"/>
                </a:solidFill>
              </a:rPr>
              <a:t>air gun </a:t>
            </a:r>
          </a:p>
          <a:p>
            <a:pPr lvl="1"/>
            <a:r>
              <a:rPr lang="en-GB" dirty="0">
                <a:solidFill>
                  <a:srgbClr val="28D7CB"/>
                </a:solidFill>
              </a:rPr>
              <a:t>Accurately heats the surfaces being welded together as well as the plastic filler rod that is applied to the weld joint</a:t>
            </a:r>
          </a:p>
          <a:p>
            <a:pPr lvl="1"/>
            <a:r>
              <a:rPr lang="en-GB" dirty="0">
                <a:solidFill>
                  <a:srgbClr val="28D7CB"/>
                </a:solidFill>
              </a:rPr>
              <a:t>Filler rods are available in HDPE, rigid PVC, LDPE, PP and ABS making it a versatile way to join many plastics</a:t>
            </a:r>
          </a:p>
          <a:p>
            <a:pPr lvl="1"/>
            <a:endParaRPr lang="en-GB" sz="1800" dirty="0"/>
          </a:p>
          <a:p>
            <a:pPr lvl="1"/>
            <a:endParaRPr lang="en-GB" sz="1800" dirty="0"/>
          </a:p>
          <a:p>
            <a:endParaRPr lang="en-GB" dirty="0"/>
          </a:p>
        </p:txBody>
      </p:sp>
    </p:spTree>
    <p:extLst>
      <p:ext uri="{BB962C8B-B14F-4D97-AF65-F5344CB8AC3E}">
        <p14:creationId xmlns:p14="http://schemas.microsoft.com/office/powerpoint/2010/main" val="3561279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pPr lvl="0"/>
            <a:r>
              <a:rPr lang="en-GB" dirty="0"/>
              <a:t>Plastic materials are available in a wide range </a:t>
            </a:r>
            <a:br>
              <a:rPr lang="en-GB" dirty="0"/>
            </a:br>
            <a:r>
              <a:rPr lang="en-GB" dirty="0"/>
              <a:t>of stock forms</a:t>
            </a:r>
          </a:p>
          <a:p>
            <a:pPr lvl="1"/>
            <a:r>
              <a:rPr lang="en-GB" dirty="0"/>
              <a:t>What are they? </a:t>
            </a:r>
          </a:p>
          <a:p>
            <a:pPr lvl="0"/>
            <a:r>
              <a:rPr lang="en-GB" dirty="0"/>
              <a:t>Plastics can be connected in a number of ways</a:t>
            </a:r>
          </a:p>
          <a:p>
            <a:pPr lvl="1"/>
            <a:r>
              <a:rPr lang="en-GB" dirty="0"/>
              <a:t>What are some of these methods?</a:t>
            </a:r>
          </a:p>
          <a:p>
            <a:r>
              <a:rPr lang="en-GB" dirty="0"/>
              <a:t>School and commercial based cutting, forming and processing techniques vary</a:t>
            </a:r>
          </a:p>
          <a:p>
            <a:pPr lvl="1"/>
            <a:r>
              <a:rPr lang="en-GB" dirty="0"/>
              <a:t>Name at least </a:t>
            </a:r>
            <a:r>
              <a:rPr lang="en-GB" b="1" dirty="0"/>
              <a:t>three</a:t>
            </a:r>
            <a:r>
              <a:rPr lang="en-GB" dirty="0"/>
              <a:t> different ways of cutting, forming and processing plastic at school</a:t>
            </a:r>
          </a:p>
          <a:p>
            <a:pPr lvl="1"/>
            <a:r>
              <a:rPr lang="en-GB" dirty="0"/>
              <a:t>Which ones are more commonly used commercially?</a:t>
            </a:r>
          </a:p>
        </p:txBody>
      </p:sp>
    </p:spTree>
    <p:extLst>
      <p:ext uri="{BB962C8B-B14F-4D97-AF65-F5344CB8AC3E}">
        <p14:creationId xmlns:p14="http://schemas.microsoft.com/office/powerpoint/2010/main" val="4260381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27171" y="2235150"/>
            <a:ext cx="7516829" cy="4622850"/>
          </a:xfrm>
          <a:prstGeom prst="rect">
            <a:avLst/>
          </a:prstGeom>
        </p:spPr>
      </p:pic>
      <p:sp>
        <p:nvSpPr>
          <p:cNvPr id="2" name="Text Placeholder 1"/>
          <p:cNvSpPr>
            <a:spLocks noGrp="1"/>
          </p:cNvSpPr>
          <p:nvPr>
            <p:ph type="body" sz="quarter" idx="13"/>
          </p:nvPr>
        </p:nvSpPr>
        <p:spPr/>
        <p:txBody>
          <a:bodyPr/>
          <a:lstStyle/>
          <a:p>
            <a:r>
              <a:rPr lang="en-GB" dirty="0"/>
              <a:t>Stock forms, types and sizes</a:t>
            </a:r>
          </a:p>
        </p:txBody>
      </p:sp>
      <p:sp>
        <p:nvSpPr>
          <p:cNvPr id="3" name="Text Placeholder 2"/>
          <p:cNvSpPr>
            <a:spLocks noGrp="1"/>
          </p:cNvSpPr>
          <p:nvPr>
            <p:ph type="body" sz="quarter" idx="14"/>
          </p:nvPr>
        </p:nvSpPr>
        <p:spPr/>
        <p:txBody>
          <a:bodyPr/>
          <a:lstStyle/>
          <a:p>
            <a:r>
              <a:rPr lang="en-GB" dirty="0"/>
              <a:t>Plastics are available in a wide variety of standard shapes and sizes:</a:t>
            </a:r>
          </a:p>
          <a:p>
            <a:pPr lvl="1"/>
            <a:r>
              <a:rPr lang="en-GB" dirty="0"/>
              <a:t>Sheets</a:t>
            </a:r>
          </a:p>
          <a:p>
            <a:pPr lvl="1"/>
            <a:r>
              <a:rPr lang="en-GB" dirty="0"/>
              <a:t>Rods</a:t>
            </a:r>
          </a:p>
          <a:p>
            <a:pPr lvl="1"/>
            <a:r>
              <a:rPr lang="en-GB" dirty="0"/>
              <a:t>Tubes</a:t>
            </a:r>
          </a:p>
          <a:p>
            <a:endParaRPr lang="en-GB" dirty="0"/>
          </a:p>
        </p:txBody>
      </p:sp>
    </p:spTree>
    <p:extLst>
      <p:ext uri="{BB962C8B-B14F-4D97-AF65-F5344CB8AC3E}">
        <p14:creationId xmlns:p14="http://schemas.microsoft.com/office/powerpoint/2010/main" val="1102215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45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7289" y="1704179"/>
            <a:ext cx="5906712" cy="4679600"/>
          </a:xfrm>
          <a:prstGeom prst="rect">
            <a:avLst/>
          </a:prstGeom>
        </p:spPr>
      </p:pic>
      <p:sp>
        <p:nvSpPr>
          <p:cNvPr id="2" name="Text Placeholder 1"/>
          <p:cNvSpPr>
            <a:spLocks noGrp="1"/>
          </p:cNvSpPr>
          <p:nvPr>
            <p:ph type="body" sz="quarter" idx="13"/>
          </p:nvPr>
        </p:nvSpPr>
        <p:spPr/>
        <p:txBody>
          <a:bodyPr/>
          <a:lstStyle/>
          <a:p>
            <a:r>
              <a:rPr lang="en-GB"/>
              <a:t>How to measure plastic</a:t>
            </a:r>
            <a:endParaRPr lang="en-GB" dirty="0"/>
          </a:p>
        </p:txBody>
      </p:sp>
      <p:sp>
        <p:nvSpPr>
          <p:cNvPr id="3" name="Text Placeholder 2"/>
          <p:cNvSpPr>
            <a:spLocks noGrp="1"/>
          </p:cNvSpPr>
          <p:nvPr>
            <p:ph type="body" sz="quarter" idx="14"/>
          </p:nvPr>
        </p:nvSpPr>
        <p:spPr/>
        <p:txBody>
          <a:bodyPr/>
          <a:lstStyle/>
          <a:p>
            <a:r>
              <a:rPr lang="en-GB" dirty="0"/>
              <a:t>Standard materials are measured by:</a:t>
            </a:r>
          </a:p>
          <a:p>
            <a:pPr lvl="1"/>
            <a:r>
              <a:rPr lang="en-GB" dirty="0"/>
              <a:t>Sheet: </a:t>
            </a:r>
            <a:r>
              <a:rPr lang="en-GB" i="1" dirty="0">
                <a:solidFill>
                  <a:srgbClr val="97590D"/>
                </a:solidFill>
              </a:rPr>
              <a:t>Length x width x thickness</a:t>
            </a:r>
          </a:p>
          <a:p>
            <a:pPr lvl="1"/>
            <a:r>
              <a:rPr lang="en-GB" dirty="0"/>
              <a:t>Rod (solid): </a:t>
            </a:r>
            <a:r>
              <a:rPr lang="en-GB" i="1" dirty="0">
                <a:solidFill>
                  <a:srgbClr val="97590D"/>
                </a:solidFill>
              </a:rPr>
              <a:t>Length x diameter</a:t>
            </a:r>
          </a:p>
          <a:p>
            <a:pPr lvl="1"/>
            <a:r>
              <a:rPr lang="en-GB" dirty="0"/>
              <a:t>Tubing or pipe (hollow): </a:t>
            </a:r>
            <a:r>
              <a:rPr lang="en-GB" i="1" dirty="0">
                <a:solidFill>
                  <a:srgbClr val="97590D"/>
                </a:solidFill>
              </a:rPr>
              <a:t>Length x diameter x wall thickness</a:t>
            </a:r>
            <a:endParaRPr lang="en-GB" dirty="0"/>
          </a:p>
        </p:txBody>
      </p:sp>
      <p:cxnSp>
        <p:nvCxnSpPr>
          <p:cNvPr id="17" name="Straight Arrow Connector 16"/>
          <p:cNvCxnSpPr>
            <a:cxnSpLocks/>
          </p:cNvCxnSpPr>
          <p:nvPr/>
        </p:nvCxnSpPr>
        <p:spPr>
          <a:xfrm flipV="1">
            <a:off x="4341845" y="3415004"/>
            <a:ext cx="4802155" cy="2774303"/>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42922" y="4788454"/>
            <a:ext cx="1255594" cy="369332"/>
          </a:xfrm>
          <a:prstGeom prst="rect">
            <a:avLst/>
          </a:prstGeom>
          <a:noFill/>
        </p:spPr>
        <p:txBody>
          <a:bodyPr wrap="square" rtlCol="0">
            <a:spAutoFit/>
          </a:bodyPr>
          <a:lstStyle/>
          <a:p>
            <a:pPr algn="ctr"/>
            <a:r>
              <a:rPr lang="en-GB" b="1" dirty="0">
                <a:solidFill>
                  <a:srgbClr val="97590D"/>
                </a:solidFill>
                <a:latin typeface="Arial" panose="020B0604020202020204" pitchFamily="34" charset="0"/>
                <a:cs typeface="Arial" panose="020B0604020202020204" pitchFamily="34" charset="0"/>
              </a:rPr>
              <a:t>Length</a:t>
            </a:r>
          </a:p>
        </p:txBody>
      </p:sp>
      <p:sp>
        <p:nvSpPr>
          <p:cNvPr id="21" name="Rectangle 20"/>
          <p:cNvSpPr/>
          <p:nvPr/>
        </p:nvSpPr>
        <p:spPr>
          <a:xfrm>
            <a:off x="2066500" y="5903920"/>
            <a:ext cx="1377300" cy="369332"/>
          </a:xfrm>
          <a:prstGeom prst="rect">
            <a:avLst/>
          </a:prstGeom>
        </p:spPr>
        <p:txBody>
          <a:bodyPr wrap="square">
            <a:spAutoFit/>
          </a:bodyPr>
          <a:lstStyle/>
          <a:p>
            <a:r>
              <a:rPr lang="en-GB" b="1" dirty="0">
                <a:solidFill>
                  <a:srgbClr val="97590D"/>
                </a:solidFill>
                <a:latin typeface="Arial" panose="020B0604020202020204" pitchFamily="34" charset="0"/>
                <a:cs typeface="Arial" panose="020B0604020202020204" pitchFamily="34" charset="0"/>
              </a:rPr>
              <a:t>Diameter</a:t>
            </a:r>
          </a:p>
        </p:txBody>
      </p:sp>
      <p:cxnSp>
        <p:nvCxnSpPr>
          <p:cNvPr id="22" name="Straight Arrow Connector 21"/>
          <p:cNvCxnSpPr>
            <a:cxnSpLocks/>
          </p:cNvCxnSpPr>
          <p:nvPr/>
        </p:nvCxnSpPr>
        <p:spPr>
          <a:xfrm>
            <a:off x="2717451" y="5411735"/>
            <a:ext cx="898328" cy="108414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77215" y="3912374"/>
            <a:ext cx="1536316" cy="646331"/>
          </a:xfrm>
          <a:prstGeom prst="rect">
            <a:avLst/>
          </a:prstGeom>
        </p:spPr>
        <p:txBody>
          <a:bodyPr wrap="square">
            <a:spAutoFit/>
          </a:bodyPr>
          <a:lstStyle/>
          <a:p>
            <a:pPr algn="ctr"/>
            <a:r>
              <a:rPr lang="en-GB" b="1" dirty="0">
                <a:solidFill>
                  <a:srgbClr val="97590D"/>
                </a:solidFill>
                <a:latin typeface="Arial" panose="020B0604020202020204" pitchFamily="34" charset="0"/>
                <a:cs typeface="Arial" panose="020B0604020202020204" pitchFamily="34" charset="0"/>
              </a:rPr>
              <a:t>Wall thickness</a:t>
            </a:r>
          </a:p>
        </p:txBody>
      </p:sp>
      <p:cxnSp>
        <p:nvCxnSpPr>
          <p:cNvPr id="30" name="Straight Connector 29"/>
          <p:cNvCxnSpPr>
            <a:cxnSpLocks/>
          </p:cNvCxnSpPr>
          <p:nvPr/>
        </p:nvCxnSpPr>
        <p:spPr>
          <a:xfrm flipV="1">
            <a:off x="3237289" y="6113564"/>
            <a:ext cx="1009478" cy="5999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flipV="1">
            <a:off x="2325771" y="5083282"/>
            <a:ext cx="1054084" cy="5286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a:off x="2344700" y="4299874"/>
            <a:ext cx="1521703" cy="74606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a:off x="2330087" y="4157147"/>
            <a:ext cx="1521703" cy="74606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527269" y="3845692"/>
            <a:ext cx="0" cy="396574"/>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6" name="Straight Arrow Connector 45"/>
          <p:cNvCxnSpPr>
            <a:cxnSpLocks/>
          </p:cNvCxnSpPr>
          <p:nvPr/>
        </p:nvCxnSpPr>
        <p:spPr>
          <a:xfrm rot="10800000">
            <a:off x="2527270" y="4391880"/>
            <a:ext cx="0" cy="396574"/>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47" name="Picture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28329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Gauge</a:t>
            </a:r>
          </a:p>
        </p:txBody>
      </p:sp>
      <p:sp>
        <p:nvSpPr>
          <p:cNvPr id="3" name="Text Placeholder 2"/>
          <p:cNvSpPr>
            <a:spLocks noGrp="1"/>
          </p:cNvSpPr>
          <p:nvPr>
            <p:ph type="body" sz="quarter" idx="14"/>
          </p:nvPr>
        </p:nvSpPr>
        <p:spPr/>
        <p:txBody>
          <a:bodyPr/>
          <a:lstStyle/>
          <a:p>
            <a:r>
              <a:rPr lang="en-GB" dirty="0"/>
              <a:t>Wall thickness is usually measured in millimetres</a:t>
            </a:r>
          </a:p>
          <a:p>
            <a:pPr lvl="1"/>
            <a:r>
              <a:rPr lang="en-GB" dirty="0"/>
              <a:t>Traditionally it is known as the gauge and some tubed plastics may still be sold by gauge</a:t>
            </a:r>
          </a:p>
          <a:p>
            <a:pPr lvl="1"/>
            <a:r>
              <a:rPr lang="en-GB" dirty="0"/>
              <a:t>As the gauge number increases, the wall thickness decreases</a:t>
            </a:r>
          </a:p>
          <a:p>
            <a:pPr marL="0" indent="0">
              <a:buNone/>
            </a:pPr>
            <a:endParaRPr lang="en-GB" dirty="0"/>
          </a:p>
        </p:txBody>
      </p:sp>
      <p:sp>
        <p:nvSpPr>
          <p:cNvPr id="4" name="TextBox 3"/>
          <p:cNvSpPr txBox="1"/>
          <p:nvPr/>
        </p:nvSpPr>
        <p:spPr>
          <a:xfrm>
            <a:off x="2983345" y="3694548"/>
            <a:ext cx="581891" cy="2308324"/>
          </a:xfrm>
          <a:prstGeom prst="rect">
            <a:avLst/>
          </a:prstGeom>
          <a:noFill/>
        </p:spPr>
        <p:txBody>
          <a:bodyPr wrap="square" rtlCol="0">
            <a:spAutoFit/>
          </a:bodyPr>
          <a:lstStyle/>
          <a:p>
            <a:pPr algn="r"/>
            <a:r>
              <a:rPr lang="en-GB" sz="2400" b="1" dirty="0">
                <a:solidFill>
                  <a:srgbClr val="97590D"/>
                </a:solidFill>
                <a:latin typeface="Arial" panose="020B0604020202020204" pitchFamily="34" charset="0"/>
                <a:cs typeface="Arial" panose="020B0604020202020204" pitchFamily="34" charset="0"/>
              </a:rPr>
              <a:t>4</a:t>
            </a:r>
          </a:p>
          <a:p>
            <a:pPr algn="r"/>
            <a:r>
              <a:rPr lang="en-GB" sz="2400" b="1" dirty="0">
                <a:solidFill>
                  <a:srgbClr val="97590D"/>
                </a:solidFill>
                <a:latin typeface="Arial" panose="020B0604020202020204" pitchFamily="34" charset="0"/>
                <a:cs typeface="Arial" panose="020B0604020202020204" pitchFamily="34" charset="0"/>
              </a:rPr>
              <a:t>8</a:t>
            </a:r>
          </a:p>
          <a:p>
            <a:pPr algn="r"/>
            <a:r>
              <a:rPr lang="en-GB" sz="2400" b="1" dirty="0">
                <a:solidFill>
                  <a:srgbClr val="97590D"/>
                </a:solidFill>
                <a:latin typeface="Arial" panose="020B0604020202020204" pitchFamily="34" charset="0"/>
                <a:cs typeface="Arial" panose="020B0604020202020204" pitchFamily="34" charset="0"/>
              </a:rPr>
              <a:t>12</a:t>
            </a:r>
          </a:p>
          <a:p>
            <a:pPr algn="r"/>
            <a:r>
              <a:rPr lang="en-GB" sz="2400" b="1" dirty="0">
                <a:solidFill>
                  <a:srgbClr val="97590D"/>
                </a:solidFill>
                <a:latin typeface="Arial" panose="020B0604020202020204" pitchFamily="34" charset="0"/>
                <a:cs typeface="Arial" panose="020B0604020202020204" pitchFamily="34" charset="0"/>
              </a:rPr>
              <a:t>16</a:t>
            </a:r>
          </a:p>
          <a:p>
            <a:pPr algn="r"/>
            <a:r>
              <a:rPr lang="en-GB" sz="2400" b="1" dirty="0">
                <a:solidFill>
                  <a:srgbClr val="97590D"/>
                </a:solidFill>
                <a:latin typeface="Arial" panose="020B0604020202020204" pitchFamily="34" charset="0"/>
                <a:cs typeface="Arial" panose="020B0604020202020204" pitchFamily="34" charset="0"/>
              </a:rPr>
              <a:t>20</a:t>
            </a:r>
          </a:p>
          <a:p>
            <a:pPr algn="r"/>
            <a:r>
              <a:rPr lang="en-GB" sz="2400" b="1" dirty="0">
                <a:solidFill>
                  <a:srgbClr val="97590D"/>
                </a:solidFill>
                <a:latin typeface="Arial" panose="020B0604020202020204" pitchFamily="34" charset="0"/>
                <a:cs typeface="Arial" panose="020B0604020202020204" pitchFamily="34" charset="0"/>
              </a:rPr>
              <a:t>24</a:t>
            </a:r>
          </a:p>
        </p:txBody>
      </p:sp>
      <p:cxnSp>
        <p:nvCxnSpPr>
          <p:cNvPr id="6" name="Straight Connector 5"/>
          <p:cNvCxnSpPr/>
          <p:nvPr/>
        </p:nvCxnSpPr>
        <p:spPr>
          <a:xfrm>
            <a:off x="3713018" y="3934691"/>
            <a:ext cx="2798618" cy="0"/>
          </a:xfrm>
          <a:prstGeom prst="line">
            <a:avLst/>
          </a:prstGeom>
          <a:ln w="127000">
            <a:solidFill>
              <a:srgbClr val="97590D"/>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13018" y="4293062"/>
            <a:ext cx="2798618" cy="0"/>
          </a:xfrm>
          <a:prstGeom prst="line">
            <a:avLst/>
          </a:prstGeom>
          <a:ln w="101600">
            <a:solidFill>
              <a:srgbClr val="97590D"/>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13018" y="4651433"/>
            <a:ext cx="2798618" cy="0"/>
          </a:xfrm>
          <a:prstGeom prst="line">
            <a:avLst/>
          </a:prstGeom>
          <a:ln w="76200">
            <a:solidFill>
              <a:srgbClr val="97590D"/>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13018" y="5009804"/>
            <a:ext cx="2798618" cy="0"/>
          </a:xfrm>
          <a:prstGeom prst="line">
            <a:avLst/>
          </a:prstGeom>
          <a:ln w="50800">
            <a:solidFill>
              <a:srgbClr val="97590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13018" y="5368175"/>
            <a:ext cx="2798618" cy="0"/>
          </a:xfrm>
          <a:prstGeom prst="line">
            <a:avLst/>
          </a:prstGeom>
          <a:ln w="25400">
            <a:solidFill>
              <a:srgbClr val="97590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13018" y="5726546"/>
            <a:ext cx="2798618" cy="0"/>
          </a:xfrm>
          <a:prstGeom prst="line">
            <a:avLst/>
          </a:prstGeom>
          <a:ln>
            <a:solidFill>
              <a:srgbClr val="9759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415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44253" y="1168350"/>
            <a:ext cx="3404328" cy="5119290"/>
          </a:xfrm>
          <a:prstGeom prst="rect">
            <a:avLst/>
          </a:prstGeom>
        </p:spPr>
      </p:pic>
      <p:sp>
        <p:nvSpPr>
          <p:cNvPr id="2" name="Text Placeholder 1"/>
          <p:cNvSpPr>
            <a:spLocks noGrp="1"/>
          </p:cNvSpPr>
          <p:nvPr>
            <p:ph type="body" sz="quarter" idx="13"/>
          </p:nvPr>
        </p:nvSpPr>
        <p:spPr/>
        <p:txBody>
          <a:bodyPr/>
          <a:lstStyle/>
          <a:p>
            <a:r>
              <a:rPr lang="en-GB" dirty="0"/>
              <a:t>Plastic films</a:t>
            </a:r>
          </a:p>
        </p:txBody>
      </p:sp>
      <p:sp>
        <p:nvSpPr>
          <p:cNvPr id="3" name="Text Placeholder 2"/>
          <p:cNvSpPr>
            <a:spLocks noGrp="1"/>
          </p:cNvSpPr>
          <p:nvPr>
            <p:ph type="body" sz="quarter" idx="14"/>
          </p:nvPr>
        </p:nvSpPr>
        <p:spPr>
          <a:xfrm>
            <a:off x="724280" y="1704179"/>
            <a:ext cx="5057395" cy="3453607"/>
          </a:xfrm>
        </p:spPr>
        <p:txBody>
          <a:bodyPr/>
          <a:lstStyle/>
          <a:p>
            <a:r>
              <a:rPr lang="en-GB" dirty="0"/>
              <a:t>Film sheets are widely used for packaging, especially in the food industry</a:t>
            </a:r>
          </a:p>
          <a:p>
            <a:pPr lvl="1"/>
            <a:r>
              <a:rPr lang="en-GB" dirty="0"/>
              <a:t>Films can be heat-sealed to be airtight and tamper proof</a:t>
            </a:r>
          </a:p>
          <a:p>
            <a:pPr lvl="1"/>
            <a:r>
              <a:rPr lang="en-GB" dirty="0"/>
              <a:t>Tubes of film are commonly folded, bonded and cut to form plastic shopping bags</a:t>
            </a:r>
          </a:p>
          <a:p>
            <a:pPr lvl="1"/>
            <a:endParaRPr lang="en-GB" dirty="0"/>
          </a:p>
        </p:txBody>
      </p:sp>
    </p:spTree>
    <p:extLst>
      <p:ext uri="{BB962C8B-B14F-4D97-AF65-F5344CB8AC3E}">
        <p14:creationId xmlns:p14="http://schemas.microsoft.com/office/powerpoint/2010/main" val="296883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Expanded polystyrene</a:t>
            </a:r>
          </a:p>
        </p:txBody>
      </p:sp>
      <p:sp>
        <p:nvSpPr>
          <p:cNvPr id="3" name="Text Placeholder 2"/>
          <p:cNvSpPr>
            <a:spLocks noGrp="1"/>
          </p:cNvSpPr>
          <p:nvPr>
            <p:ph type="body" sz="quarter" idx="14"/>
          </p:nvPr>
        </p:nvSpPr>
        <p:spPr/>
        <p:txBody>
          <a:bodyPr/>
          <a:lstStyle/>
          <a:p>
            <a:r>
              <a:rPr lang="en-GB" dirty="0"/>
              <a:t>Expanded polystyrene (EPS) is used regularly as thermal insulation and packaging</a:t>
            </a:r>
          </a:p>
          <a:p>
            <a:pPr lvl="1"/>
            <a:r>
              <a:rPr lang="en-GB" dirty="0"/>
              <a:t>What properties make it a good choice for food packaging?</a:t>
            </a:r>
          </a:p>
          <a:p>
            <a:pPr lvl="1"/>
            <a:r>
              <a:rPr lang="en-GB" dirty="0"/>
              <a:t>What other uses does it have?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4147" y="3570514"/>
            <a:ext cx="5480147" cy="3085323"/>
          </a:xfrm>
          <a:prstGeom prst="rect">
            <a:avLst/>
          </a:prstGeom>
        </p:spPr>
      </p:pic>
    </p:spTree>
    <p:extLst>
      <p:ext uri="{BB962C8B-B14F-4D97-AF65-F5344CB8AC3E}">
        <p14:creationId xmlns:p14="http://schemas.microsoft.com/office/powerpoint/2010/main" val="3483244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53976" y="906234"/>
            <a:ext cx="4672193" cy="5289294"/>
          </a:xfrm>
          <a:prstGeom prst="rect">
            <a:avLst/>
          </a:prstGeom>
        </p:spPr>
      </p:pic>
      <p:sp>
        <p:nvSpPr>
          <p:cNvPr id="2" name="Text Placeholder 1"/>
          <p:cNvSpPr>
            <a:spLocks noGrp="1"/>
          </p:cNvSpPr>
          <p:nvPr>
            <p:ph type="body" sz="quarter" idx="13"/>
          </p:nvPr>
        </p:nvSpPr>
        <p:spPr/>
        <p:txBody>
          <a:bodyPr/>
          <a:lstStyle/>
          <a:p>
            <a:r>
              <a:rPr lang="en-GB" dirty="0"/>
              <a:t>Foam</a:t>
            </a:r>
          </a:p>
        </p:txBody>
      </p:sp>
      <p:sp>
        <p:nvSpPr>
          <p:cNvPr id="3" name="Text Placeholder 2"/>
          <p:cNvSpPr>
            <a:spLocks noGrp="1"/>
          </p:cNvSpPr>
          <p:nvPr>
            <p:ph type="body" sz="quarter" idx="14"/>
          </p:nvPr>
        </p:nvSpPr>
        <p:spPr>
          <a:xfrm>
            <a:off x="724280" y="1704179"/>
            <a:ext cx="4190620" cy="3453607"/>
          </a:xfrm>
        </p:spPr>
        <p:txBody>
          <a:bodyPr/>
          <a:lstStyle/>
          <a:p>
            <a:r>
              <a:rPr lang="en-GB" dirty="0"/>
              <a:t>Plastic foams are used for:</a:t>
            </a:r>
          </a:p>
          <a:p>
            <a:pPr lvl="1"/>
            <a:r>
              <a:rPr lang="en-GB" dirty="0"/>
              <a:t>Softening seating</a:t>
            </a:r>
          </a:p>
          <a:p>
            <a:pPr lvl="1"/>
            <a:r>
              <a:rPr lang="en-GB" dirty="0"/>
              <a:t>Mattresses and bedding filler</a:t>
            </a:r>
          </a:p>
          <a:p>
            <a:pPr lvl="1"/>
            <a:r>
              <a:rPr lang="en-GB" dirty="0"/>
              <a:t>Floor coverings</a:t>
            </a:r>
          </a:p>
          <a:p>
            <a:r>
              <a:rPr lang="en-GB" dirty="0"/>
              <a:t>What properties of foam make it suitable for use with seating, bedding or flooring?</a:t>
            </a:r>
          </a:p>
        </p:txBody>
      </p:sp>
    </p:spTree>
    <p:extLst>
      <p:ext uri="{BB962C8B-B14F-4D97-AF65-F5344CB8AC3E}">
        <p14:creationId xmlns:p14="http://schemas.microsoft.com/office/powerpoint/2010/main" val="211496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614055" y="1866122"/>
            <a:ext cx="5383179" cy="4279642"/>
          </a:xfrm>
          <a:prstGeom prst="rect">
            <a:avLst/>
          </a:prstGeom>
        </p:spPr>
      </p:pic>
      <p:sp>
        <p:nvSpPr>
          <p:cNvPr id="2" name="Text Placeholder 1"/>
          <p:cNvSpPr>
            <a:spLocks noGrp="1"/>
          </p:cNvSpPr>
          <p:nvPr>
            <p:ph type="body" sz="quarter" idx="13"/>
          </p:nvPr>
        </p:nvSpPr>
        <p:spPr/>
        <p:txBody>
          <a:bodyPr/>
          <a:lstStyle/>
          <a:p>
            <a:r>
              <a:rPr lang="en-GB" dirty="0"/>
              <a:t>Other forms of plastic</a:t>
            </a:r>
          </a:p>
        </p:txBody>
      </p:sp>
      <p:sp>
        <p:nvSpPr>
          <p:cNvPr id="3" name="Text Placeholder 2"/>
          <p:cNvSpPr>
            <a:spLocks noGrp="1"/>
          </p:cNvSpPr>
          <p:nvPr>
            <p:ph type="body" sz="quarter" idx="14"/>
          </p:nvPr>
        </p:nvSpPr>
        <p:spPr>
          <a:xfrm>
            <a:off x="724279" y="1704179"/>
            <a:ext cx="4428745" cy="3453607"/>
          </a:xfrm>
        </p:spPr>
        <p:txBody>
          <a:bodyPr/>
          <a:lstStyle/>
          <a:p>
            <a:r>
              <a:rPr lang="en-GB" dirty="0"/>
              <a:t>Powder and granules</a:t>
            </a:r>
          </a:p>
          <a:p>
            <a:pPr lvl="1"/>
            <a:r>
              <a:rPr lang="en-GB" dirty="0"/>
              <a:t>Used in plastic processing such as plastic dip coating, injection moulding and extrusion </a:t>
            </a:r>
          </a:p>
          <a:p>
            <a:pPr lvl="1"/>
            <a:r>
              <a:rPr lang="en-GB" dirty="0"/>
              <a:t>Granules are heated until they become liquid and then shaped as required</a:t>
            </a:r>
          </a:p>
          <a:p>
            <a:pPr lvl="1"/>
            <a:r>
              <a:rPr lang="en-GB" dirty="0"/>
              <a:t>Powdered plastics can </a:t>
            </a:r>
            <a:br>
              <a:rPr lang="en-GB" dirty="0"/>
            </a:br>
            <a:r>
              <a:rPr lang="en-GB" dirty="0"/>
              <a:t>be bonded to the </a:t>
            </a:r>
            <a:br>
              <a:rPr lang="en-GB" dirty="0"/>
            </a:br>
            <a:r>
              <a:rPr lang="en-GB" dirty="0"/>
              <a:t>surface of hot materials </a:t>
            </a:r>
            <a:br>
              <a:rPr lang="en-GB" dirty="0"/>
            </a:br>
            <a:r>
              <a:rPr lang="en-GB" dirty="0"/>
              <a:t>such as metals</a:t>
            </a:r>
          </a:p>
        </p:txBody>
      </p:sp>
    </p:spTree>
    <p:extLst>
      <p:ext uri="{BB962C8B-B14F-4D97-AF65-F5344CB8AC3E}">
        <p14:creationId xmlns:p14="http://schemas.microsoft.com/office/powerpoint/2010/main" val="3884640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9889</TotalTime>
  <Words>945</Words>
  <Application>Microsoft Office PowerPoint</Application>
  <PresentationFormat>On-screen Show (4:3)</PresentationFormat>
  <Paragraphs>163</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Calibri</vt:lpstr>
      <vt:lpstr>Museo 700</vt:lpstr>
      <vt:lpstr>Museo 500</vt:lpstr>
      <vt:lpstr>Museo 900</vt:lpstr>
      <vt:lpstr>Arial</vt:lpstr>
      <vt:lpstr>Museo900-Regular</vt:lpstr>
      <vt:lpstr>Museo 100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298</cp:revision>
  <dcterms:created xsi:type="dcterms:W3CDTF">2016-10-10T10:36:23Z</dcterms:created>
  <dcterms:modified xsi:type="dcterms:W3CDTF">2017-04-18T14:49:01Z</dcterms:modified>
</cp:coreProperties>
</file>