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81" r:id="rId6"/>
    <p:sldId id="259" r:id="rId7"/>
    <p:sldId id="285" r:id="rId8"/>
    <p:sldId id="289" r:id="rId9"/>
    <p:sldId id="258" r:id="rId10"/>
    <p:sldId id="288" r:id="rId11"/>
    <p:sldId id="273" r:id="rId12"/>
    <p:sldId id="284" r:id="rId13"/>
    <p:sldId id="282" r:id="rId14"/>
    <p:sldId id="283" r:id="rId15"/>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8F4D"/>
    <a:srgbClr val="0026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sorterViewPr>
    <p:cViewPr>
      <p:scale>
        <a:sx n="80" d="100"/>
        <a:sy n="80" d="100"/>
      </p:scale>
      <p:origin x="0" y="-17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5A8998C-5C05-46D1-A636-4E2A2AEAF8A6}" type="datetimeFigureOut">
              <a:rPr lang="en-GB" smtClean="0"/>
              <a:t>02/10/2025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8A71C0F-7FAD-4778-B4BF-0EF93ACBF1AC}" type="slidenum">
              <a:rPr lang="en-GB" smtClean="0"/>
              <a:t>‹#›</a:t>
            </a:fld>
            <a:endParaRPr lang="en-GB"/>
          </a:p>
        </p:txBody>
      </p:sp>
    </p:spTree>
    <p:extLst>
      <p:ext uri="{BB962C8B-B14F-4D97-AF65-F5344CB8AC3E}">
        <p14:creationId xmlns:p14="http://schemas.microsoft.com/office/powerpoint/2010/main" val="336157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17671-1575-6139-CC42-DBC70E354155}"/>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0EF330A-5CBA-C625-C486-AF3329D897D0}"/>
              </a:ext>
            </a:extLst>
          </p:cNvPr>
          <p:cNvSpPr>
            <a:spLocks noGrp="1" noRot="1" noChangeAspect="1"/>
          </p:cNvSpPr>
          <p:nvPr>
            <p:ph type="sldImg"/>
          </p:nvPr>
        </p:nvSpPr>
        <p:spPr bwMode="auto">
          <a:noFill/>
          <a:ln>
            <a:solidFill>
              <a:srgbClr val="000000"/>
            </a:solidFill>
            <a:miter lim="800000"/>
            <a:headEnd/>
            <a:tailEnd/>
          </a:ln>
        </p:spPr>
      </p:sp>
      <p:sp>
        <p:nvSpPr>
          <p:cNvPr id="27651" name="Notes Placeholder 2">
            <a:extLst>
              <a:ext uri="{FF2B5EF4-FFF2-40B4-BE49-F238E27FC236}">
                <a16:creationId xmlns:a16="http://schemas.microsoft.com/office/drawing/2014/main" id="{D7A747E0-7548-BBBA-D2F7-119EA536B18C}"/>
              </a:ext>
            </a:extLst>
          </p:cNvPr>
          <p:cNvSpPr>
            <a:spLocks noGrp="1"/>
          </p:cNvSpPr>
          <p:nvPr>
            <p:ph type="body" idx="1"/>
          </p:nvPr>
        </p:nvSpPr>
        <p:spPr bwMode="auto">
          <a:noFill/>
        </p:spPr>
        <p:txBody>
          <a:bodyPr/>
          <a:lstStyle/>
          <a:p>
            <a:r>
              <a:rPr lang="en-US">
                <a:ea typeface="ＭＳ Ｐゴシック" pitchFamily="-109" charset="-128"/>
              </a:rPr>
              <a:t>Memories malleable</a:t>
            </a:r>
          </a:p>
          <a:p>
            <a:r>
              <a:rPr lang="en-US">
                <a:ea typeface="ＭＳ Ｐゴシック" pitchFamily="-109" charset="-128"/>
              </a:rPr>
              <a:t>Testimonies inaccurate </a:t>
            </a:r>
            <a:r>
              <a:rPr lang="en-US">
                <a:ea typeface="ＭＳ Ｐゴシック" pitchFamily="-109" charset="-128"/>
                <a:sym typeface="Wingdings" pitchFamily="-109" charset="2"/>
              </a:rPr>
              <a:t> cognitive interviews</a:t>
            </a:r>
          </a:p>
          <a:p>
            <a:r>
              <a:rPr lang="en-US">
                <a:ea typeface="ＭＳ Ｐゴシック" pitchFamily="-109" charset="-128"/>
                <a:sym typeface="Wingdings" pitchFamily="-109" charset="2"/>
              </a:rPr>
              <a:t>Provocative articles in the media about working parents and childcare</a:t>
            </a:r>
          </a:p>
          <a:p>
            <a:r>
              <a:rPr lang="en-US">
                <a:ea typeface="ＭＳ Ｐゴシック" pitchFamily="-109" charset="-128"/>
                <a:sym typeface="Wingdings" pitchFamily="-109" charset="2"/>
              </a:rPr>
              <a:t>Milgram &amp; electrocution expt – obedience</a:t>
            </a:r>
          </a:p>
          <a:p>
            <a:r>
              <a:rPr lang="en-US">
                <a:ea typeface="ＭＳ Ｐゴシック" pitchFamily="-109" charset="-128"/>
                <a:sym typeface="Wingdings" pitchFamily="-109" charset="2"/>
              </a:rPr>
              <a:t>SCZ etc.</a:t>
            </a:r>
            <a:endParaRPr lang="en-US">
              <a:ea typeface="ＭＳ Ｐゴシック" pitchFamily="-109" charset="-128"/>
            </a:endParaRPr>
          </a:p>
        </p:txBody>
      </p:sp>
      <p:sp>
        <p:nvSpPr>
          <p:cNvPr id="27652" name="Slide Number Placeholder 3">
            <a:extLst>
              <a:ext uri="{FF2B5EF4-FFF2-40B4-BE49-F238E27FC236}">
                <a16:creationId xmlns:a16="http://schemas.microsoft.com/office/drawing/2014/main" id="{4B4E8C44-E468-E3C5-7728-DB628D48A394}"/>
              </a:ext>
            </a:extLst>
          </p:cNvPr>
          <p:cNvSpPr>
            <a:spLocks noGrp="1"/>
          </p:cNvSpPr>
          <p:nvPr>
            <p:ph type="sldNum" sz="quarter" idx="5"/>
          </p:nvPr>
        </p:nvSpPr>
        <p:spPr bwMode="auto">
          <a:noFill/>
          <a:ln>
            <a:miter lim="800000"/>
            <a:headEnd/>
            <a:tailEnd/>
          </a:ln>
        </p:spPr>
        <p:txBody>
          <a:bodyPr/>
          <a:lstStyle/>
          <a:p>
            <a:fld id="{27CD2DC4-12B1-43FC-AB0F-960A633FFED4}" type="slidenum">
              <a:rPr lang="en-US"/>
              <a:pPr/>
              <a:t>4</a:t>
            </a:fld>
            <a:endParaRPr lang="en-US"/>
          </a:p>
        </p:txBody>
      </p:sp>
    </p:spTree>
    <p:extLst>
      <p:ext uri="{BB962C8B-B14F-4D97-AF65-F5344CB8AC3E}">
        <p14:creationId xmlns:p14="http://schemas.microsoft.com/office/powerpoint/2010/main" val="247180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EBE64-FA0C-6B40-5772-79AC546DF168}"/>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27519AA-C150-857B-F801-0C30A667D058}"/>
              </a:ext>
            </a:extLst>
          </p:cNvPr>
          <p:cNvSpPr>
            <a:spLocks noGrp="1" noRot="1" noChangeAspect="1"/>
          </p:cNvSpPr>
          <p:nvPr>
            <p:ph type="sldImg"/>
          </p:nvPr>
        </p:nvSpPr>
        <p:spPr bwMode="auto">
          <a:noFill/>
          <a:ln>
            <a:solidFill>
              <a:srgbClr val="000000"/>
            </a:solidFill>
            <a:miter lim="800000"/>
            <a:headEnd/>
            <a:tailEnd/>
          </a:ln>
        </p:spPr>
      </p:sp>
      <p:sp>
        <p:nvSpPr>
          <p:cNvPr id="27651" name="Notes Placeholder 2">
            <a:extLst>
              <a:ext uri="{FF2B5EF4-FFF2-40B4-BE49-F238E27FC236}">
                <a16:creationId xmlns:a16="http://schemas.microsoft.com/office/drawing/2014/main" id="{4F179D1E-77FF-4079-3179-A34BAA5E79FF}"/>
              </a:ext>
            </a:extLst>
          </p:cNvPr>
          <p:cNvSpPr>
            <a:spLocks noGrp="1"/>
          </p:cNvSpPr>
          <p:nvPr>
            <p:ph type="body" idx="1"/>
          </p:nvPr>
        </p:nvSpPr>
        <p:spPr bwMode="auto">
          <a:noFill/>
        </p:spPr>
        <p:txBody>
          <a:bodyPr/>
          <a:lstStyle/>
          <a:p>
            <a:r>
              <a:rPr lang="en-US">
                <a:ea typeface="ＭＳ Ｐゴシック" pitchFamily="-109" charset="-128"/>
              </a:rPr>
              <a:t>Memories malleable</a:t>
            </a:r>
          </a:p>
          <a:p>
            <a:r>
              <a:rPr lang="en-US">
                <a:ea typeface="ＭＳ Ｐゴシック" pitchFamily="-109" charset="-128"/>
              </a:rPr>
              <a:t>Testimonies inaccurate </a:t>
            </a:r>
            <a:r>
              <a:rPr lang="en-US">
                <a:ea typeface="ＭＳ Ｐゴシック" pitchFamily="-109" charset="-128"/>
                <a:sym typeface="Wingdings" pitchFamily="-109" charset="2"/>
              </a:rPr>
              <a:t> cognitive interviews</a:t>
            </a:r>
          </a:p>
          <a:p>
            <a:r>
              <a:rPr lang="en-US">
                <a:ea typeface="ＭＳ Ｐゴシック" pitchFamily="-109" charset="-128"/>
                <a:sym typeface="Wingdings" pitchFamily="-109" charset="2"/>
              </a:rPr>
              <a:t>Provocative articles in the media about working parents and childcare</a:t>
            </a:r>
          </a:p>
          <a:p>
            <a:r>
              <a:rPr lang="en-US">
                <a:ea typeface="ＭＳ Ｐゴシック" pitchFamily="-109" charset="-128"/>
                <a:sym typeface="Wingdings" pitchFamily="-109" charset="2"/>
              </a:rPr>
              <a:t>Milgram &amp; electrocution expt – obedience</a:t>
            </a:r>
          </a:p>
          <a:p>
            <a:r>
              <a:rPr lang="en-US">
                <a:ea typeface="ＭＳ Ｐゴシック" pitchFamily="-109" charset="-128"/>
                <a:sym typeface="Wingdings" pitchFamily="-109" charset="2"/>
              </a:rPr>
              <a:t>SCZ etc.</a:t>
            </a:r>
            <a:endParaRPr lang="en-US">
              <a:ea typeface="ＭＳ Ｐゴシック" pitchFamily="-109" charset="-128"/>
            </a:endParaRPr>
          </a:p>
        </p:txBody>
      </p:sp>
      <p:sp>
        <p:nvSpPr>
          <p:cNvPr id="27652" name="Slide Number Placeholder 3">
            <a:extLst>
              <a:ext uri="{FF2B5EF4-FFF2-40B4-BE49-F238E27FC236}">
                <a16:creationId xmlns:a16="http://schemas.microsoft.com/office/drawing/2014/main" id="{455819F9-8B4D-92DC-D4C3-AA0DD2EC2D14}"/>
              </a:ext>
            </a:extLst>
          </p:cNvPr>
          <p:cNvSpPr>
            <a:spLocks noGrp="1"/>
          </p:cNvSpPr>
          <p:nvPr>
            <p:ph type="sldNum" sz="quarter" idx="5"/>
          </p:nvPr>
        </p:nvSpPr>
        <p:spPr bwMode="auto">
          <a:noFill/>
          <a:ln>
            <a:miter lim="800000"/>
            <a:headEnd/>
            <a:tailEnd/>
          </a:ln>
        </p:spPr>
        <p:txBody>
          <a:bodyPr/>
          <a:lstStyle/>
          <a:p>
            <a:fld id="{27CD2DC4-12B1-43FC-AB0F-960A633FFED4}" type="slidenum">
              <a:rPr lang="en-US"/>
              <a:pPr/>
              <a:t>5</a:t>
            </a:fld>
            <a:endParaRPr lang="en-US"/>
          </a:p>
        </p:txBody>
      </p:sp>
    </p:spTree>
    <p:extLst>
      <p:ext uri="{BB962C8B-B14F-4D97-AF65-F5344CB8AC3E}">
        <p14:creationId xmlns:p14="http://schemas.microsoft.com/office/powerpoint/2010/main" val="3122931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90FA7-C7E7-757F-53B5-6A92556AC839}"/>
            </a:ext>
          </a:extLst>
        </p:cNvPr>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76777DD-E288-A515-EF9F-5B3905941926}"/>
              </a:ext>
            </a:extLst>
          </p:cNvPr>
          <p:cNvSpPr>
            <a:spLocks noGrp="1" noRot="1" noChangeAspect="1"/>
          </p:cNvSpPr>
          <p:nvPr>
            <p:ph type="sldImg"/>
          </p:nvPr>
        </p:nvSpPr>
        <p:spPr bwMode="auto">
          <a:noFill/>
          <a:ln>
            <a:solidFill>
              <a:srgbClr val="000000"/>
            </a:solidFill>
            <a:miter lim="800000"/>
            <a:headEnd/>
            <a:tailEnd/>
          </a:ln>
        </p:spPr>
      </p:sp>
      <p:sp>
        <p:nvSpPr>
          <p:cNvPr id="27651" name="Notes Placeholder 2">
            <a:extLst>
              <a:ext uri="{FF2B5EF4-FFF2-40B4-BE49-F238E27FC236}">
                <a16:creationId xmlns:a16="http://schemas.microsoft.com/office/drawing/2014/main" id="{421F1CDF-0F19-6F16-85F2-FC43CBA1270F}"/>
              </a:ext>
            </a:extLst>
          </p:cNvPr>
          <p:cNvSpPr>
            <a:spLocks noGrp="1"/>
          </p:cNvSpPr>
          <p:nvPr>
            <p:ph type="body" idx="1"/>
          </p:nvPr>
        </p:nvSpPr>
        <p:spPr bwMode="auto">
          <a:noFill/>
        </p:spPr>
        <p:txBody>
          <a:bodyPr/>
          <a:lstStyle/>
          <a:p>
            <a:r>
              <a:rPr lang="en-US">
                <a:ea typeface="ＭＳ Ｐゴシック" pitchFamily="-109" charset="-128"/>
              </a:rPr>
              <a:t>Memories malleable</a:t>
            </a:r>
          </a:p>
          <a:p>
            <a:r>
              <a:rPr lang="en-US">
                <a:ea typeface="ＭＳ Ｐゴシック" pitchFamily="-109" charset="-128"/>
              </a:rPr>
              <a:t>Testimonies inaccurate </a:t>
            </a:r>
            <a:r>
              <a:rPr lang="en-US">
                <a:ea typeface="ＭＳ Ｐゴシック" pitchFamily="-109" charset="-128"/>
                <a:sym typeface="Wingdings" pitchFamily="-109" charset="2"/>
              </a:rPr>
              <a:t> cognitive interviews</a:t>
            </a:r>
          </a:p>
          <a:p>
            <a:r>
              <a:rPr lang="en-US">
                <a:ea typeface="ＭＳ Ｐゴシック" pitchFamily="-109" charset="-128"/>
                <a:sym typeface="Wingdings" pitchFamily="-109" charset="2"/>
              </a:rPr>
              <a:t>Provocative articles in the media about working parents and childcare</a:t>
            </a:r>
          </a:p>
          <a:p>
            <a:r>
              <a:rPr lang="en-US">
                <a:ea typeface="ＭＳ Ｐゴシック" pitchFamily="-109" charset="-128"/>
                <a:sym typeface="Wingdings" pitchFamily="-109" charset="2"/>
              </a:rPr>
              <a:t>Milgram &amp; electrocution expt – obedience</a:t>
            </a:r>
          </a:p>
          <a:p>
            <a:r>
              <a:rPr lang="en-US">
                <a:ea typeface="ＭＳ Ｐゴシック" pitchFamily="-109" charset="-128"/>
                <a:sym typeface="Wingdings" pitchFamily="-109" charset="2"/>
              </a:rPr>
              <a:t>SCZ etc.</a:t>
            </a:r>
            <a:endParaRPr lang="en-US">
              <a:ea typeface="ＭＳ Ｐゴシック" pitchFamily="-109" charset="-128"/>
            </a:endParaRPr>
          </a:p>
        </p:txBody>
      </p:sp>
      <p:sp>
        <p:nvSpPr>
          <p:cNvPr id="27652" name="Slide Number Placeholder 3">
            <a:extLst>
              <a:ext uri="{FF2B5EF4-FFF2-40B4-BE49-F238E27FC236}">
                <a16:creationId xmlns:a16="http://schemas.microsoft.com/office/drawing/2014/main" id="{C844A224-8344-A2FB-FBA2-99D9AF3ECFB3}"/>
              </a:ext>
            </a:extLst>
          </p:cNvPr>
          <p:cNvSpPr>
            <a:spLocks noGrp="1"/>
          </p:cNvSpPr>
          <p:nvPr>
            <p:ph type="sldNum" sz="quarter" idx="5"/>
          </p:nvPr>
        </p:nvSpPr>
        <p:spPr bwMode="auto">
          <a:noFill/>
          <a:ln>
            <a:miter lim="800000"/>
            <a:headEnd/>
            <a:tailEnd/>
          </a:ln>
        </p:spPr>
        <p:txBody>
          <a:bodyPr/>
          <a:lstStyle/>
          <a:p>
            <a:fld id="{27CD2DC4-12B1-43FC-AB0F-960A633FFED4}" type="slidenum">
              <a:rPr lang="en-US"/>
              <a:pPr/>
              <a:t>7</a:t>
            </a:fld>
            <a:endParaRPr lang="en-US"/>
          </a:p>
        </p:txBody>
      </p:sp>
    </p:spTree>
    <p:extLst>
      <p:ext uri="{BB962C8B-B14F-4D97-AF65-F5344CB8AC3E}">
        <p14:creationId xmlns:p14="http://schemas.microsoft.com/office/powerpoint/2010/main" val="81637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r>
              <a:rPr lang="en-US">
                <a:ea typeface="ＭＳ Ｐゴシック" pitchFamily="-109" charset="-128"/>
              </a:rPr>
              <a:t>Memories malleable</a:t>
            </a:r>
          </a:p>
          <a:p>
            <a:r>
              <a:rPr lang="en-US">
                <a:ea typeface="ＭＳ Ｐゴシック" pitchFamily="-109" charset="-128"/>
              </a:rPr>
              <a:t>Testimonies inaccurate </a:t>
            </a:r>
            <a:r>
              <a:rPr lang="en-US">
                <a:ea typeface="ＭＳ Ｐゴシック" pitchFamily="-109" charset="-128"/>
                <a:sym typeface="Wingdings" pitchFamily="-109" charset="2"/>
              </a:rPr>
              <a:t> cognitive interviews</a:t>
            </a:r>
          </a:p>
          <a:p>
            <a:r>
              <a:rPr lang="en-US">
                <a:ea typeface="ＭＳ Ｐゴシック" pitchFamily="-109" charset="-128"/>
                <a:sym typeface="Wingdings" pitchFamily="-109" charset="2"/>
              </a:rPr>
              <a:t>Provocative articles in the media about working parents and childcare</a:t>
            </a:r>
          </a:p>
          <a:p>
            <a:r>
              <a:rPr lang="en-US">
                <a:ea typeface="ＭＳ Ｐゴシック" pitchFamily="-109" charset="-128"/>
                <a:sym typeface="Wingdings" pitchFamily="-109" charset="2"/>
              </a:rPr>
              <a:t>Milgram &amp; electrocution expt – obedience</a:t>
            </a:r>
          </a:p>
          <a:p>
            <a:r>
              <a:rPr lang="en-US">
                <a:ea typeface="ＭＳ Ｐゴシック" pitchFamily="-109" charset="-128"/>
                <a:sym typeface="Wingdings" pitchFamily="-109" charset="2"/>
              </a:rPr>
              <a:t>SCZ etc.</a:t>
            </a:r>
            <a:endParaRPr lang="en-US">
              <a:ea typeface="ＭＳ Ｐゴシック" pitchFamily="-109" charset="-128"/>
            </a:endParaRPr>
          </a:p>
        </p:txBody>
      </p:sp>
      <p:sp>
        <p:nvSpPr>
          <p:cNvPr id="27652" name="Slide Number Placeholder 3"/>
          <p:cNvSpPr>
            <a:spLocks noGrp="1"/>
          </p:cNvSpPr>
          <p:nvPr>
            <p:ph type="sldNum" sz="quarter" idx="5"/>
          </p:nvPr>
        </p:nvSpPr>
        <p:spPr bwMode="auto">
          <a:noFill/>
          <a:ln>
            <a:miter lim="800000"/>
            <a:headEnd/>
            <a:tailEnd/>
          </a:ln>
        </p:spPr>
        <p:txBody>
          <a:bodyPr/>
          <a:lstStyle/>
          <a:p>
            <a:fld id="{27CD2DC4-12B1-43FC-AB0F-960A633FFED4}" type="slidenum">
              <a:rPr lang="en-US"/>
              <a:pPr/>
              <a:t>8</a:t>
            </a:fld>
            <a:endParaRPr lang="en-US"/>
          </a:p>
        </p:txBody>
      </p:sp>
    </p:spTree>
    <p:extLst>
      <p:ext uri="{BB962C8B-B14F-4D97-AF65-F5344CB8AC3E}">
        <p14:creationId xmlns:p14="http://schemas.microsoft.com/office/powerpoint/2010/main" val="3134230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r>
              <a:rPr lang="en-US">
                <a:ea typeface="ＭＳ Ｐゴシック" pitchFamily="-109" charset="-128"/>
              </a:rPr>
              <a:t>Not anymore – may have been 20 years ago.</a:t>
            </a:r>
          </a:p>
          <a:p>
            <a:r>
              <a:rPr lang="en-US">
                <a:ea typeface="ＭＳ Ｐゴシック" pitchFamily="-109" charset="-128"/>
              </a:rPr>
              <a:t>Reassure.</a:t>
            </a:r>
          </a:p>
        </p:txBody>
      </p:sp>
      <p:sp>
        <p:nvSpPr>
          <p:cNvPr id="22532" name="Slide Number Placeholder 3"/>
          <p:cNvSpPr>
            <a:spLocks noGrp="1"/>
          </p:cNvSpPr>
          <p:nvPr>
            <p:ph type="sldNum" sz="quarter" idx="5"/>
          </p:nvPr>
        </p:nvSpPr>
        <p:spPr bwMode="auto">
          <a:noFill/>
          <a:ln>
            <a:miter lim="800000"/>
            <a:headEnd/>
            <a:tailEnd/>
          </a:ln>
        </p:spPr>
        <p:txBody>
          <a:bodyPr/>
          <a:lstStyle/>
          <a:p>
            <a:fld id="{02146D06-D291-42C6-B78E-F8D21FC7D08D}" type="slidenum">
              <a:rPr lang="en-US"/>
              <a:pPr/>
              <a:t>10</a:t>
            </a:fld>
            <a:endParaRPr lang="en-US"/>
          </a:p>
        </p:txBody>
      </p:sp>
    </p:spTree>
    <p:extLst>
      <p:ext uri="{BB962C8B-B14F-4D97-AF65-F5344CB8AC3E}">
        <p14:creationId xmlns:p14="http://schemas.microsoft.com/office/powerpoint/2010/main" val="342997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ADE137C-4EFC-4F97-8B64-E683E7900D89}"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45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78159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3374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80158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DE137C-4EFC-4F97-8B64-E683E7900D89}"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71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DE137C-4EFC-4F97-8B64-E683E7900D89}"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4308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DE137C-4EFC-4F97-8B64-E683E7900D89}" type="datetimeFigureOut">
              <a:rPr lang="en-GB" smtClean="0"/>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73979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DE137C-4EFC-4F97-8B64-E683E7900D89}" type="datetimeFigureOut">
              <a:rPr lang="en-GB" smtClean="0"/>
              <a:t>02/10/2025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88690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DE137C-4EFC-4F97-8B64-E683E7900D89}" type="datetimeFigureOut">
              <a:rPr lang="en-GB" smtClean="0"/>
              <a:t>02/10/2025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147306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DE137C-4EFC-4F97-8B64-E683E7900D89}" type="datetimeFigureOut">
              <a:rPr lang="en-GB" smtClean="0"/>
              <a:t>02/10/2025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4F6D95-05DF-467F-92BC-9E0E1D3DA5C7}" type="slidenum">
              <a:rPr lang="en-GB" smtClean="0"/>
              <a:t>‹#›</a:t>
            </a:fld>
            <a:endParaRPr lang="en-GB"/>
          </a:p>
        </p:txBody>
      </p:sp>
    </p:spTree>
    <p:extLst>
      <p:ext uri="{BB962C8B-B14F-4D97-AF65-F5344CB8AC3E}">
        <p14:creationId xmlns:p14="http://schemas.microsoft.com/office/powerpoint/2010/main" val="175943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DE137C-4EFC-4F97-8B64-E683E7900D89}"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52166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0" y="6334316"/>
            <a:ext cx="12192001" cy="65998"/>
          </a:xfrm>
          <a:prstGeom prst="rect">
            <a:avLst/>
          </a:prstGeom>
          <a:solidFill>
            <a:srgbClr val="998F4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ADE137C-4EFC-4F97-8B64-E683E7900D89}" type="datetimeFigureOut">
              <a:rPr lang="en-GB" smtClean="0"/>
              <a:t>02/10/2025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B4F6D95-05DF-467F-92BC-9E0E1D3DA5C7}"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203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EB52-682C-4291-BCB6-A797BA54D034}"/>
              </a:ext>
            </a:extLst>
          </p:cNvPr>
          <p:cNvSpPr>
            <a:spLocks noGrp="1"/>
          </p:cNvSpPr>
          <p:nvPr>
            <p:ph type="ctrTitle"/>
          </p:nvPr>
        </p:nvSpPr>
        <p:spPr/>
        <p:txBody>
          <a:bodyPr>
            <a:normAutofit/>
          </a:bodyPr>
          <a:lstStyle/>
          <a:p>
            <a:r>
              <a:rPr lang="en-GB" sz="6000" dirty="0">
                <a:solidFill>
                  <a:srgbClr val="002639"/>
                </a:solidFill>
              </a:rPr>
              <a:t>English Literature A Level (Edexcel)</a:t>
            </a:r>
            <a:br>
              <a:rPr lang="en-GB" sz="6000" dirty="0">
                <a:solidFill>
                  <a:srgbClr val="002639"/>
                </a:solidFill>
              </a:rPr>
            </a:br>
            <a:r>
              <a:rPr lang="en-GB" sz="6000" dirty="0">
                <a:solidFill>
                  <a:srgbClr val="002639"/>
                </a:solidFill>
              </a:rPr>
              <a:t>English Language A Level (AQA)</a:t>
            </a:r>
            <a:br>
              <a:rPr lang="en-GB" sz="6000" dirty="0">
                <a:solidFill>
                  <a:srgbClr val="002639"/>
                </a:solidFill>
              </a:rPr>
            </a:br>
            <a:endParaRPr lang="en-GB" sz="6000" dirty="0">
              <a:solidFill>
                <a:srgbClr val="002639"/>
              </a:solidFill>
            </a:endParaRPr>
          </a:p>
        </p:txBody>
      </p:sp>
      <p:sp>
        <p:nvSpPr>
          <p:cNvPr id="3" name="Subtitle 2">
            <a:extLst>
              <a:ext uri="{FF2B5EF4-FFF2-40B4-BE49-F238E27FC236}">
                <a16:creationId xmlns:a16="http://schemas.microsoft.com/office/drawing/2014/main" id="{E4B50FBD-BBB8-411D-966E-8547ED085CA1}"/>
              </a:ext>
            </a:extLst>
          </p:cNvPr>
          <p:cNvSpPr>
            <a:spLocks noGrp="1"/>
          </p:cNvSpPr>
          <p:nvPr>
            <p:ph type="subTitle" idx="1"/>
          </p:nvPr>
        </p:nvSpPr>
        <p:spPr/>
        <p:txBody>
          <a:bodyPr/>
          <a:lstStyle/>
          <a:p>
            <a:r>
              <a:rPr lang="en-GB" dirty="0">
                <a:solidFill>
                  <a:srgbClr val="998F4D"/>
                </a:solidFill>
              </a:rPr>
              <a:t>Seaford college sixth form</a:t>
            </a:r>
          </a:p>
          <a:p>
            <a:r>
              <a:rPr lang="en-GB" dirty="0">
                <a:solidFill>
                  <a:srgbClr val="998F4D"/>
                </a:solidFill>
              </a:rPr>
              <a:t>Head of ENGLISH – MS K TOMLINSON</a:t>
            </a:r>
          </a:p>
        </p:txBody>
      </p:sp>
      <p:pic>
        <p:nvPicPr>
          <p:cNvPr id="5" name="Picture 4">
            <a:extLst>
              <a:ext uri="{FF2B5EF4-FFF2-40B4-BE49-F238E27FC236}">
                <a16:creationId xmlns:a16="http://schemas.microsoft.com/office/drawing/2014/main" id="{490E5BE2-17DD-439C-B770-A19A774AC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781" y="192947"/>
            <a:ext cx="1381494" cy="1558549"/>
          </a:xfrm>
          <a:prstGeom prst="rect">
            <a:avLst/>
          </a:prstGeom>
        </p:spPr>
      </p:pic>
    </p:spTree>
    <p:extLst>
      <p:ext uri="{BB962C8B-B14F-4D97-AF65-F5344CB8AC3E}">
        <p14:creationId xmlns:p14="http://schemas.microsoft.com/office/powerpoint/2010/main" val="344840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sz="quarter" idx="1"/>
          </p:nvPr>
        </p:nvSpPr>
        <p:spPr>
          <a:xfrm>
            <a:off x="1097280" y="2235200"/>
            <a:ext cx="10213450" cy="4148803"/>
          </a:xfrm>
        </p:spPr>
        <p:txBody>
          <a:bodyPr/>
          <a:lstStyle/>
          <a:p>
            <a:pPr eaLnBrk="1" hangingPunct="1"/>
            <a:r>
              <a:rPr lang="en-GB" dirty="0">
                <a:solidFill>
                  <a:schemeClr val="tx1"/>
                </a:solidFill>
                <a:ea typeface="ＭＳ Ｐゴシック" pitchFamily="-109" charset="-128"/>
              </a:rPr>
              <a:t>Degrees in Literature, Language, Creative Writing.</a:t>
            </a:r>
          </a:p>
          <a:p>
            <a:pPr eaLnBrk="1" hangingPunct="1"/>
            <a:r>
              <a:rPr lang="en-GB" dirty="0">
                <a:solidFill>
                  <a:schemeClr val="tx1"/>
                </a:solidFill>
                <a:ea typeface="ＭＳ Ｐゴシック" pitchFamily="-109" charset="-128"/>
              </a:rPr>
              <a:t>Highly valued for essay-based university courses like Law, History, and Education.</a:t>
            </a:r>
          </a:p>
          <a:p>
            <a:pPr eaLnBrk="1" hangingPunct="1"/>
            <a:r>
              <a:rPr lang="en-GB" dirty="0">
                <a:solidFill>
                  <a:schemeClr val="tx1"/>
                </a:solidFill>
                <a:ea typeface="ＭＳ Ｐゴシック" pitchFamily="-109" charset="-128"/>
              </a:rPr>
              <a:t>Careers include journalism, teaching, publishing, marketing etc…</a:t>
            </a:r>
          </a:p>
          <a:p>
            <a:pPr eaLnBrk="1" hangingPunct="1"/>
            <a:r>
              <a:rPr lang="en-GB" dirty="0">
                <a:solidFill>
                  <a:schemeClr val="tx1"/>
                </a:solidFill>
                <a:ea typeface="ＭＳ Ｐゴシック" pitchFamily="-109" charset="-128"/>
              </a:rPr>
              <a:t>Strong English skills are essential in broader fields like law, politics, media, and business.</a:t>
            </a:r>
          </a:p>
          <a:p>
            <a:pPr eaLnBrk="1" hangingPunct="1"/>
            <a:r>
              <a:rPr lang="en-GB" dirty="0">
                <a:solidFill>
                  <a:schemeClr val="tx1"/>
                </a:solidFill>
                <a:ea typeface="ＭＳ Ｐゴシック" pitchFamily="-109" charset="-128"/>
              </a:rPr>
              <a:t>Transferable skills: analysis, communication, and critical thinking.</a:t>
            </a:r>
          </a:p>
        </p:txBody>
      </p:sp>
      <p:sp>
        <p:nvSpPr>
          <p:cNvPr id="3" name="Title 2">
            <a:extLst>
              <a:ext uri="{FF2B5EF4-FFF2-40B4-BE49-F238E27FC236}">
                <a16:creationId xmlns:a16="http://schemas.microsoft.com/office/drawing/2014/main" id="{420A07E9-709F-48AA-B4A2-94A89BDF529E}"/>
              </a:ext>
            </a:extLst>
          </p:cNvPr>
          <p:cNvSpPr>
            <a:spLocks noGrp="1"/>
          </p:cNvSpPr>
          <p:nvPr>
            <p:ph type="title"/>
          </p:nvPr>
        </p:nvSpPr>
        <p:spPr/>
        <p:txBody>
          <a:bodyPr/>
          <a:lstStyle/>
          <a:p>
            <a:r>
              <a:rPr lang="en-GB" dirty="0">
                <a:solidFill>
                  <a:schemeClr val="tx1"/>
                </a:solidFill>
              </a:rPr>
              <a:t>Future pathways</a:t>
            </a:r>
          </a:p>
        </p:txBody>
      </p:sp>
    </p:spTree>
    <p:custDataLst>
      <p:tags r:id="rId1"/>
    </p:custDataLst>
    <p:extLst>
      <p:ext uri="{BB962C8B-B14F-4D97-AF65-F5344CB8AC3E}">
        <p14:creationId xmlns:p14="http://schemas.microsoft.com/office/powerpoint/2010/main" val="339475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p:txBody>
          <a:bodyPr/>
          <a:lstStyle/>
          <a:p>
            <a:r>
              <a:rPr lang="en-GB" b="1" dirty="0"/>
              <a:t>Any questions?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p:txBody>
          <a:bodyPr>
            <a:normAutofit/>
          </a:bodyPr>
          <a:lstStyle/>
          <a:p>
            <a:endParaRPr lang="en-GB" dirty="0"/>
          </a:p>
        </p:txBody>
      </p:sp>
    </p:spTree>
    <p:extLst>
      <p:ext uri="{BB962C8B-B14F-4D97-AF65-F5344CB8AC3E}">
        <p14:creationId xmlns:p14="http://schemas.microsoft.com/office/powerpoint/2010/main" val="1707022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Entry requirements</a:t>
            </a:r>
          </a:p>
        </p:txBody>
      </p:sp>
      <p:sp>
        <p:nvSpPr>
          <p:cNvPr id="3" name="Content Placeholder 2"/>
          <p:cNvSpPr>
            <a:spLocks noGrp="1"/>
          </p:cNvSpPr>
          <p:nvPr>
            <p:ph idx="1"/>
          </p:nvPr>
        </p:nvSpPr>
        <p:spPr/>
        <p:txBody>
          <a:bodyPr>
            <a:normAutofit/>
          </a:bodyPr>
          <a:lstStyle/>
          <a:p>
            <a:pPr marL="0" indent="0">
              <a:buNone/>
            </a:pPr>
            <a:r>
              <a:rPr lang="en-GB" sz="2800" dirty="0">
                <a:solidFill>
                  <a:schemeClr val="tx1"/>
                </a:solidFill>
              </a:rPr>
              <a:t>Minimum grade 7 in either Language or Literature GCSE for English Language A Level.</a:t>
            </a:r>
          </a:p>
          <a:p>
            <a:pPr marL="0" indent="0">
              <a:buNone/>
            </a:pPr>
            <a:r>
              <a:rPr lang="en-GB" sz="2800" dirty="0">
                <a:solidFill>
                  <a:schemeClr val="tx1"/>
                </a:solidFill>
              </a:rPr>
              <a:t>Minimum grade 7 in either Language or Literature GCSE for English Literature A Level.</a:t>
            </a:r>
          </a:p>
          <a:p>
            <a:pPr marL="0" indent="0">
              <a:buNone/>
            </a:pPr>
            <a:r>
              <a:rPr lang="en-GB" sz="2800" dirty="0">
                <a:solidFill>
                  <a:schemeClr val="tx1"/>
                </a:solidFill>
                <a:ea typeface="ＭＳ Ｐゴシック" pitchFamily="-109" charset="-128"/>
              </a:rPr>
              <a:t>Choose Lang or Lit based on interest, not grades.</a:t>
            </a:r>
          </a:p>
          <a:p>
            <a:pPr marL="0" indent="0">
              <a:buNone/>
            </a:pPr>
            <a:endParaRPr lang="en-GB" sz="2800" dirty="0">
              <a:solidFill>
                <a:schemeClr val="tx1"/>
              </a:solidFill>
            </a:endParaRPr>
          </a:p>
          <a:p>
            <a:pPr marL="0" indent="0">
              <a:buNone/>
            </a:pPr>
            <a:endParaRPr lang="en-GB" sz="2800" dirty="0">
              <a:solidFill>
                <a:schemeClr val="tx1"/>
              </a:solidFill>
            </a:endParaRPr>
          </a:p>
          <a:p>
            <a:pPr marL="0" indent="0">
              <a:buNone/>
            </a:pPr>
            <a:endParaRPr lang="en-GB" sz="2800" dirty="0">
              <a:solidFill>
                <a:schemeClr val="tx1"/>
              </a:solidFill>
            </a:endParaRPr>
          </a:p>
          <a:p>
            <a:pPr marL="0" indent="0">
              <a:buNone/>
            </a:pPr>
            <a:endParaRPr lang="en-GB" sz="2800" dirty="0">
              <a:solidFill>
                <a:schemeClr val="tx1"/>
              </a:solidFill>
            </a:endParaRPr>
          </a:p>
        </p:txBody>
      </p:sp>
    </p:spTree>
    <p:custDataLst>
      <p:tags r:id="rId1"/>
    </p:custDataLst>
    <p:extLst>
      <p:ext uri="{BB962C8B-B14F-4D97-AF65-F5344CB8AC3E}">
        <p14:creationId xmlns:p14="http://schemas.microsoft.com/office/powerpoint/2010/main" val="344896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a:xfrm>
            <a:off x="1097280" y="546652"/>
            <a:ext cx="10058400" cy="1055180"/>
          </a:xfrm>
        </p:spPr>
        <p:txBody>
          <a:bodyPr/>
          <a:lstStyle/>
          <a:p>
            <a:r>
              <a:rPr lang="en-GB" dirty="0">
                <a:solidFill>
                  <a:schemeClr val="tx1"/>
                </a:solidFill>
              </a:rPr>
              <a:t>Expectations of students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a:xfrm>
            <a:off x="1097280" y="1845734"/>
            <a:ext cx="10058400" cy="4465614"/>
          </a:xfrm>
        </p:spPr>
        <p:txBody>
          <a:bodyPr>
            <a:normAutofit/>
          </a:bodyPr>
          <a:lstStyle/>
          <a:p>
            <a:pPr marL="0" indent="0">
              <a:buNone/>
            </a:pPr>
            <a:r>
              <a:rPr lang="en-GB" dirty="0">
                <a:solidFill>
                  <a:schemeClr val="tx1"/>
                </a:solidFill>
              </a:rPr>
              <a:t>An interest in reading for English Literature.</a:t>
            </a:r>
          </a:p>
          <a:p>
            <a:pPr marL="0" indent="0">
              <a:buNone/>
            </a:pPr>
            <a:r>
              <a:rPr lang="en-GB" dirty="0">
                <a:solidFill>
                  <a:schemeClr val="tx1"/>
                </a:solidFill>
              </a:rPr>
              <a:t>An interest in language use in a range of social contexts for English Language.</a:t>
            </a:r>
          </a:p>
          <a:p>
            <a:pPr marL="0" indent="0">
              <a:buNone/>
            </a:pPr>
            <a:r>
              <a:rPr lang="en-GB" dirty="0"/>
              <a:t>For Literature, students will need to enjoy reading their set texts but also a range of possible texts for coursework and background reading.</a:t>
            </a:r>
          </a:p>
          <a:p>
            <a:pPr marL="0" indent="0">
              <a:buNone/>
            </a:pPr>
            <a:r>
              <a:rPr lang="en-GB" dirty="0"/>
              <a:t>Regular weekly background research and reading tasks.</a:t>
            </a:r>
          </a:p>
          <a:p>
            <a:pPr marL="0" indent="0">
              <a:buNone/>
            </a:pPr>
            <a:r>
              <a:rPr lang="en-GB" dirty="0"/>
              <a:t>For Literature students, theatre visits, esp. set texts.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71088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81827-8B2E-6910-ABCD-8CA6D7D33F65}"/>
            </a:ext>
          </a:extLst>
        </p:cNvPr>
        <p:cNvGrpSpPr/>
        <p:nvPr/>
      </p:nvGrpSpPr>
      <p:grpSpPr>
        <a:xfrm>
          <a:off x="0" y="0"/>
          <a:ext cx="0" cy="0"/>
          <a:chOff x="0" y="0"/>
          <a:chExt cx="0" cy="0"/>
        </a:xfrm>
      </p:grpSpPr>
      <p:sp>
        <p:nvSpPr>
          <p:cNvPr id="26626" name="Title 1">
            <a:extLst>
              <a:ext uri="{FF2B5EF4-FFF2-40B4-BE49-F238E27FC236}">
                <a16:creationId xmlns:a16="http://schemas.microsoft.com/office/drawing/2014/main" id="{AB209279-645A-7897-F1DF-CB871A144D12}"/>
              </a:ext>
            </a:extLst>
          </p:cNvPr>
          <p:cNvSpPr>
            <a:spLocks noGrp="1"/>
          </p:cNvSpPr>
          <p:nvPr>
            <p:ph type="title"/>
          </p:nvPr>
        </p:nvSpPr>
        <p:spPr>
          <a:xfrm>
            <a:off x="1116267" y="747295"/>
            <a:ext cx="10515600" cy="953490"/>
          </a:xfrm>
        </p:spPr>
        <p:txBody>
          <a:bodyPr>
            <a:normAutofit/>
          </a:bodyPr>
          <a:lstStyle/>
          <a:p>
            <a:pPr eaLnBrk="1" hangingPunct="1"/>
            <a:r>
              <a:rPr lang="en-GB" dirty="0">
                <a:solidFill>
                  <a:schemeClr val="tx1"/>
                </a:solidFill>
                <a:ea typeface="ＭＳ Ｐゴシック" pitchFamily="-109" charset="-128"/>
              </a:rPr>
              <a:t>Is English Language for you?</a:t>
            </a:r>
          </a:p>
        </p:txBody>
      </p:sp>
      <p:sp>
        <p:nvSpPr>
          <p:cNvPr id="26627" name="Content Placeholder 8">
            <a:extLst>
              <a:ext uri="{FF2B5EF4-FFF2-40B4-BE49-F238E27FC236}">
                <a16:creationId xmlns:a16="http://schemas.microsoft.com/office/drawing/2014/main" id="{3CA02CA3-1EF2-B899-9C92-20ED1C1CFB22}"/>
              </a:ext>
            </a:extLst>
          </p:cNvPr>
          <p:cNvSpPr>
            <a:spLocks noGrp="1"/>
          </p:cNvSpPr>
          <p:nvPr>
            <p:ph idx="1"/>
          </p:nvPr>
        </p:nvSpPr>
        <p:spPr>
          <a:xfrm>
            <a:off x="1207008" y="2020824"/>
            <a:ext cx="9509761" cy="4177353"/>
          </a:xfrm>
        </p:spPr>
        <p:txBody>
          <a:bodyPr>
            <a:normAutofit/>
          </a:bodyPr>
          <a:lstStyle/>
          <a:p>
            <a:r>
              <a:rPr lang="en-GB" sz="2200" dirty="0">
                <a:solidFill>
                  <a:schemeClr val="tx1"/>
                </a:solidFill>
                <a:ea typeface="ＭＳ Ｐゴシック" pitchFamily="-109" charset="-128"/>
              </a:rPr>
              <a:t>Fascinatingly wide-ranging</a:t>
            </a:r>
          </a:p>
          <a:p>
            <a:r>
              <a:rPr lang="en-GB" sz="2200" dirty="0">
                <a:solidFill>
                  <a:schemeClr val="tx1"/>
                </a:solidFill>
                <a:ea typeface="ＭＳ Ｐゴシック" pitchFamily="-109" charset="-128"/>
              </a:rPr>
              <a:t>Overlaps with aspects of Psychology, Sociology etc…</a:t>
            </a:r>
          </a:p>
          <a:p>
            <a:r>
              <a:rPr lang="en-GB" sz="2200" dirty="0">
                <a:solidFill>
                  <a:schemeClr val="tx1"/>
                </a:solidFill>
                <a:ea typeface="ＭＳ Ｐゴシック" pitchFamily="-109" charset="-128"/>
              </a:rPr>
              <a:t>Content and skills</a:t>
            </a:r>
          </a:p>
          <a:p>
            <a:r>
              <a:rPr lang="en-GB" sz="2200" dirty="0">
                <a:solidFill>
                  <a:schemeClr val="tx1"/>
                </a:solidFill>
                <a:ea typeface="ＭＳ Ｐゴシック" pitchFamily="-109" charset="-128"/>
              </a:rPr>
              <a:t>Creative writing aspect – you will become a better writer</a:t>
            </a:r>
          </a:p>
          <a:p>
            <a:r>
              <a:rPr lang="en-GB" sz="2200" dirty="0">
                <a:solidFill>
                  <a:schemeClr val="tx1"/>
                </a:solidFill>
                <a:ea typeface="ＭＳ Ｐゴシック" pitchFamily="-109" charset="-128"/>
              </a:rPr>
              <a:t>Need to be interested in language in the real world</a:t>
            </a:r>
          </a:p>
          <a:p>
            <a:r>
              <a:rPr lang="en-GB" sz="2200" dirty="0">
                <a:solidFill>
                  <a:schemeClr val="tx1"/>
                </a:solidFill>
                <a:ea typeface="ＭＳ Ｐゴシック" pitchFamily="-109" charset="-128"/>
              </a:rPr>
              <a:t>Can do alongside English Literature as they complement each other</a:t>
            </a:r>
          </a:p>
          <a:p>
            <a:endParaRPr lang="en-US" sz="2200" dirty="0">
              <a:ea typeface="ＭＳ Ｐゴシック" pitchFamily="-109" charset="-128"/>
            </a:endParaRPr>
          </a:p>
        </p:txBody>
      </p:sp>
      <p:sp>
        <p:nvSpPr>
          <p:cNvPr id="26631" name="Title 1">
            <a:extLst>
              <a:ext uri="{FF2B5EF4-FFF2-40B4-BE49-F238E27FC236}">
                <a16:creationId xmlns:a16="http://schemas.microsoft.com/office/drawing/2014/main" id="{00CB86E3-9A9A-DB49-C63F-F2A90B861CD6}"/>
              </a:ext>
            </a:extLst>
          </p:cNvPr>
          <p:cNvSpPr>
            <a:spLocks noGrp="1"/>
          </p:cNvSpPr>
          <p:nvPr/>
        </p:nvSpPr>
        <p:spPr bwMode="auto">
          <a:xfrm>
            <a:off x="1979613" y="659823"/>
            <a:ext cx="8229600" cy="566064"/>
          </a:xfrm>
          <a:prstGeom prst="rect">
            <a:avLst/>
          </a:prstGeom>
          <a:noFill/>
          <a:ln w="9525">
            <a:noFill/>
            <a:miter lim="800000"/>
            <a:headEnd/>
            <a:tailEnd/>
          </a:ln>
        </p:spPr>
        <p:txBody>
          <a:bodyPr anchor="ctr"/>
          <a:lstStyle/>
          <a:p>
            <a:br>
              <a:rPr lang="en-GB" sz="4400" dirty="0">
                <a:solidFill>
                  <a:schemeClr val="tx2"/>
                </a:solidFill>
                <a:latin typeface="Tw Cen MT" pitchFamily="-109" charset="-18"/>
              </a:rPr>
            </a:br>
            <a:br>
              <a:rPr lang="en-GB" sz="4400" dirty="0">
                <a:solidFill>
                  <a:schemeClr val="tx2"/>
                </a:solidFill>
                <a:latin typeface="Tw Cen MT" pitchFamily="-109" charset="-18"/>
              </a:rPr>
            </a:br>
            <a:endParaRPr lang="en-GB" sz="4400" dirty="0">
              <a:solidFill>
                <a:schemeClr val="tx2"/>
              </a:solidFill>
              <a:latin typeface="Tw Cen MT" pitchFamily="-109" charset="-18"/>
            </a:endParaRPr>
          </a:p>
          <a:p>
            <a:endParaRPr lang="en-GB" sz="4400" dirty="0">
              <a:solidFill>
                <a:schemeClr val="tx2"/>
              </a:solidFill>
              <a:latin typeface="Tw Cen MT" pitchFamily="-109" charset="-18"/>
            </a:endParaRPr>
          </a:p>
        </p:txBody>
      </p:sp>
      <p:pic>
        <p:nvPicPr>
          <p:cNvPr id="2" name="Picture 1">
            <a:extLst>
              <a:ext uri="{FF2B5EF4-FFF2-40B4-BE49-F238E27FC236}">
                <a16:creationId xmlns:a16="http://schemas.microsoft.com/office/drawing/2014/main" id="{42DAABE3-D1A8-D2C4-6C5E-79B23402F039}"/>
              </a:ext>
            </a:extLst>
          </p:cNvPr>
          <p:cNvPicPr>
            <a:picLocks noChangeAspect="1"/>
          </p:cNvPicPr>
          <p:nvPr/>
        </p:nvPicPr>
        <p:blipFill>
          <a:blip r:embed="rId4"/>
          <a:stretch>
            <a:fillRect/>
          </a:stretch>
        </p:blipFill>
        <p:spPr>
          <a:xfrm>
            <a:off x="8592190" y="1877486"/>
            <a:ext cx="2816596" cy="1896020"/>
          </a:xfrm>
          <a:prstGeom prst="rect">
            <a:avLst/>
          </a:prstGeom>
        </p:spPr>
      </p:pic>
      <p:pic>
        <p:nvPicPr>
          <p:cNvPr id="3" name="Picture 2">
            <a:extLst>
              <a:ext uri="{FF2B5EF4-FFF2-40B4-BE49-F238E27FC236}">
                <a16:creationId xmlns:a16="http://schemas.microsoft.com/office/drawing/2014/main" id="{36845DE0-45E1-DE2A-B904-D88E1CC7122B}"/>
              </a:ext>
            </a:extLst>
          </p:cNvPr>
          <p:cNvPicPr>
            <a:picLocks noChangeAspect="1"/>
          </p:cNvPicPr>
          <p:nvPr/>
        </p:nvPicPr>
        <p:blipFill>
          <a:blip r:embed="rId5"/>
          <a:stretch>
            <a:fillRect/>
          </a:stretch>
        </p:blipFill>
        <p:spPr>
          <a:xfrm>
            <a:off x="9200903" y="4514248"/>
            <a:ext cx="2430964" cy="1293066"/>
          </a:xfrm>
          <a:prstGeom prst="rect">
            <a:avLst/>
          </a:prstGeom>
        </p:spPr>
      </p:pic>
    </p:spTree>
    <p:custDataLst>
      <p:tags r:id="rId1"/>
    </p:custDataLst>
    <p:extLst>
      <p:ext uri="{BB962C8B-B14F-4D97-AF65-F5344CB8AC3E}">
        <p14:creationId xmlns:p14="http://schemas.microsoft.com/office/powerpoint/2010/main" val="65612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0CE31-B050-3F26-8C8A-BF857FD43E1F}"/>
            </a:ext>
          </a:extLst>
        </p:cNvPr>
        <p:cNvGrpSpPr/>
        <p:nvPr/>
      </p:nvGrpSpPr>
      <p:grpSpPr>
        <a:xfrm>
          <a:off x="0" y="0"/>
          <a:ext cx="0" cy="0"/>
          <a:chOff x="0" y="0"/>
          <a:chExt cx="0" cy="0"/>
        </a:xfrm>
      </p:grpSpPr>
      <p:sp>
        <p:nvSpPr>
          <p:cNvPr id="26626" name="Title 1">
            <a:extLst>
              <a:ext uri="{FF2B5EF4-FFF2-40B4-BE49-F238E27FC236}">
                <a16:creationId xmlns:a16="http://schemas.microsoft.com/office/drawing/2014/main" id="{6905B3E6-C772-7BCD-39F0-AF7BB9E8D5DB}"/>
              </a:ext>
            </a:extLst>
          </p:cNvPr>
          <p:cNvSpPr>
            <a:spLocks noGrp="1"/>
          </p:cNvSpPr>
          <p:nvPr>
            <p:ph type="title"/>
          </p:nvPr>
        </p:nvSpPr>
        <p:spPr>
          <a:xfrm>
            <a:off x="1116267" y="747295"/>
            <a:ext cx="10515600" cy="953490"/>
          </a:xfrm>
        </p:spPr>
        <p:txBody>
          <a:bodyPr>
            <a:normAutofit/>
          </a:bodyPr>
          <a:lstStyle/>
          <a:p>
            <a:pPr eaLnBrk="1" hangingPunct="1"/>
            <a:r>
              <a:rPr lang="en-GB" dirty="0">
                <a:solidFill>
                  <a:schemeClr val="tx1"/>
                </a:solidFill>
                <a:ea typeface="ＭＳ Ｐゴシック" pitchFamily="-109" charset="-128"/>
              </a:rPr>
              <a:t>Is English Language for you?</a:t>
            </a:r>
          </a:p>
        </p:txBody>
      </p:sp>
      <p:sp>
        <p:nvSpPr>
          <p:cNvPr id="26627" name="Content Placeholder 8">
            <a:extLst>
              <a:ext uri="{FF2B5EF4-FFF2-40B4-BE49-F238E27FC236}">
                <a16:creationId xmlns:a16="http://schemas.microsoft.com/office/drawing/2014/main" id="{05BC8318-E53C-DD9B-5A34-0B50318AC48E}"/>
              </a:ext>
            </a:extLst>
          </p:cNvPr>
          <p:cNvSpPr>
            <a:spLocks noGrp="1"/>
          </p:cNvSpPr>
          <p:nvPr>
            <p:ph idx="1"/>
          </p:nvPr>
        </p:nvSpPr>
        <p:spPr>
          <a:xfrm>
            <a:off x="1207008" y="2020824"/>
            <a:ext cx="9509761" cy="4177353"/>
          </a:xfrm>
        </p:spPr>
        <p:txBody>
          <a:bodyPr>
            <a:normAutofit/>
          </a:bodyPr>
          <a:lstStyle/>
          <a:p>
            <a:r>
              <a:rPr lang="en-GB" sz="2200" dirty="0">
                <a:solidFill>
                  <a:schemeClr val="tx1"/>
                </a:solidFill>
                <a:ea typeface="ＭＳ Ｐゴシック" pitchFamily="-109" charset="-128"/>
              </a:rPr>
              <a:t>Do men and women talk differently?</a:t>
            </a:r>
          </a:p>
          <a:p>
            <a:r>
              <a:rPr lang="en-GB" sz="2200" dirty="0">
                <a:solidFill>
                  <a:schemeClr val="tx1"/>
                </a:solidFill>
                <a:ea typeface="ＭＳ Ｐゴシック" pitchFamily="-109" charset="-128"/>
              </a:rPr>
              <a:t>How do children acquire language?</a:t>
            </a:r>
          </a:p>
          <a:p>
            <a:r>
              <a:rPr lang="en-GB" sz="2200" dirty="0">
                <a:solidFill>
                  <a:schemeClr val="tx1"/>
                </a:solidFill>
                <a:ea typeface="ＭＳ Ｐゴシック" pitchFamily="-109" charset="-128"/>
              </a:rPr>
              <a:t>How do you respond to different accents?</a:t>
            </a:r>
          </a:p>
          <a:p>
            <a:r>
              <a:rPr lang="en-GB" sz="2200" dirty="0">
                <a:solidFill>
                  <a:schemeClr val="tx1"/>
                </a:solidFill>
                <a:ea typeface="ＭＳ Ｐゴシック" pitchFamily="-109" charset="-128"/>
              </a:rPr>
              <a:t>Is textspeak destroying the English language?</a:t>
            </a:r>
          </a:p>
          <a:p>
            <a:r>
              <a:rPr lang="en-GB" sz="2200" dirty="0">
                <a:solidFill>
                  <a:schemeClr val="tx1"/>
                </a:solidFill>
                <a:ea typeface="ＭＳ Ｐゴシック" pitchFamily="-109" charset="-128"/>
              </a:rPr>
              <a:t>How and why are American and British English different?</a:t>
            </a:r>
          </a:p>
          <a:p>
            <a:r>
              <a:rPr lang="en-GB" sz="2200" dirty="0">
                <a:solidFill>
                  <a:schemeClr val="tx1"/>
                </a:solidFill>
                <a:ea typeface="ＭＳ Ｐゴシック" pitchFamily="-109" charset="-128"/>
              </a:rPr>
              <a:t>How do advertisers use language to make you buy their products?</a:t>
            </a:r>
          </a:p>
          <a:p>
            <a:r>
              <a:rPr lang="en-GB" sz="2200" dirty="0">
                <a:solidFill>
                  <a:schemeClr val="tx1"/>
                </a:solidFill>
                <a:ea typeface="ＭＳ Ｐゴシック" pitchFamily="-109" charset="-128"/>
              </a:rPr>
              <a:t>How and why does language change?</a:t>
            </a:r>
          </a:p>
          <a:p>
            <a:endParaRPr lang="en-US" sz="2200" dirty="0">
              <a:ea typeface="ＭＳ Ｐゴシック" pitchFamily="-109" charset="-128"/>
            </a:endParaRPr>
          </a:p>
        </p:txBody>
      </p:sp>
      <p:sp>
        <p:nvSpPr>
          <p:cNvPr id="26631" name="Title 1">
            <a:extLst>
              <a:ext uri="{FF2B5EF4-FFF2-40B4-BE49-F238E27FC236}">
                <a16:creationId xmlns:a16="http://schemas.microsoft.com/office/drawing/2014/main" id="{BDBA3281-399F-ECF3-2B71-009F4D5F8944}"/>
              </a:ext>
            </a:extLst>
          </p:cNvPr>
          <p:cNvSpPr>
            <a:spLocks noGrp="1"/>
          </p:cNvSpPr>
          <p:nvPr/>
        </p:nvSpPr>
        <p:spPr bwMode="auto">
          <a:xfrm>
            <a:off x="1979613" y="659823"/>
            <a:ext cx="8229600" cy="566064"/>
          </a:xfrm>
          <a:prstGeom prst="rect">
            <a:avLst/>
          </a:prstGeom>
          <a:noFill/>
          <a:ln w="9525">
            <a:noFill/>
            <a:miter lim="800000"/>
            <a:headEnd/>
            <a:tailEnd/>
          </a:ln>
        </p:spPr>
        <p:txBody>
          <a:bodyPr anchor="ctr"/>
          <a:lstStyle/>
          <a:p>
            <a:br>
              <a:rPr lang="en-GB" sz="4400" dirty="0">
                <a:solidFill>
                  <a:schemeClr val="tx2"/>
                </a:solidFill>
                <a:latin typeface="Tw Cen MT" pitchFamily="-109" charset="-18"/>
              </a:rPr>
            </a:br>
            <a:br>
              <a:rPr lang="en-GB" sz="4400" dirty="0">
                <a:solidFill>
                  <a:schemeClr val="tx2"/>
                </a:solidFill>
                <a:latin typeface="Tw Cen MT" pitchFamily="-109" charset="-18"/>
              </a:rPr>
            </a:br>
            <a:endParaRPr lang="en-GB" sz="4400" dirty="0">
              <a:solidFill>
                <a:schemeClr val="tx2"/>
              </a:solidFill>
              <a:latin typeface="Tw Cen MT" pitchFamily="-109" charset="-18"/>
            </a:endParaRPr>
          </a:p>
          <a:p>
            <a:endParaRPr lang="en-GB" sz="4400" dirty="0">
              <a:solidFill>
                <a:schemeClr val="tx2"/>
              </a:solidFill>
              <a:latin typeface="Tw Cen MT" pitchFamily="-109" charset="-18"/>
            </a:endParaRPr>
          </a:p>
        </p:txBody>
      </p:sp>
      <p:pic>
        <p:nvPicPr>
          <p:cNvPr id="4" name="Picture 3">
            <a:extLst>
              <a:ext uri="{FF2B5EF4-FFF2-40B4-BE49-F238E27FC236}">
                <a16:creationId xmlns:a16="http://schemas.microsoft.com/office/drawing/2014/main" id="{4A5CF985-C233-8596-FFB5-B2ABC817C92A}"/>
              </a:ext>
            </a:extLst>
          </p:cNvPr>
          <p:cNvPicPr>
            <a:picLocks noChangeAspect="1"/>
          </p:cNvPicPr>
          <p:nvPr/>
        </p:nvPicPr>
        <p:blipFill>
          <a:blip r:embed="rId4"/>
          <a:stretch>
            <a:fillRect/>
          </a:stretch>
        </p:blipFill>
        <p:spPr>
          <a:xfrm rot="20618628">
            <a:off x="8071448" y="2097868"/>
            <a:ext cx="1067051" cy="1626693"/>
          </a:xfrm>
          <a:prstGeom prst="rect">
            <a:avLst/>
          </a:prstGeom>
        </p:spPr>
      </p:pic>
      <p:pic>
        <p:nvPicPr>
          <p:cNvPr id="2050" name="Picture 2">
            <a:extLst>
              <a:ext uri="{FF2B5EF4-FFF2-40B4-BE49-F238E27FC236}">
                <a16:creationId xmlns:a16="http://schemas.microsoft.com/office/drawing/2014/main" id="{59294A47-3F4C-597F-027E-77C2A64D81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56953">
            <a:off x="10410022" y="2703828"/>
            <a:ext cx="1140394" cy="17507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50457A2-4AFF-B0F8-6B90-297266202EC0}"/>
              </a:ext>
            </a:extLst>
          </p:cNvPr>
          <p:cNvPicPr>
            <a:picLocks noChangeAspect="1"/>
          </p:cNvPicPr>
          <p:nvPr/>
        </p:nvPicPr>
        <p:blipFill>
          <a:blip r:embed="rId6"/>
          <a:stretch>
            <a:fillRect/>
          </a:stretch>
        </p:blipFill>
        <p:spPr>
          <a:xfrm>
            <a:off x="7286312" y="5008997"/>
            <a:ext cx="1867301" cy="1101708"/>
          </a:xfrm>
          <a:prstGeom prst="rect">
            <a:avLst/>
          </a:prstGeom>
        </p:spPr>
      </p:pic>
      <p:pic>
        <p:nvPicPr>
          <p:cNvPr id="6" name="Picture 5">
            <a:extLst>
              <a:ext uri="{FF2B5EF4-FFF2-40B4-BE49-F238E27FC236}">
                <a16:creationId xmlns:a16="http://schemas.microsoft.com/office/drawing/2014/main" id="{AB1F589F-C3E5-D2EF-6805-3597A1416D12}"/>
              </a:ext>
            </a:extLst>
          </p:cNvPr>
          <p:cNvPicPr>
            <a:picLocks noChangeAspect="1"/>
          </p:cNvPicPr>
          <p:nvPr/>
        </p:nvPicPr>
        <p:blipFill>
          <a:blip r:embed="rId7"/>
          <a:stretch>
            <a:fillRect/>
          </a:stretch>
        </p:blipFill>
        <p:spPr>
          <a:xfrm>
            <a:off x="9674436" y="4988672"/>
            <a:ext cx="1416926" cy="1122033"/>
          </a:xfrm>
          <a:prstGeom prst="rect">
            <a:avLst/>
          </a:prstGeom>
        </p:spPr>
      </p:pic>
    </p:spTree>
    <p:custDataLst>
      <p:tags r:id="rId1"/>
    </p:custDataLst>
    <p:extLst>
      <p:ext uri="{BB962C8B-B14F-4D97-AF65-F5344CB8AC3E}">
        <p14:creationId xmlns:p14="http://schemas.microsoft.com/office/powerpoint/2010/main" val="91512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E63E-D701-4AE4-B8AD-5B337BF90D11}"/>
              </a:ext>
            </a:extLst>
          </p:cNvPr>
          <p:cNvSpPr>
            <a:spLocks noGrp="1"/>
          </p:cNvSpPr>
          <p:nvPr>
            <p:ph type="title"/>
          </p:nvPr>
        </p:nvSpPr>
        <p:spPr/>
        <p:txBody>
          <a:bodyPr/>
          <a:lstStyle/>
          <a:p>
            <a:r>
              <a:rPr lang="en-GB" dirty="0">
                <a:solidFill>
                  <a:schemeClr val="tx1"/>
                </a:solidFill>
              </a:rPr>
              <a:t>Assessment – English Language</a:t>
            </a:r>
          </a:p>
        </p:txBody>
      </p:sp>
      <p:sp>
        <p:nvSpPr>
          <p:cNvPr id="4" name="Content Placeholder 3">
            <a:extLst>
              <a:ext uri="{FF2B5EF4-FFF2-40B4-BE49-F238E27FC236}">
                <a16:creationId xmlns:a16="http://schemas.microsoft.com/office/drawing/2014/main" id="{E73DC2BB-BC52-7445-4A3B-4FBFB4BE2054}"/>
              </a:ext>
            </a:extLst>
          </p:cNvPr>
          <p:cNvSpPr>
            <a:spLocks noGrp="1"/>
          </p:cNvSpPr>
          <p:nvPr>
            <p:ph idx="1"/>
          </p:nvPr>
        </p:nvSpPr>
        <p:spPr/>
        <p:txBody>
          <a:bodyPr/>
          <a:lstStyle/>
          <a:p>
            <a:r>
              <a:rPr lang="en-GB" dirty="0">
                <a:solidFill>
                  <a:schemeClr val="tx1"/>
                </a:solidFill>
              </a:rPr>
              <a:t>Language, the Individual and Society - Analysis of a unseen texts, exploring how language affects representation plus a discursive essay on child language acquisition. (2 hours 30 mins exam - 40%)</a:t>
            </a:r>
          </a:p>
          <a:p>
            <a:r>
              <a:rPr lang="en-GB" dirty="0">
                <a:solidFill>
                  <a:schemeClr val="tx1"/>
                </a:solidFill>
              </a:rPr>
              <a:t>Language, Diversity and Change - Discussion and analysis of texts relating to how language differs according to context and changes over time. Responses to language issues such as gender, occupation, technology and race. (2 hours 30 mins exam - 40%).</a:t>
            </a:r>
          </a:p>
          <a:p>
            <a:r>
              <a:rPr lang="en-GB" dirty="0">
                <a:solidFill>
                  <a:schemeClr val="tx1"/>
                </a:solidFill>
              </a:rPr>
              <a:t>Language in Action - Coursework folder, comprising a language investigation on a topic of your choice and some original writing with an accompanying commentary (3500 words - 20%).</a:t>
            </a:r>
          </a:p>
          <a:p>
            <a:endParaRPr lang="en-GB" dirty="0"/>
          </a:p>
        </p:txBody>
      </p:sp>
    </p:spTree>
    <p:extLst>
      <p:ext uri="{BB962C8B-B14F-4D97-AF65-F5344CB8AC3E}">
        <p14:creationId xmlns:p14="http://schemas.microsoft.com/office/powerpoint/2010/main" val="4166125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443ED-C89C-D8C4-0119-A20195E953D2}"/>
            </a:ext>
          </a:extLst>
        </p:cNvPr>
        <p:cNvGrpSpPr/>
        <p:nvPr/>
      </p:nvGrpSpPr>
      <p:grpSpPr>
        <a:xfrm>
          <a:off x="0" y="0"/>
          <a:ext cx="0" cy="0"/>
          <a:chOff x="0" y="0"/>
          <a:chExt cx="0" cy="0"/>
        </a:xfrm>
      </p:grpSpPr>
      <p:sp>
        <p:nvSpPr>
          <p:cNvPr id="26626" name="Title 1">
            <a:extLst>
              <a:ext uri="{FF2B5EF4-FFF2-40B4-BE49-F238E27FC236}">
                <a16:creationId xmlns:a16="http://schemas.microsoft.com/office/drawing/2014/main" id="{EA154FEB-252C-DE01-B72C-B94D33773B7F}"/>
              </a:ext>
            </a:extLst>
          </p:cNvPr>
          <p:cNvSpPr>
            <a:spLocks noGrp="1"/>
          </p:cNvSpPr>
          <p:nvPr>
            <p:ph type="title"/>
          </p:nvPr>
        </p:nvSpPr>
        <p:spPr>
          <a:xfrm>
            <a:off x="1116267" y="747295"/>
            <a:ext cx="10515600" cy="862050"/>
          </a:xfrm>
        </p:spPr>
        <p:txBody>
          <a:bodyPr>
            <a:normAutofit/>
          </a:bodyPr>
          <a:lstStyle/>
          <a:p>
            <a:pPr eaLnBrk="1" hangingPunct="1"/>
            <a:r>
              <a:rPr lang="en-GB" dirty="0">
                <a:solidFill>
                  <a:schemeClr val="tx1"/>
                </a:solidFill>
                <a:ea typeface="ＭＳ Ｐゴシック" pitchFamily="-109" charset="-128"/>
              </a:rPr>
              <a:t>Is English Literature for you?</a:t>
            </a:r>
          </a:p>
        </p:txBody>
      </p:sp>
      <p:sp>
        <p:nvSpPr>
          <p:cNvPr id="26627" name="Content Placeholder 8">
            <a:extLst>
              <a:ext uri="{FF2B5EF4-FFF2-40B4-BE49-F238E27FC236}">
                <a16:creationId xmlns:a16="http://schemas.microsoft.com/office/drawing/2014/main" id="{79D3B062-BDCA-268B-AC0E-5ACB4055BBF8}"/>
              </a:ext>
            </a:extLst>
          </p:cNvPr>
          <p:cNvSpPr>
            <a:spLocks noGrp="1"/>
          </p:cNvSpPr>
          <p:nvPr>
            <p:ph idx="1"/>
          </p:nvPr>
        </p:nvSpPr>
        <p:spPr>
          <a:xfrm>
            <a:off x="1207008" y="2160328"/>
            <a:ext cx="9509761" cy="4037849"/>
          </a:xfrm>
        </p:spPr>
        <p:txBody>
          <a:bodyPr>
            <a:normAutofit/>
          </a:bodyPr>
          <a:lstStyle/>
          <a:p>
            <a:r>
              <a:rPr lang="en-GB" sz="2200" dirty="0">
                <a:solidFill>
                  <a:schemeClr val="tx1"/>
                </a:solidFill>
                <a:ea typeface="ＭＳ Ｐゴシック" pitchFamily="-109" charset="-128"/>
              </a:rPr>
              <a:t>Do you love reading poetry, prose and drama?</a:t>
            </a:r>
          </a:p>
          <a:p>
            <a:r>
              <a:rPr lang="en-GB" sz="2200" dirty="0">
                <a:solidFill>
                  <a:schemeClr val="tx1"/>
                </a:solidFill>
                <a:ea typeface="ＭＳ Ｐゴシック" pitchFamily="-109" charset="-128"/>
              </a:rPr>
              <a:t>Have you enjoyed English Literature GCSE?</a:t>
            </a:r>
          </a:p>
          <a:p>
            <a:r>
              <a:rPr lang="en-GB" sz="2200" dirty="0">
                <a:solidFill>
                  <a:schemeClr val="tx1"/>
                </a:solidFill>
                <a:ea typeface="ＭＳ Ｐゴシック" pitchFamily="-109" charset="-128"/>
              </a:rPr>
              <a:t>Do you like looking beneath the surface of texts?</a:t>
            </a:r>
          </a:p>
          <a:p>
            <a:r>
              <a:rPr lang="en-GB" sz="2200" dirty="0">
                <a:solidFill>
                  <a:schemeClr val="tx1"/>
                </a:solidFill>
                <a:ea typeface="ＭＳ Ｐゴシック" pitchFamily="-109" charset="-128"/>
              </a:rPr>
              <a:t>Do you like debating and discussing interpretations?</a:t>
            </a:r>
          </a:p>
          <a:p>
            <a:r>
              <a:rPr lang="en-GB" sz="2200" dirty="0">
                <a:solidFill>
                  <a:schemeClr val="tx1"/>
                </a:solidFill>
                <a:ea typeface="ＭＳ Ｐゴシック" pitchFamily="-109" charset="-128"/>
              </a:rPr>
              <a:t>Are you enthusiastic about doing wider reading?</a:t>
            </a:r>
          </a:p>
          <a:p>
            <a:r>
              <a:rPr lang="en-GB" sz="2200" dirty="0">
                <a:solidFill>
                  <a:schemeClr val="tx1"/>
                </a:solidFill>
                <a:ea typeface="ＭＳ Ｐゴシック" pitchFamily="-109" charset="-128"/>
              </a:rPr>
              <a:t>Have a go at reading Birdsong, Small Island or Atonement. Go to the Globe and watch a Shakespeare play.  Read some Larkin poetry.</a:t>
            </a:r>
          </a:p>
          <a:p>
            <a:endParaRPr lang="en-US" sz="2200" dirty="0">
              <a:ea typeface="ＭＳ Ｐゴシック" pitchFamily="-109" charset="-128"/>
            </a:endParaRPr>
          </a:p>
        </p:txBody>
      </p:sp>
      <p:sp>
        <p:nvSpPr>
          <p:cNvPr id="26631" name="Title 1">
            <a:extLst>
              <a:ext uri="{FF2B5EF4-FFF2-40B4-BE49-F238E27FC236}">
                <a16:creationId xmlns:a16="http://schemas.microsoft.com/office/drawing/2014/main" id="{D856FA3B-A5BC-06F6-9E6D-08BFDE245245}"/>
              </a:ext>
            </a:extLst>
          </p:cNvPr>
          <p:cNvSpPr>
            <a:spLocks noGrp="1"/>
          </p:cNvSpPr>
          <p:nvPr/>
        </p:nvSpPr>
        <p:spPr bwMode="auto">
          <a:xfrm>
            <a:off x="1979613" y="659823"/>
            <a:ext cx="8229600" cy="566064"/>
          </a:xfrm>
          <a:prstGeom prst="rect">
            <a:avLst/>
          </a:prstGeom>
          <a:noFill/>
          <a:ln w="9525">
            <a:noFill/>
            <a:miter lim="800000"/>
            <a:headEnd/>
            <a:tailEnd/>
          </a:ln>
        </p:spPr>
        <p:txBody>
          <a:bodyPr anchor="ctr"/>
          <a:lstStyle/>
          <a:p>
            <a:br>
              <a:rPr lang="en-GB" sz="4400" dirty="0">
                <a:solidFill>
                  <a:schemeClr val="tx2"/>
                </a:solidFill>
                <a:latin typeface="Tw Cen MT" pitchFamily="-109" charset="-18"/>
              </a:rPr>
            </a:br>
            <a:br>
              <a:rPr lang="en-GB" sz="4400" dirty="0">
                <a:solidFill>
                  <a:schemeClr val="tx2"/>
                </a:solidFill>
                <a:latin typeface="Tw Cen MT" pitchFamily="-109" charset="-18"/>
              </a:rPr>
            </a:br>
            <a:endParaRPr lang="en-GB" sz="4400" dirty="0">
              <a:solidFill>
                <a:schemeClr val="tx2"/>
              </a:solidFill>
              <a:latin typeface="Tw Cen MT" pitchFamily="-109" charset="-18"/>
            </a:endParaRPr>
          </a:p>
          <a:p>
            <a:endParaRPr lang="en-GB" sz="4400" dirty="0">
              <a:solidFill>
                <a:schemeClr val="tx2"/>
              </a:solidFill>
              <a:latin typeface="Tw Cen MT" pitchFamily="-109" charset="-18"/>
            </a:endParaRPr>
          </a:p>
        </p:txBody>
      </p:sp>
      <p:pic>
        <p:nvPicPr>
          <p:cNvPr id="3076" name="Picture 4">
            <a:extLst>
              <a:ext uri="{FF2B5EF4-FFF2-40B4-BE49-F238E27FC236}">
                <a16:creationId xmlns:a16="http://schemas.microsoft.com/office/drawing/2014/main" id="{F2B59BC3-81F3-D0E5-74A4-195C9BD360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3662" y="1907110"/>
            <a:ext cx="1143762" cy="17596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F89FA054-5FB9-B3BA-CFF9-3207413895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2359" y="1907110"/>
            <a:ext cx="1148650" cy="175963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4467A986-4F54-91B4-66D9-AFF0B4FBD8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5944" y="1907110"/>
            <a:ext cx="1185367" cy="18236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3281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16267" y="747295"/>
            <a:ext cx="10515600" cy="862050"/>
          </a:xfrm>
        </p:spPr>
        <p:txBody>
          <a:bodyPr>
            <a:normAutofit/>
          </a:bodyPr>
          <a:lstStyle/>
          <a:p>
            <a:pPr eaLnBrk="1" hangingPunct="1"/>
            <a:r>
              <a:rPr lang="en-GB" dirty="0">
                <a:solidFill>
                  <a:schemeClr val="tx1"/>
                </a:solidFill>
                <a:ea typeface="ＭＳ Ｐゴシック" pitchFamily="-109" charset="-128"/>
              </a:rPr>
              <a:t>Is English Literature for you?</a:t>
            </a:r>
          </a:p>
        </p:txBody>
      </p:sp>
      <p:sp>
        <p:nvSpPr>
          <p:cNvPr id="26627" name="Content Placeholder 8"/>
          <p:cNvSpPr>
            <a:spLocks noGrp="1"/>
          </p:cNvSpPr>
          <p:nvPr>
            <p:ph idx="1"/>
          </p:nvPr>
        </p:nvSpPr>
        <p:spPr>
          <a:xfrm>
            <a:off x="1207008" y="2160328"/>
            <a:ext cx="9509761" cy="4037849"/>
          </a:xfrm>
        </p:spPr>
        <p:txBody>
          <a:bodyPr>
            <a:normAutofit/>
          </a:bodyPr>
          <a:lstStyle/>
          <a:p>
            <a:r>
              <a:rPr lang="en-GB" sz="2200" dirty="0">
                <a:solidFill>
                  <a:schemeClr val="tx1"/>
                </a:solidFill>
                <a:ea typeface="ＭＳ Ｐゴシック" pitchFamily="-109" charset="-128"/>
              </a:rPr>
              <a:t>Security of the text</a:t>
            </a:r>
          </a:p>
          <a:p>
            <a:r>
              <a:rPr lang="en-GB" sz="2200" dirty="0">
                <a:solidFill>
                  <a:schemeClr val="tx1"/>
                </a:solidFill>
                <a:ea typeface="ＭＳ Ｐゴシック" pitchFamily="-109" charset="-128"/>
              </a:rPr>
              <a:t>Develops your analytical and writing skills</a:t>
            </a:r>
          </a:p>
          <a:p>
            <a:r>
              <a:rPr lang="en-GB" sz="2200" dirty="0">
                <a:solidFill>
                  <a:schemeClr val="tx1"/>
                </a:solidFill>
                <a:ea typeface="ＭＳ Ｐゴシック" pitchFamily="-109" charset="-128"/>
              </a:rPr>
              <a:t>Complements other subjects well</a:t>
            </a:r>
          </a:p>
          <a:p>
            <a:r>
              <a:rPr lang="en-GB" sz="2200" dirty="0">
                <a:solidFill>
                  <a:schemeClr val="tx1"/>
                </a:solidFill>
                <a:ea typeface="ＭＳ Ｐゴシック" pitchFamily="-109" charset="-128"/>
              </a:rPr>
              <a:t>Spend two years doing what you love!</a:t>
            </a:r>
          </a:p>
          <a:p>
            <a:r>
              <a:rPr lang="en-GB" sz="2200" dirty="0">
                <a:solidFill>
                  <a:schemeClr val="tx1"/>
                </a:solidFill>
                <a:ea typeface="ＭＳ Ｐゴシック" pitchFamily="-109" charset="-128"/>
              </a:rPr>
              <a:t>Only choose it if you love reading!</a:t>
            </a:r>
          </a:p>
          <a:p>
            <a:endParaRPr lang="en-US" sz="2200" dirty="0">
              <a:ea typeface="ＭＳ Ｐゴシック" pitchFamily="-109" charset="-128"/>
            </a:endParaRPr>
          </a:p>
        </p:txBody>
      </p:sp>
      <p:sp>
        <p:nvSpPr>
          <p:cNvPr id="26631" name="Title 1"/>
          <p:cNvSpPr>
            <a:spLocks noGrp="1"/>
          </p:cNvSpPr>
          <p:nvPr/>
        </p:nvSpPr>
        <p:spPr bwMode="auto">
          <a:xfrm>
            <a:off x="1979613" y="659823"/>
            <a:ext cx="8229600" cy="566064"/>
          </a:xfrm>
          <a:prstGeom prst="rect">
            <a:avLst/>
          </a:prstGeom>
          <a:noFill/>
          <a:ln w="9525">
            <a:noFill/>
            <a:miter lim="800000"/>
            <a:headEnd/>
            <a:tailEnd/>
          </a:ln>
        </p:spPr>
        <p:txBody>
          <a:bodyPr anchor="ctr"/>
          <a:lstStyle/>
          <a:p>
            <a:br>
              <a:rPr lang="en-GB" sz="4400" dirty="0">
                <a:solidFill>
                  <a:schemeClr val="tx2"/>
                </a:solidFill>
                <a:latin typeface="Tw Cen MT" pitchFamily="-109" charset="-18"/>
              </a:rPr>
            </a:br>
            <a:br>
              <a:rPr lang="en-GB" sz="4400" dirty="0">
                <a:solidFill>
                  <a:schemeClr val="tx2"/>
                </a:solidFill>
                <a:latin typeface="Tw Cen MT" pitchFamily="-109" charset="-18"/>
              </a:rPr>
            </a:br>
            <a:endParaRPr lang="en-GB" sz="4400" dirty="0">
              <a:solidFill>
                <a:schemeClr val="tx2"/>
              </a:solidFill>
              <a:latin typeface="Tw Cen MT" pitchFamily="-109" charset="-18"/>
            </a:endParaRPr>
          </a:p>
          <a:p>
            <a:endParaRPr lang="en-GB" sz="4400" dirty="0">
              <a:solidFill>
                <a:schemeClr val="tx2"/>
              </a:solidFill>
              <a:latin typeface="Tw Cen MT" pitchFamily="-109" charset="-18"/>
            </a:endParaRPr>
          </a:p>
        </p:txBody>
      </p:sp>
      <p:pic>
        <p:nvPicPr>
          <p:cNvPr id="2" name="Picture 1">
            <a:extLst>
              <a:ext uri="{FF2B5EF4-FFF2-40B4-BE49-F238E27FC236}">
                <a16:creationId xmlns:a16="http://schemas.microsoft.com/office/drawing/2014/main" id="{45CA611E-6BC7-38E5-DB17-DE1689D2EBC7}"/>
              </a:ext>
            </a:extLst>
          </p:cNvPr>
          <p:cNvPicPr>
            <a:picLocks noChangeAspect="1"/>
          </p:cNvPicPr>
          <p:nvPr/>
        </p:nvPicPr>
        <p:blipFill>
          <a:blip r:embed="rId4"/>
          <a:stretch>
            <a:fillRect/>
          </a:stretch>
        </p:blipFill>
        <p:spPr>
          <a:xfrm>
            <a:off x="7091213" y="1959758"/>
            <a:ext cx="1617011" cy="1935586"/>
          </a:xfrm>
          <a:prstGeom prst="rect">
            <a:avLst/>
          </a:prstGeom>
        </p:spPr>
      </p:pic>
      <p:pic>
        <p:nvPicPr>
          <p:cNvPr id="3" name="Picture 2">
            <a:extLst>
              <a:ext uri="{FF2B5EF4-FFF2-40B4-BE49-F238E27FC236}">
                <a16:creationId xmlns:a16="http://schemas.microsoft.com/office/drawing/2014/main" id="{877F9783-94A1-2E11-AAFB-11E841982673}"/>
              </a:ext>
            </a:extLst>
          </p:cNvPr>
          <p:cNvPicPr>
            <a:picLocks noChangeAspect="1"/>
          </p:cNvPicPr>
          <p:nvPr/>
        </p:nvPicPr>
        <p:blipFill>
          <a:blip r:embed="rId5"/>
          <a:stretch>
            <a:fillRect/>
          </a:stretch>
        </p:blipFill>
        <p:spPr>
          <a:xfrm rot="857481">
            <a:off x="10139658" y="2013481"/>
            <a:ext cx="1154223" cy="1766740"/>
          </a:xfrm>
          <a:prstGeom prst="rect">
            <a:avLst/>
          </a:prstGeom>
        </p:spPr>
      </p:pic>
      <p:pic>
        <p:nvPicPr>
          <p:cNvPr id="4" name="Picture 3">
            <a:extLst>
              <a:ext uri="{FF2B5EF4-FFF2-40B4-BE49-F238E27FC236}">
                <a16:creationId xmlns:a16="http://schemas.microsoft.com/office/drawing/2014/main" id="{5B2AC84D-09D2-ADCA-1C13-6B1CD58CA067}"/>
              </a:ext>
            </a:extLst>
          </p:cNvPr>
          <p:cNvPicPr>
            <a:picLocks noChangeAspect="1"/>
          </p:cNvPicPr>
          <p:nvPr/>
        </p:nvPicPr>
        <p:blipFill>
          <a:blip r:embed="rId6"/>
          <a:stretch>
            <a:fillRect/>
          </a:stretch>
        </p:blipFill>
        <p:spPr>
          <a:xfrm rot="20186028">
            <a:off x="7741894" y="4238114"/>
            <a:ext cx="1046478" cy="1606565"/>
          </a:xfrm>
          <a:prstGeom prst="rect">
            <a:avLst/>
          </a:prstGeom>
        </p:spPr>
      </p:pic>
      <p:pic>
        <p:nvPicPr>
          <p:cNvPr id="1026" name="Picture 2">
            <a:extLst>
              <a:ext uri="{FF2B5EF4-FFF2-40B4-BE49-F238E27FC236}">
                <a16:creationId xmlns:a16="http://schemas.microsoft.com/office/drawing/2014/main" id="{45C690D2-C9F9-20F4-5A3B-BB8C6ADCA2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59503">
            <a:off x="10031626" y="4278666"/>
            <a:ext cx="1180947" cy="15361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06860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CECEA-3A98-1DA8-50C8-11BAC48724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5BA523-EB6F-EA23-11EC-030BC2A67364}"/>
              </a:ext>
            </a:extLst>
          </p:cNvPr>
          <p:cNvSpPr>
            <a:spLocks noGrp="1"/>
          </p:cNvSpPr>
          <p:nvPr>
            <p:ph type="title"/>
          </p:nvPr>
        </p:nvSpPr>
        <p:spPr/>
        <p:txBody>
          <a:bodyPr/>
          <a:lstStyle/>
          <a:p>
            <a:r>
              <a:rPr lang="en-GB" dirty="0">
                <a:solidFill>
                  <a:schemeClr val="tx1"/>
                </a:solidFill>
              </a:rPr>
              <a:t>Assessment – English Literature</a:t>
            </a:r>
          </a:p>
        </p:txBody>
      </p:sp>
      <p:sp>
        <p:nvSpPr>
          <p:cNvPr id="4" name="Content Placeholder 3">
            <a:extLst>
              <a:ext uri="{FF2B5EF4-FFF2-40B4-BE49-F238E27FC236}">
                <a16:creationId xmlns:a16="http://schemas.microsoft.com/office/drawing/2014/main" id="{28BA6D74-B33F-8D52-C241-266F762FB589}"/>
              </a:ext>
            </a:extLst>
          </p:cNvPr>
          <p:cNvSpPr>
            <a:spLocks noGrp="1"/>
          </p:cNvSpPr>
          <p:nvPr>
            <p:ph idx="1"/>
          </p:nvPr>
        </p:nvSpPr>
        <p:spPr/>
        <p:txBody>
          <a:bodyPr/>
          <a:lstStyle/>
          <a:p>
            <a:r>
              <a:rPr lang="en-GB" dirty="0">
                <a:solidFill>
                  <a:schemeClr val="tx1"/>
                </a:solidFill>
              </a:rPr>
              <a:t>Drama – students study Shakespeare’s Othello or Twelfth Night and Tennessee Williams’ A Streetcar Named Desire.(Exam – 2hrs 15mins, 30%)</a:t>
            </a:r>
          </a:p>
          <a:p>
            <a:r>
              <a:rPr lang="en-GB" dirty="0">
                <a:solidFill>
                  <a:schemeClr val="tx1"/>
                </a:solidFill>
              </a:rPr>
              <a:t>Prose – 1hr exam – students study Margaret Atwood’s The Handmaid’s Tale and Mary Shelley’s Frankenstein.(Exam – 1hr, 20%)</a:t>
            </a:r>
          </a:p>
          <a:p>
            <a:r>
              <a:rPr lang="en-GB" dirty="0">
                <a:solidFill>
                  <a:schemeClr val="tx1"/>
                </a:solidFill>
              </a:rPr>
              <a:t>Poetry – students study a selection of post-2000 poetry in The Forward Book of Poetry and Chaucer’s The Wife of Bath’s Prologue and Tale.(Exam – 2hrs 15mins,30%)</a:t>
            </a:r>
          </a:p>
          <a:p>
            <a:r>
              <a:rPr lang="en-GB" dirty="0">
                <a:solidFill>
                  <a:schemeClr val="tx1"/>
                </a:solidFill>
              </a:rPr>
              <a:t>Coursework- students choose two texts not studied in the rest of the course on which to write a comparative essay of 2500 –3000 words. The texts are of the student’s choice but must be agreed by the exam board. Past textual choices have included F. Scott Fitzgerald’s The Great Gatsby, JD Salinger’s The Catcher in the Rye and Sebastian Faulks’ Birdsong. (Coursework –20%)</a:t>
            </a:r>
          </a:p>
          <a:p>
            <a:endParaRPr lang="en-GB" dirty="0"/>
          </a:p>
        </p:txBody>
      </p:sp>
    </p:spTree>
    <p:extLst>
      <p:ext uri="{BB962C8B-B14F-4D97-AF65-F5344CB8AC3E}">
        <p14:creationId xmlns:p14="http://schemas.microsoft.com/office/powerpoint/2010/main" val="29843356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FF3600"/>
      </a:accent1>
      <a:accent2>
        <a:srgbClr val="002639"/>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0B535B756C624EA3F6D27116DBAF34" ma:contentTypeVersion="17" ma:contentTypeDescription="Create a new document." ma:contentTypeScope="" ma:versionID="ca153160a425675aed11c05df561c780">
  <xsd:schema xmlns:xsd="http://www.w3.org/2001/XMLSchema" xmlns:xs="http://www.w3.org/2001/XMLSchema" xmlns:p="http://schemas.microsoft.com/office/2006/metadata/properties" xmlns:ns2="fbc262b2-0396-429a-90c9-e187502e50ed" xmlns:ns3="8fd9eb0e-5c3a-4d9c-bb3e-49f394cfd5a0" targetNamespace="http://schemas.microsoft.com/office/2006/metadata/properties" ma:root="true" ma:fieldsID="efc0efc40bd94c1fe10abc25ecdde221" ns2:_="" ns3:_="">
    <xsd:import namespace="fbc262b2-0396-429a-90c9-e187502e50ed"/>
    <xsd:import namespace="8fd9eb0e-5c3a-4d9c-bb3e-49f394cfd5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262b2-0396-429a-90c9-e187502e50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0ece5b-179d-48e2-9708-9a259965f00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d9eb0e-5c3a-4d9c-bb3e-49f394cfd5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dd526b-62cb-4584-86e7-7e32baab79a0}" ma:internalName="TaxCatchAll" ma:showField="CatchAllData" ma:web="8fd9eb0e-5c3a-4d9c-bb3e-49f394cfd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bc262b2-0396-429a-90c9-e187502e50ed">
      <Terms xmlns="http://schemas.microsoft.com/office/infopath/2007/PartnerControls"/>
    </lcf76f155ced4ddcb4097134ff3c332f>
    <TaxCatchAll xmlns="8fd9eb0e-5c3a-4d9c-bb3e-49f394cfd5a0" xsi:nil="true"/>
    <SharedWithUsers xmlns="8fd9eb0e-5c3a-4d9c-bb3e-49f394cfd5a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A949D3-8EDD-4943-AAE1-CB3DCF330A64}"/>
</file>

<file path=customXml/itemProps2.xml><?xml version="1.0" encoding="utf-8"?>
<ds:datastoreItem xmlns:ds="http://schemas.openxmlformats.org/officeDocument/2006/customXml" ds:itemID="{0F6B65B4-E9AB-4B20-8A2B-43DCF8A6DF89}">
  <ds:schemaRefs>
    <ds:schemaRef ds:uri="http://schemas.microsoft.com/office/2006/metadata/properties"/>
    <ds:schemaRef ds:uri="http://schemas.microsoft.com/office/2006/documentManagement/types"/>
    <ds:schemaRef ds:uri="8fd9eb0e-5c3a-4d9c-bb3e-49f394cfd5a0"/>
    <ds:schemaRef ds:uri="http://purl.org/dc/terms/"/>
    <ds:schemaRef ds:uri="http://www.w3.org/XML/1998/namespace"/>
    <ds:schemaRef ds:uri="http://purl.org/dc/elements/1.1/"/>
    <ds:schemaRef ds:uri="http://purl.org/dc/dcmitype/"/>
    <ds:schemaRef ds:uri="http://schemas.openxmlformats.org/package/2006/metadata/core-properties"/>
    <ds:schemaRef ds:uri="http://schemas.microsoft.com/office/infopath/2007/PartnerControls"/>
    <ds:schemaRef ds:uri="fbc262b2-0396-429a-90c9-e187502e50ed"/>
  </ds:schemaRefs>
</ds:datastoreItem>
</file>

<file path=customXml/itemProps3.xml><?xml version="1.0" encoding="utf-8"?>
<ds:datastoreItem xmlns:ds="http://schemas.openxmlformats.org/officeDocument/2006/customXml" ds:itemID="{779CDF4B-FC54-4E16-8C8D-E949506AD9CB}">
  <ds:schemaRefs>
    <ds:schemaRef ds:uri="http://schemas.microsoft.com/sharepoint/v3/contenttype/forms"/>
  </ds:schemaRefs>
</ds:datastoreItem>
</file>

<file path=docMetadata/LabelInfo.xml><?xml version="1.0" encoding="utf-8"?>
<clbl:labelList xmlns:clbl="http://schemas.microsoft.com/office/2020/mipLabelMetadata">
  <clbl:label id="{2ecd532e-72b2-44d2-853f-e31eefe48f18}" enabled="0" method="" siteId="{2ecd532e-72b2-44d2-853f-e31eefe48f18}" removed="1"/>
</clbl:labelList>
</file>

<file path=docProps/app.xml><?xml version="1.0" encoding="utf-8"?>
<Properties xmlns="http://schemas.openxmlformats.org/officeDocument/2006/extended-properties" xmlns:vt="http://schemas.openxmlformats.org/officeDocument/2006/docPropsVTypes">
  <Template>Retrospect</Template>
  <TotalTime>796</TotalTime>
  <Words>838</Words>
  <Application>Microsoft Office PowerPoint</Application>
  <PresentationFormat>Widescreen</PresentationFormat>
  <Paragraphs>90</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Arial</vt:lpstr>
      <vt:lpstr>Calibri</vt:lpstr>
      <vt:lpstr>Calibri Light</vt:lpstr>
      <vt:lpstr>Tw Cen MT</vt:lpstr>
      <vt:lpstr>Retrospect</vt:lpstr>
      <vt:lpstr>English Literature A Level (Edexcel) English Language A Level (AQA) </vt:lpstr>
      <vt:lpstr>Entry requirements</vt:lpstr>
      <vt:lpstr>Expectations of students</vt:lpstr>
      <vt:lpstr>Is English Language for you?</vt:lpstr>
      <vt:lpstr>Is English Language for you?</vt:lpstr>
      <vt:lpstr>Assessment – English Language</vt:lpstr>
      <vt:lpstr>Is English Literature for you?</vt:lpstr>
      <vt:lpstr>Is English Literature for you?</vt:lpstr>
      <vt:lpstr>Assessment – English Literature</vt:lpstr>
      <vt:lpstr>Future pathways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Sebastian d'Agar</dc:creator>
  <cp:lastModifiedBy>Kevin Finniear</cp:lastModifiedBy>
  <cp:revision>22</cp:revision>
  <cp:lastPrinted>2021-11-02T17:17:40Z</cp:lastPrinted>
  <dcterms:created xsi:type="dcterms:W3CDTF">2020-11-12T13:48:05Z</dcterms:created>
  <dcterms:modified xsi:type="dcterms:W3CDTF">2025-10-02T11:45:47Z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0x010100C10B535B756C624EA3F6D27116DBAF34</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_activity">
    <vt:lpwstr>{"FileActivityType":"9","FileActivityTimeStamp":"2023-11-15T17:26:05.123Z","FileActivityUsersOnPage":[{"DisplayName":"Alison Yates","Id":"ayates@seaford.org"}],"FileActivityNavigationId":null}</vt:lpwstr>
  </property>
  <property fmtid="{D5CDD505-2E9C-101B-9397-08002B2CF9AE}" pid="7" name="MediaServiceImageTags">
    <vt:lpwstr/>
  </property>
  <property fmtid="{D5CDD505-2E9C-101B-9397-08002B2CF9AE}" pid="8" name="MSIP_Label_512b7eb6-9111-4594-ba5b-5f04393c1884_Enabled">
    <vt:lpwstr>true</vt:lpwstr>
  </property>
  <property fmtid="{D5CDD505-2E9C-101B-9397-08002B2CF9AE}" pid="9" name="MSIP_Label_512b7eb6-9111-4594-ba5b-5f04393c1884_SetDate">
    <vt:lpwstr>2025-09-29T11:15:53Z</vt:lpwstr>
  </property>
  <property fmtid="{D5CDD505-2E9C-101B-9397-08002B2CF9AE}" pid="10" name="MSIP_Label_512b7eb6-9111-4594-ba5b-5f04393c1884_Method">
    <vt:lpwstr>Standard</vt:lpwstr>
  </property>
  <property fmtid="{D5CDD505-2E9C-101B-9397-08002B2CF9AE}" pid="11" name="MSIP_Label_512b7eb6-9111-4594-ba5b-5f04393c1884_Name">
    <vt:lpwstr>General</vt:lpwstr>
  </property>
  <property fmtid="{D5CDD505-2E9C-101B-9397-08002B2CF9AE}" pid="12" name="MSIP_Label_512b7eb6-9111-4594-ba5b-5f04393c1884_SiteId">
    <vt:lpwstr>2ecd532e-72b2-44d2-853f-e31eefe48f18</vt:lpwstr>
  </property>
  <property fmtid="{D5CDD505-2E9C-101B-9397-08002B2CF9AE}" pid="13" name="MSIP_Label_512b7eb6-9111-4594-ba5b-5f04393c1884_ActionId">
    <vt:lpwstr>687390ae-a7ef-41be-88d2-1fd8cb21fe99</vt:lpwstr>
  </property>
  <property fmtid="{D5CDD505-2E9C-101B-9397-08002B2CF9AE}" pid="14" name="MSIP_Label_512b7eb6-9111-4594-ba5b-5f04393c1884_ContentBits">
    <vt:lpwstr>0</vt:lpwstr>
  </property>
  <property fmtid="{D5CDD505-2E9C-101B-9397-08002B2CF9AE}" pid="15" name="MSIP_Label_512b7eb6-9111-4594-ba5b-5f04393c1884_Tag">
    <vt:lpwstr>10, 3, 0, 1</vt:lpwstr>
  </property>
</Properties>
</file>