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66" r:id="rId7"/>
    <p:sldId id="269" r:id="rId8"/>
    <p:sldId id="270" r:id="rId9"/>
    <p:sldId id="272" r:id="rId10"/>
    <p:sldId id="271" r:id="rId11"/>
    <p:sldId id="292" r:id="rId12"/>
    <p:sldId id="29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8F4D"/>
    <a:srgbClr val="002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304111-7816-4038-B48A-0FA3974DEAB5}" v="3" dt="2024-11-05T17:19:02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DE137C-4EFC-4F97-8B64-E683E7900D8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GB" sz="4400" dirty="0">
                <a:solidFill>
                  <a:srgbClr val="002639"/>
                </a:solidFill>
                <a:latin typeface="Lucida Bright" panose="02040602050505020304" pitchFamily="18" charset="0"/>
              </a:rPr>
            </a:br>
            <a:r>
              <a:rPr lang="en-GB" sz="4400" dirty="0">
                <a:solidFill>
                  <a:srgbClr val="002639"/>
                </a:solidFill>
                <a:latin typeface="Lucida Bright" panose="02040602050505020304" pitchFamily="18" charset="0"/>
              </a:rPr>
              <a:t>BTEC Travel &amp; Tourism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62152"/>
            <a:ext cx="10058400" cy="1536896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998F4D"/>
                </a:solidFill>
                <a:latin typeface="Lucida Bright" panose="02040602050505020304" pitchFamily="18" charset="0"/>
              </a:rPr>
              <a:t>Director- head of sixth form - Mr James kimber (TEACHER OF BTEC T&amp;T)</a:t>
            </a:r>
          </a:p>
          <a:p>
            <a:r>
              <a:rPr lang="en-GB" sz="2000" b="1" dirty="0">
                <a:solidFill>
                  <a:srgbClr val="998F4D"/>
                </a:solidFill>
                <a:latin typeface="Lucida Bright" panose="02040602050505020304" pitchFamily="18" charset="0"/>
              </a:rPr>
              <a:t>Head of Geography/BTEC T&amp;T - Mr </a:t>
            </a:r>
            <a:r>
              <a:rPr lang="en-GB" sz="2000" b="1" dirty="0" err="1">
                <a:solidFill>
                  <a:srgbClr val="998F4D"/>
                </a:solidFill>
                <a:latin typeface="Lucida Bright" panose="02040602050505020304" pitchFamily="18" charset="0"/>
              </a:rPr>
              <a:t>willcox</a:t>
            </a:r>
            <a:endParaRPr lang="en-GB" sz="2000" b="1" dirty="0">
              <a:solidFill>
                <a:srgbClr val="998F4D"/>
              </a:solidFill>
              <a:latin typeface="Lucida Bright" panose="02040602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491" y="388337"/>
            <a:ext cx="1381494" cy="15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Any questions?</a:t>
            </a:r>
          </a:p>
        </p:txBody>
      </p:sp>
      <p:pic>
        <p:nvPicPr>
          <p:cNvPr id="4" name="Picture 2" descr="BTEC Awards - SERC">
            <a:extLst>
              <a:ext uri="{FF2B5EF4-FFF2-40B4-BE49-F238E27FC236}">
                <a16:creationId xmlns:a16="http://schemas.microsoft.com/office/drawing/2014/main" id="{F46430C3-050E-2131-7E3B-D4CDBF8D9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3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767BE7-99D6-B90E-2EF8-1EE41874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5" y="0"/>
            <a:ext cx="19526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7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A-Level Geography or BTEC Travel &amp; Tourism?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A4B893-79BB-4103-8F14-45750A6AF39E}"/>
              </a:ext>
            </a:extLst>
          </p:cNvPr>
          <p:cNvSpPr/>
          <p:nvPr/>
        </p:nvSpPr>
        <p:spPr>
          <a:xfrm>
            <a:off x="400752" y="3973126"/>
            <a:ext cx="3945470" cy="2295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/>
              <a:t>Ideal for those who like exams and essay writing (exams are essay based)</a:t>
            </a:r>
          </a:p>
          <a:p>
            <a:pPr algn="ctr"/>
            <a:r>
              <a:rPr lang="en-GB" b="1" i="1"/>
              <a:t>2 exams at the end of course</a:t>
            </a:r>
          </a:p>
          <a:p>
            <a:pPr algn="ctr"/>
            <a:r>
              <a:rPr lang="en-GB" b="1" i="1"/>
              <a:t>1 Non-examined-assessment consisting of a University style dissertation</a:t>
            </a:r>
          </a:p>
          <a:p>
            <a:pPr algn="ctr"/>
            <a:r>
              <a:rPr lang="en-GB" b="1" i="1"/>
              <a:t>No re-takes or re-submissions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5CC529E8-67C1-4DA6-8DA8-8692BCEF711D}"/>
              </a:ext>
            </a:extLst>
          </p:cNvPr>
          <p:cNvSpPr/>
          <p:nvPr/>
        </p:nvSpPr>
        <p:spPr>
          <a:xfrm>
            <a:off x="1216374" y="1777434"/>
            <a:ext cx="2043291" cy="212456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/>
              <a:t>A-Level Geography</a:t>
            </a:r>
          </a:p>
          <a:p>
            <a:pPr algn="ctr"/>
            <a:r>
              <a:rPr lang="en-GB" b="1" i="1" dirty="0"/>
              <a:t>7 is preferable, minimum 6 required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C13244-5B62-4904-8F9F-130833E82928}"/>
              </a:ext>
            </a:extLst>
          </p:cNvPr>
          <p:cNvSpPr/>
          <p:nvPr/>
        </p:nvSpPr>
        <p:spPr>
          <a:xfrm>
            <a:off x="7210210" y="3942078"/>
            <a:ext cx="3945470" cy="2295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/>
              <a:t>Ideal for those that will find essay writing hard </a:t>
            </a:r>
          </a:p>
          <a:p>
            <a:pPr algn="ctr"/>
            <a:r>
              <a:rPr lang="en-GB" b="1" i="1"/>
              <a:t>2 external assessments ( can be re-taken)</a:t>
            </a:r>
          </a:p>
          <a:p>
            <a:pPr algn="ctr"/>
            <a:r>
              <a:rPr lang="en-GB" b="1" i="1"/>
              <a:t>Internal Assignments set in class</a:t>
            </a:r>
          </a:p>
          <a:p>
            <a:pPr algn="ctr"/>
            <a:r>
              <a:rPr lang="en-GB" b="1" i="1"/>
              <a:t>Opportunity to re-submit assignments and re-take external assessments/exams</a:t>
            </a:r>
          </a:p>
        </p:txBody>
      </p:sp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0CBE5F2C-25B9-4292-B7FB-4843EDB90653}"/>
              </a:ext>
            </a:extLst>
          </p:cNvPr>
          <p:cNvSpPr/>
          <p:nvPr/>
        </p:nvSpPr>
        <p:spPr>
          <a:xfrm>
            <a:off x="8239475" y="1777434"/>
            <a:ext cx="2043291" cy="212456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/>
              <a:t>BTEC Travel &amp; Tourism</a:t>
            </a:r>
          </a:p>
          <a:p>
            <a:pPr algn="ctr"/>
            <a:r>
              <a:rPr lang="en-GB" sz="1400" b="1" i="1" dirty="0"/>
              <a:t>Working towards 4 in Geography/English (note do not have to have studied GCSE </a:t>
            </a:r>
            <a:r>
              <a:rPr lang="en-GB" sz="1400" b="1" i="1" dirty="0" err="1"/>
              <a:t>Geog</a:t>
            </a:r>
            <a:r>
              <a:rPr lang="en-GB" sz="1400" b="1" i="1" dirty="0"/>
              <a:t>)</a:t>
            </a:r>
          </a:p>
        </p:txBody>
      </p:sp>
      <p:sp>
        <p:nvSpPr>
          <p:cNvPr id="3" name="Callout: Left-Right Arrow 2">
            <a:extLst>
              <a:ext uri="{FF2B5EF4-FFF2-40B4-BE49-F238E27FC236}">
                <a16:creationId xmlns:a16="http://schemas.microsoft.com/office/drawing/2014/main" id="{D4C729E3-793A-493C-8F46-A89C76680B15}"/>
              </a:ext>
            </a:extLst>
          </p:cNvPr>
          <p:cNvSpPr/>
          <p:nvPr/>
        </p:nvSpPr>
        <p:spPr>
          <a:xfrm>
            <a:off x="3952526" y="1777433"/>
            <a:ext cx="3522133" cy="2124569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/>
              <a:t>Make a decision based on YOUR grade</a:t>
            </a:r>
          </a:p>
        </p:txBody>
      </p:sp>
    </p:spTree>
    <p:extLst>
      <p:ext uri="{BB962C8B-B14F-4D97-AF65-F5344CB8AC3E}">
        <p14:creationId xmlns:p14="http://schemas.microsoft.com/office/powerpoint/2010/main" val="426754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Why should you choose BTEC Travel &amp; Tourism?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B243-5B89-4BBB-87B0-1E8C788D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9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latin typeface="Lucida Bright" panose="02040602050505020304" pitchFamily="18" charset="0"/>
              </a:rPr>
              <a:t>Allows students to continue to study elements of geography whilst taking an interest in the world of economics, tourism, business and entrepreneurship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latin typeface="Lucida Bright" panose="02040602050505020304" pitchFamily="18" charset="0"/>
              </a:rPr>
              <a:t>Great for those also interested in a career in one of the worlds leading industries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Lucida Bright" panose="02040602050505020304" pitchFamily="18" charset="0"/>
              </a:rPr>
              <a:t>The qualification is equivalent in size to one A Level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Lucida Bright" panose="02040602050505020304" pitchFamily="18" charset="0"/>
              </a:rPr>
              <a:t>This qualification gives a broad introduction to the travel and tourism industry, with an emphasis on core knowledge and fundamental skills that are transferable across other subjects</a:t>
            </a:r>
            <a:endParaRPr lang="en-GB" sz="1800" b="1" dirty="0">
              <a:latin typeface="Lucida Bright" panose="02040602050505020304" pitchFamily="18" charset="0"/>
            </a:endParaRPr>
          </a:p>
        </p:txBody>
      </p:sp>
      <p:pic>
        <p:nvPicPr>
          <p:cNvPr id="2050" name="Picture 2" descr="BTEC Awards - SERC">
            <a:extLst>
              <a:ext uri="{FF2B5EF4-FFF2-40B4-BE49-F238E27FC236}">
                <a16:creationId xmlns:a16="http://schemas.microsoft.com/office/drawing/2014/main" id="{AE01EB62-79B9-6903-BA8D-295212232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0"/>
            <a:ext cx="2133600" cy="13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4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BTEC Course content &amp; Assessment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E9F623B-0A75-21FB-A58D-466F0F39B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022087"/>
              </p:ext>
            </p:extLst>
          </p:nvPr>
        </p:nvGraphicFramePr>
        <p:xfrm>
          <a:off x="6219825" y="1443193"/>
          <a:ext cx="5655654" cy="3112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827">
                  <a:extLst>
                    <a:ext uri="{9D8B030D-6E8A-4147-A177-3AD203B41FA5}">
                      <a16:colId xmlns:a16="http://schemas.microsoft.com/office/drawing/2014/main" val="473880832"/>
                    </a:ext>
                  </a:extLst>
                </a:gridCol>
                <a:gridCol w="2827827">
                  <a:extLst>
                    <a:ext uri="{9D8B030D-6E8A-4147-A177-3AD203B41FA5}">
                      <a16:colId xmlns:a16="http://schemas.microsoft.com/office/drawing/2014/main" val="1902712266"/>
                    </a:ext>
                  </a:extLst>
                </a:gridCol>
              </a:tblGrid>
              <a:tr h="555086">
                <a:tc>
                  <a:txBody>
                    <a:bodyPr/>
                    <a:lstStyle/>
                    <a:p>
                      <a:r>
                        <a:rPr lang="en-GB"/>
                        <a:t>Year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Year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372159"/>
                  </a:ext>
                </a:extLst>
              </a:tr>
              <a:tr h="1368705">
                <a:tc>
                  <a:txBody>
                    <a:bodyPr/>
                    <a:lstStyle/>
                    <a:p>
                      <a:r>
                        <a:rPr lang="en-GB"/>
                        <a:t>Unit 2: Global Destinations (Exam May Year 12, 3 hours medium control, 2 pages of notes allowed)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Unit 1: The World of Travel &amp; Tourism </a:t>
                      </a:r>
                    </a:p>
                    <a:p>
                      <a:r>
                        <a:rPr lang="en-GB"/>
                        <a:t>(Exam January Year 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900708"/>
                  </a:ext>
                </a:extLst>
              </a:tr>
              <a:tr h="958094">
                <a:tc>
                  <a:txBody>
                    <a:bodyPr/>
                    <a:lstStyle/>
                    <a:p>
                      <a:r>
                        <a:rPr lang="en-GB"/>
                        <a:t>Unit 9: Visitor Attractions (Internal coursework assignments x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Unit 3: Principles of Marketing </a:t>
                      </a:r>
                    </a:p>
                    <a:p>
                      <a:r>
                        <a:rPr lang="en-GB"/>
                        <a:t>(Internal coursework assignments x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51291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D1D443D-7D57-40D0-BE4C-860F043FA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360"/>
            <a:ext cx="6219825" cy="4476750"/>
          </a:xfrm>
          <a:prstGeom prst="rect">
            <a:avLst/>
          </a:prstGeom>
        </p:spPr>
      </p:pic>
      <p:pic>
        <p:nvPicPr>
          <p:cNvPr id="6" name="Picture 2" descr="BTEC Awards - SERC">
            <a:extLst>
              <a:ext uri="{FF2B5EF4-FFF2-40B4-BE49-F238E27FC236}">
                <a16:creationId xmlns:a16="http://schemas.microsoft.com/office/drawing/2014/main" id="{CC5BAC16-599A-FD10-8C07-D1EAF3F20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0"/>
            <a:ext cx="2133600" cy="13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8578CF8-8DCB-193C-6607-4D89A7F336AF}"/>
              </a:ext>
            </a:extLst>
          </p:cNvPr>
          <p:cNvSpPr/>
          <p:nvPr/>
        </p:nvSpPr>
        <p:spPr>
          <a:xfrm>
            <a:off x="7444885" y="4650813"/>
            <a:ext cx="3838575" cy="1563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Note: 12 lessons a fortnight, 2 teachers. E.G. Year 12</a:t>
            </a:r>
          </a:p>
          <a:p>
            <a:pPr algn="ctr"/>
            <a:endParaRPr lang="en-GB" b="1"/>
          </a:p>
          <a:p>
            <a:pPr algn="ctr"/>
            <a:r>
              <a:rPr lang="en-GB" b="1"/>
              <a:t>Teacher 1: Unit 2, 8 lessons</a:t>
            </a:r>
          </a:p>
          <a:p>
            <a:pPr algn="ctr"/>
            <a:r>
              <a:rPr lang="en-GB" b="1"/>
              <a:t>Teacher 2: Unit 9, 4 lessons</a:t>
            </a:r>
          </a:p>
        </p:txBody>
      </p:sp>
    </p:spTree>
    <p:extLst>
      <p:ext uri="{BB962C8B-B14F-4D97-AF65-F5344CB8AC3E}">
        <p14:creationId xmlns:p14="http://schemas.microsoft.com/office/powerpoint/2010/main" val="1059354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BTEC Course content &amp; External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8AEF-9F9A-431D-BFF7-57D80DEB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>
              <a:latin typeface="Lucida Bright" panose="02040602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8AB6D-D3F1-405D-8057-EEDA8ECDA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37360"/>
            <a:ext cx="7121832" cy="439250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77A38E-48C4-4C3B-B4E6-2C670D5FD89D}"/>
              </a:ext>
            </a:extLst>
          </p:cNvPr>
          <p:cNvSpPr/>
          <p:nvPr/>
        </p:nvSpPr>
        <p:spPr>
          <a:xfrm>
            <a:off x="7888868" y="3280008"/>
            <a:ext cx="2686756" cy="2889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Units 1 &amp; 2 are externally assessed written exam (1) and pre-release materials (2)</a:t>
            </a:r>
          </a:p>
          <a:p>
            <a:pPr algn="ctr"/>
            <a:endParaRPr lang="en-GB" b="1"/>
          </a:p>
          <a:p>
            <a:pPr algn="ctr"/>
            <a:r>
              <a:rPr lang="en-GB" b="1"/>
              <a:t>(2) Is a 3 hour exam done in medium control conditions</a:t>
            </a:r>
          </a:p>
        </p:txBody>
      </p:sp>
      <p:pic>
        <p:nvPicPr>
          <p:cNvPr id="7" name="Picture 2" descr="BTEC Awards - SERC">
            <a:extLst>
              <a:ext uri="{FF2B5EF4-FFF2-40B4-BE49-F238E27FC236}">
                <a16:creationId xmlns:a16="http://schemas.microsoft.com/office/drawing/2014/main" id="{EA3E2A2B-9516-B8E0-5FC4-3F2FA917F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0"/>
            <a:ext cx="2133600" cy="13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DEA314-EFD5-CE06-A370-8999B7A5A8A8}"/>
              </a:ext>
            </a:extLst>
          </p:cNvPr>
          <p:cNvSpPr/>
          <p:nvPr/>
        </p:nvSpPr>
        <p:spPr>
          <a:xfrm>
            <a:off x="8291213" y="1195243"/>
            <a:ext cx="1882066" cy="878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UNIT 1: January Year 13 Exam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DFF4BC-D308-DD46-E0FB-76161407A18E}"/>
              </a:ext>
            </a:extLst>
          </p:cNvPr>
          <p:cNvSpPr/>
          <p:nvPr/>
        </p:nvSpPr>
        <p:spPr>
          <a:xfrm>
            <a:off x="8291213" y="2231199"/>
            <a:ext cx="1882066" cy="878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UNIT 2: May Year 12 Exam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AC7CB1-23F1-E611-F086-F1569C0B3271}"/>
              </a:ext>
            </a:extLst>
          </p:cNvPr>
          <p:cNvSpPr/>
          <p:nvPr/>
        </p:nvSpPr>
        <p:spPr>
          <a:xfrm>
            <a:off x="10245380" y="1696695"/>
            <a:ext cx="1882066" cy="1450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Exams can be re-taken (January and May of Year 13)</a:t>
            </a:r>
          </a:p>
        </p:txBody>
      </p:sp>
    </p:spTree>
    <p:extLst>
      <p:ext uri="{BB962C8B-B14F-4D97-AF65-F5344CB8AC3E}">
        <p14:creationId xmlns:p14="http://schemas.microsoft.com/office/powerpoint/2010/main" val="67918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BTEC Future pathways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3B4856-A704-4BFB-B165-CBE00796DEE9}"/>
              </a:ext>
            </a:extLst>
          </p:cNvPr>
          <p:cNvSpPr txBox="1">
            <a:spLocks/>
          </p:cNvSpPr>
          <p:nvPr/>
        </p:nvSpPr>
        <p:spPr>
          <a:xfrm>
            <a:off x="1249680" y="1998133"/>
            <a:ext cx="10058400" cy="42897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2100" b="1" dirty="0">
                <a:latin typeface="Lucida Bright" panose="02040602050505020304" pitchFamily="18" charset="0"/>
              </a:rPr>
              <a:t>Learners can progress to degree courses and areas of work such as: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100" b="1" dirty="0">
                <a:latin typeface="Lucida Bright" panose="02040602050505020304" pitchFamily="18" charset="0"/>
              </a:rPr>
              <a:t>Hospitality, Leisure, Sport, Tourism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100" b="1" dirty="0">
                <a:latin typeface="Lucida Bright" panose="02040602050505020304" pitchFamily="18" charset="0"/>
              </a:rPr>
              <a:t>Sport Management, Business, Business Management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100" b="1" dirty="0">
                <a:latin typeface="Lucida Bright" panose="02040602050505020304" pitchFamily="18" charset="0"/>
              </a:rPr>
              <a:t>Travel Management; Event Management; Tourism Management; Transport Studies; Hospitality Management;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100" b="1" dirty="0">
                <a:latin typeface="Lucida Bright" panose="02040602050505020304" pitchFamily="18" charset="0"/>
              </a:rPr>
              <a:t>Accounting, Finance, Marketing &amp; International Tourism Management</a:t>
            </a:r>
          </a:p>
          <a:p>
            <a:endParaRPr lang="en-GB" sz="1800" dirty="0">
              <a:latin typeface="Lucida Bright" panose="02040602050505020304" pitchFamily="18" charset="0"/>
            </a:endParaRPr>
          </a:p>
        </p:txBody>
      </p:sp>
      <p:pic>
        <p:nvPicPr>
          <p:cNvPr id="4" name="Picture 2" descr="BTEC Awards - SERC">
            <a:extLst>
              <a:ext uri="{FF2B5EF4-FFF2-40B4-BE49-F238E27FC236}">
                <a16:creationId xmlns:a16="http://schemas.microsoft.com/office/drawing/2014/main" id="{947D0EFE-C6F0-1A5C-03D7-20D73BC1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0"/>
            <a:ext cx="2133600" cy="13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2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>
            <a:normAutofit/>
          </a:bodyPr>
          <a:lstStyle/>
          <a:p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BTEC Expectations of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1800" b="1" dirty="0">
                <a:latin typeface="Lucida Bright" panose="02040602050505020304" pitchFamily="18" charset="0"/>
              </a:rPr>
              <a:t>Grade 4 in Geography &amp; English /working towards – Note, you do not need GCSE Geography in order to study T&amp;T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Lucida Bright" panose="02040602050505020304" pitchFamily="18" charset="0"/>
              </a:rPr>
              <a:t>The ability to learn independently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Lucida Bright" panose="02040602050505020304" pitchFamily="18" charset="0"/>
              </a:rPr>
              <a:t>The ability to research actively and methodically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Lucida Bright" panose="02040602050505020304" pitchFamily="18" charset="0"/>
              </a:rPr>
              <a:t>Be able to give presentations and being working in a group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Lucida Bright" panose="02040602050505020304" pitchFamily="18" charset="0"/>
              </a:rPr>
              <a:t>Wider reading and research​ (researching essential skill at BTEC)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Lucida Bright" panose="02040602050505020304" pitchFamily="18" charset="0"/>
              </a:rPr>
              <a:t>Commitment to 2-3 hours of reading and ‘prep’ each week​​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Lucida Bright" panose="02040602050505020304" pitchFamily="18" charset="0"/>
              </a:rPr>
              <a:t>Reading technical texts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Lucida Bright" panose="02040602050505020304" pitchFamily="18" charset="0"/>
              </a:rPr>
              <a:t>Effective writing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latin typeface="Lucida Bright" panose="02040602050505020304" pitchFamily="18" charset="0"/>
              </a:rPr>
              <a:t>Analytical and evaluative skills </a:t>
            </a:r>
          </a:p>
        </p:txBody>
      </p:sp>
      <p:pic>
        <p:nvPicPr>
          <p:cNvPr id="4" name="Picture 2" descr="BTEC Awards - SERC">
            <a:extLst>
              <a:ext uri="{FF2B5EF4-FFF2-40B4-BE49-F238E27FC236}">
                <a16:creationId xmlns:a16="http://schemas.microsoft.com/office/drawing/2014/main" id="{D6CC95D4-8409-C82D-5FBE-1729D8FE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0"/>
            <a:ext cx="2133600" cy="13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4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961120" cy="1450757"/>
          </a:xfrm>
        </p:spPr>
        <p:txBody>
          <a:bodyPr>
            <a:noAutofit/>
          </a:bodyPr>
          <a:lstStyle/>
          <a:p>
            <a:r>
              <a:rPr lang="en-GB" sz="3600" b="1">
                <a:solidFill>
                  <a:srgbClr val="002639"/>
                </a:solidFill>
                <a:latin typeface="Lucida Bright" panose="02040602050505020304" pitchFamily="18" charset="0"/>
              </a:rPr>
              <a:t>Differences between BTEC Travel &amp; Tourism and A-Level Geography?</a:t>
            </a:r>
          </a:p>
        </p:txBody>
      </p:sp>
      <p:pic>
        <p:nvPicPr>
          <p:cNvPr id="2050" name="Picture 2" descr="BTEC Awards - SERC">
            <a:extLst>
              <a:ext uri="{FF2B5EF4-FFF2-40B4-BE49-F238E27FC236}">
                <a16:creationId xmlns:a16="http://schemas.microsoft.com/office/drawing/2014/main" id="{AE01EB62-79B9-6903-BA8D-295212232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0"/>
            <a:ext cx="2133600" cy="13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BC40EA6-F416-7CA3-C51A-B287215F4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831712"/>
              </p:ext>
            </p:extLst>
          </p:nvPr>
        </p:nvGraphicFramePr>
        <p:xfrm>
          <a:off x="1097280" y="2023963"/>
          <a:ext cx="10058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284020196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562368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1"/>
                        <a:t>A-Level 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/>
                        <a:t>BTEC L3 Travel &amp; Tourism (Extended Certificate)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12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80% Exam / 20% Coursework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No re-sits or re-submissions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Can achieve A*/A/B/C/D/E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Fieldwork expectation (6 day residential in Summer Term of Year 12)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Exams in May/June of Year 13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Essay based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Must complete NEA (coursework) independently over the summer of Year 12, no drafts or feedback allowed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58% Exam/ 42% Coursework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Re-sits &amp; Re-submissions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Can achieve Distinction*/ Distinction / Merit / Pass (A*/ A / C / 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No B or D grade equivalent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No fieldwork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Exams in May of Year 12 &amp; January/May of Year 13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Mixture of short response and longer response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881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96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BD385-8C27-53A4-48C1-839E93443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E8AC-D7CD-B998-B4CF-3A80747A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961120" cy="1450757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2639"/>
                </a:solidFill>
                <a:latin typeface="Lucida Bright" panose="02040602050505020304" pitchFamily="18" charset="0"/>
              </a:rPr>
              <a:t>BTEC Myth debunking!</a:t>
            </a:r>
          </a:p>
        </p:txBody>
      </p:sp>
      <p:pic>
        <p:nvPicPr>
          <p:cNvPr id="2050" name="Picture 2" descr="BTEC Awards - SERC">
            <a:extLst>
              <a:ext uri="{FF2B5EF4-FFF2-40B4-BE49-F238E27FC236}">
                <a16:creationId xmlns:a16="http://schemas.microsoft.com/office/drawing/2014/main" id="{156B2E58-1BEA-C9C1-D0A9-1E0AA26A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0"/>
            <a:ext cx="2133600" cy="13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A58D8-5617-273D-6362-F97164BE9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latin typeface="Lucida Bright" panose="02040602050505020304" pitchFamily="18" charset="0"/>
              </a:rPr>
              <a:t>Russell Group Universities do not accept BTECs – Wrong</a:t>
            </a:r>
          </a:p>
          <a:p>
            <a:pPr marL="0" indent="0">
              <a:buNone/>
            </a:pPr>
            <a:endParaRPr lang="en-GB" sz="2400" b="1" dirty="0">
              <a:latin typeface="Lucida Bright" panose="020406020505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latin typeface="Lucida Bright" panose="02040602050505020304" pitchFamily="18" charset="0"/>
              </a:rPr>
              <a:t>BTECs are easier – Wrong</a:t>
            </a:r>
          </a:p>
          <a:p>
            <a:pPr marL="0" indent="0">
              <a:buNone/>
            </a:pPr>
            <a:endParaRPr lang="en-GB" sz="2400" b="1" dirty="0">
              <a:latin typeface="Lucida Bright" panose="020406020505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>
                <a:latin typeface="Lucida Bright" panose="02040602050505020304" pitchFamily="18" charset="0"/>
              </a:rPr>
              <a:t>BTECs are a ‘lesser’ qualification - Wrong</a:t>
            </a:r>
          </a:p>
        </p:txBody>
      </p:sp>
    </p:spTree>
    <p:extLst>
      <p:ext uri="{BB962C8B-B14F-4D97-AF65-F5344CB8AC3E}">
        <p14:creationId xmlns:p14="http://schemas.microsoft.com/office/powerpoint/2010/main" val="27193669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3600"/>
      </a:accent1>
      <a:accent2>
        <a:srgbClr val="00263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6" ma:contentTypeDescription="Create a new document." ma:contentTypeScope="" ma:versionID="1f2fbd3d3eac8ef7a0e750f161ccce7a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7351af733be9713b036ce24a0fae9136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d9eb0e-5c3a-4d9c-bb3e-49f394cfd5a0" xsi:nil="true"/>
    <lcf76f155ced4ddcb4097134ff3c332f xmlns="fbc262b2-0396-429a-90c9-e187502e50e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D3D1E5-4971-49F8-9E15-662EE9FE2FC3}"/>
</file>

<file path=customXml/itemProps2.xml><?xml version="1.0" encoding="utf-8"?>
<ds:datastoreItem xmlns:ds="http://schemas.openxmlformats.org/officeDocument/2006/customXml" ds:itemID="{0F6B65B4-E9AB-4B20-8A2B-43DCF8A6DF89}">
  <ds:schemaRefs>
    <ds:schemaRef ds:uri="b084344c-d6e6-40a6-a438-800165dd1991"/>
    <ds:schemaRef ds:uri="bb5f5b29-aa6c-41a5-9f10-845a3ef6eb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9CDF4B-FC54-4E16-8C8D-E949506AD9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</TotalTime>
  <Words>711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Lucida Bright</vt:lpstr>
      <vt:lpstr>Wingdings</vt:lpstr>
      <vt:lpstr>Retrospect</vt:lpstr>
      <vt:lpstr> BTEC Travel &amp; Tourism</vt:lpstr>
      <vt:lpstr>A-Level Geography or BTEC Travel &amp; Tourism?</vt:lpstr>
      <vt:lpstr>Why should you choose BTEC Travel &amp; Tourism?</vt:lpstr>
      <vt:lpstr>BTEC Course content &amp; Assessment</vt:lpstr>
      <vt:lpstr>BTEC Course content &amp; External Assessment</vt:lpstr>
      <vt:lpstr>BTEC Future pathways</vt:lpstr>
      <vt:lpstr>BTEC Expectations of students</vt:lpstr>
      <vt:lpstr>Differences between BTEC Travel &amp; Tourism and A-Level Geography?</vt:lpstr>
      <vt:lpstr>BTEC Myth debunking!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Maths</dc:title>
  <dc:creator>Sebastian d'Agar</dc:creator>
  <cp:lastModifiedBy>James Kimber</cp:lastModifiedBy>
  <cp:revision>4</cp:revision>
  <dcterms:created xsi:type="dcterms:W3CDTF">2020-11-12T13:48:05Z</dcterms:created>
  <dcterms:modified xsi:type="dcterms:W3CDTF">2024-11-06T16:46:27Z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0x010100C10B535B756C624EA3F6D27116DBAF34</vt:lpwstr>
  </property>
</Properties>
</file>