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90" r:id="rId7"/>
    <p:sldId id="257" r:id="rId8"/>
    <p:sldId id="258" r:id="rId9"/>
    <p:sldId id="291" r:id="rId10"/>
    <p:sldId id="292" r:id="rId11"/>
    <p:sldId id="305" r:id="rId12"/>
    <p:sldId id="306" r:id="rId13"/>
    <p:sldId id="259" r:id="rId14"/>
    <p:sldId id="261" r:id="rId15"/>
    <p:sldId id="307" r:id="rId16"/>
    <p:sldId id="262" r:id="rId1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F7049-7DF4-4F78-884E-8A2E461385EA}" v="14" dt="2024-11-05T17:15:07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reynolds@seaford.org" TargetMode="External"/><Relationship Id="rId2" Type="http://schemas.openxmlformats.org/officeDocument/2006/relationships/hyperlink" Target="mailto:Mmackenzie-Foster@seafor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A Level &amp; BTEC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998F4D"/>
                </a:solidFill>
              </a:rPr>
              <a:t>Seaford college </a:t>
            </a:r>
          </a:p>
          <a:p>
            <a:r>
              <a:rPr lang="en-GB" dirty="0">
                <a:solidFill>
                  <a:srgbClr val="998F4D"/>
                </a:solidFill>
              </a:rPr>
              <a:t>Mrs m. </a:t>
            </a:r>
            <a:r>
              <a:rPr lang="en-GB" dirty="0" err="1">
                <a:solidFill>
                  <a:srgbClr val="998F4D"/>
                </a:solidFill>
              </a:rPr>
              <a:t>Mackenzie-foster</a:t>
            </a:r>
            <a:endParaRPr lang="en-GB" dirty="0">
              <a:solidFill>
                <a:srgbClr val="998F4D"/>
              </a:solidFill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7129BF-DC2F-FBEA-D418-38639718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4" y="1905000"/>
            <a:ext cx="10958945" cy="4525963"/>
          </a:xfrm>
        </p:spPr>
        <p:txBody>
          <a:bodyPr/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2800" dirty="0"/>
              <a:t>Research skills – Business is about the real world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2800" dirty="0"/>
              <a:t>Reading and listening to news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2800" dirty="0"/>
              <a:t>Willingness to get involved in discussion and debate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2800" dirty="0"/>
              <a:t>Good reading and written skills – GCSE English Language Grade 5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2800" dirty="0"/>
              <a:t>Numeracy – GCSE Maths Grade 5</a:t>
            </a:r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D9998-0092-EA5A-2C90-8E5A5E90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047" cy="4023360"/>
          </a:xfrm>
        </p:spPr>
        <p:txBody>
          <a:bodyPr>
            <a:normAutofit fontScale="92500" lnSpcReduction="20000"/>
          </a:bodyPr>
          <a:lstStyle/>
          <a:p>
            <a:pPr marL="442913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Higher Education – Business is the biggest area of HE 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Employment (including trainee management)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Apprenticeships – Higher or Degree level apprenticeships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Setting up your own business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Many different areas of Business in Public &amp; Private sector</a:t>
            </a:r>
          </a:p>
          <a:p>
            <a:pPr marL="735521" lvl="1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latin typeface="+mj-lt"/>
              </a:rPr>
              <a:t>Marketing</a:t>
            </a:r>
          </a:p>
          <a:p>
            <a:pPr marL="735521" lvl="1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latin typeface="+mj-lt"/>
              </a:rPr>
              <a:t>Accountancy</a:t>
            </a:r>
          </a:p>
          <a:p>
            <a:pPr marL="735521" lvl="1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latin typeface="+mj-lt"/>
              </a:rPr>
              <a:t>Economics</a:t>
            </a:r>
          </a:p>
          <a:p>
            <a:pPr marL="735521" lvl="1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latin typeface="+mj-lt"/>
              </a:rPr>
              <a:t>Human Resources</a:t>
            </a:r>
          </a:p>
          <a:p>
            <a:pPr marL="735521" lvl="1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latin typeface="+mj-lt"/>
              </a:rPr>
              <a:t>Operations/ logistics</a:t>
            </a:r>
          </a:p>
          <a:p>
            <a:pPr marL="735521" lvl="1" indent="-4429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latin typeface="+mj-lt"/>
              </a:rPr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4837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Higher Education – University courses or HND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Employment (including trainee management positions)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Apprenticeships – Higher or Degree level apprenticeships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Setting up your own business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D7BB3-5B70-4DB9-8692-AA649E67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429000"/>
            <a:ext cx="5372100" cy="263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DFBB3-388B-43D1-A378-17319AEB7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3677285"/>
            <a:ext cx="54102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3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you have any questions please contact me using </a:t>
            </a:r>
          </a:p>
          <a:p>
            <a:r>
              <a:rPr lang="en-GB" dirty="0">
                <a:hlinkClick r:id="rId2"/>
              </a:rPr>
              <a:t>Mmackenzie-Foster@seaford.org</a:t>
            </a:r>
            <a:endParaRPr lang="en-GB" dirty="0"/>
          </a:p>
          <a:p>
            <a:endParaRPr lang="en-GB" dirty="0"/>
          </a:p>
          <a:p>
            <a:r>
              <a:rPr lang="en-GB" dirty="0"/>
              <a:t>Or Head of Business and Economics</a:t>
            </a:r>
          </a:p>
          <a:p>
            <a:r>
              <a:rPr lang="en-GB" dirty="0">
                <a:hlinkClick r:id="rId3"/>
              </a:rPr>
              <a:t>ereynolds@seaford.org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Why should you choose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239FE-8C8E-609B-0D46-C177CD24B3E0}"/>
              </a:ext>
            </a:extLst>
          </p:cNvPr>
          <p:cNvSpPr txBox="1">
            <a:spLocks noChangeArrowheads="1"/>
          </p:cNvSpPr>
          <p:nvPr/>
        </p:nvSpPr>
        <p:spPr>
          <a:xfrm>
            <a:off x="1097279" y="2045434"/>
            <a:ext cx="9690793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Font typeface="Wingdings" panose="05000000000000000000" pitchFamily="2" charset="2"/>
              <a:buChar char="Ø"/>
            </a:pPr>
            <a:r>
              <a:rPr lang="en-GB" sz="3000" dirty="0"/>
              <a:t>Provides the link between education and work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en-GB" sz="3000" dirty="0"/>
              <a:t>All organisations are structured like a business, so you will have an understanding of their operations and why certain decisions are made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en-GB" sz="3000" dirty="0"/>
              <a:t>Provides skills and knowledge for all types of jobs 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en-US" sz="3000" dirty="0"/>
              <a:t>Help with setting up your own business / life skills</a:t>
            </a:r>
          </a:p>
        </p:txBody>
      </p:sp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Sixth-Form Business at Seaford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22825"/>
            <a:ext cx="10058400" cy="4023360"/>
          </a:xfrm>
        </p:spPr>
        <p:txBody>
          <a:bodyPr>
            <a:normAutofit/>
          </a:bodyPr>
          <a:lstStyle/>
          <a:p>
            <a:r>
              <a:rPr lang="en-GB" sz="3600" dirty="0"/>
              <a:t>2 COURSES:</a:t>
            </a:r>
          </a:p>
          <a:p>
            <a:pPr marL="720725" lvl="1" indent="-520700">
              <a:buFont typeface="Wingdings" panose="05000000000000000000" pitchFamily="2" charset="2"/>
              <a:buChar char="Ø"/>
            </a:pPr>
            <a:r>
              <a:rPr lang="en-GB" sz="3200" dirty="0"/>
              <a:t>A LEVEL – exam-based</a:t>
            </a:r>
          </a:p>
          <a:p>
            <a:pPr marL="720725" lvl="1" indent="-520700">
              <a:buFont typeface="Wingdings" panose="05000000000000000000" pitchFamily="2" charset="2"/>
              <a:buChar char="Ø"/>
            </a:pPr>
            <a:r>
              <a:rPr lang="en-GB" sz="3200" dirty="0"/>
              <a:t>BTEC – mixture of coursework and exams</a:t>
            </a:r>
          </a:p>
          <a:p>
            <a:pPr lvl="1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0098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Course structure – A Level </a:t>
            </a:r>
            <a:br>
              <a:rPr lang="en-GB" b="1" dirty="0">
                <a:solidFill>
                  <a:srgbClr val="002639"/>
                </a:solidFill>
              </a:rPr>
            </a:br>
            <a:r>
              <a:rPr lang="en-GB" sz="3600" b="1" i="1" dirty="0"/>
              <a:t>(Exam board Edexcel / Pearson)</a:t>
            </a:r>
            <a:endParaRPr lang="en-GB" b="1" i="1" dirty="0">
              <a:solidFill>
                <a:srgbClr val="002639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0241C5-3214-CCCC-AB42-E6B9C417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07" y="2181099"/>
            <a:ext cx="8496944" cy="4525963"/>
          </a:xfrm>
        </p:spPr>
        <p:txBody>
          <a:bodyPr>
            <a:normAutofit/>
          </a:bodyPr>
          <a:lstStyle/>
          <a:p>
            <a:r>
              <a:rPr lang="en-GB" sz="3200" dirty="0"/>
              <a:t>Theme 1 = Marketing and People (Y12)</a:t>
            </a:r>
          </a:p>
          <a:p>
            <a:r>
              <a:rPr lang="en-GB" sz="3200" dirty="0"/>
              <a:t>Theme 2 = Managing business activities (Y12)</a:t>
            </a:r>
          </a:p>
          <a:p>
            <a:r>
              <a:rPr lang="en-GB" sz="3200" dirty="0"/>
              <a:t>Theme 3 = Business decision&amp; strategies (Y13)</a:t>
            </a:r>
          </a:p>
          <a:p>
            <a:r>
              <a:rPr lang="en-GB" sz="3200" dirty="0"/>
              <a:t>Theme 4 = Global business (Y13)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Assessment – A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4646FD-6E52-D8C1-C20C-E31E7B26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61" y="1976372"/>
            <a:ext cx="10487529" cy="4525963"/>
          </a:xfrm>
        </p:spPr>
        <p:txBody>
          <a:bodyPr>
            <a:normAutofit/>
          </a:bodyPr>
          <a:lstStyle/>
          <a:p>
            <a:r>
              <a:rPr lang="en-GB" sz="3200" b="1" dirty="0"/>
              <a:t>3 exams (all sat at the end of Y13):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Paper 1 = Marketing, People and global business 	(35%)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Paper 2 = Business activities &amp; strategies			(35%)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Paper 3 = Competitive environment				(30%)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Course structure – BTEC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D547C8-7520-D470-FF62-0CE38FE90FD2}"/>
              </a:ext>
            </a:extLst>
          </p:cNvPr>
          <p:cNvSpPr txBox="1">
            <a:spLocks/>
          </p:cNvSpPr>
          <p:nvPr/>
        </p:nvSpPr>
        <p:spPr bwMode="auto">
          <a:xfrm>
            <a:off x="893917" y="1819405"/>
            <a:ext cx="8507288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algn="l" eaLnBrk="1" hangingPunct="1">
              <a:buFont typeface="Wingdings" panose="05000000000000000000" pitchFamily="2" charset="2"/>
              <a:buChar char="Ø"/>
            </a:pPr>
            <a:r>
              <a:rPr lang="en-US" kern="0" dirty="0"/>
              <a:t>2 year course</a:t>
            </a:r>
          </a:p>
          <a:p>
            <a:pPr marL="685800" indent="-685800" algn="l" eaLnBrk="1" hangingPunct="1">
              <a:buFont typeface="Wingdings" panose="05000000000000000000" pitchFamily="2" charset="2"/>
              <a:buChar char="Ø"/>
            </a:pPr>
            <a:r>
              <a:rPr lang="en-US" kern="0" dirty="0"/>
              <a:t>Equivalent to one A Level</a:t>
            </a:r>
          </a:p>
          <a:p>
            <a:pPr marL="685800" indent="-685800" algn="l" eaLnBrk="1" hangingPunct="1">
              <a:buFont typeface="Wingdings" panose="05000000000000000000" pitchFamily="2" charset="2"/>
              <a:buChar char="Ø"/>
            </a:pPr>
            <a:r>
              <a:rPr lang="en-US" kern="0" dirty="0"/>
              <a:t>Range of assessment methods &amp; tasks </a:t>
            </a:r>
          </a:p>
          <a:p>
            <a:pPr marL="685800" indent="-685800" algn="l" eaLnBrk="1" hangingPunct="1">
              <a:buFont typeface="Wingdings" panose="05000000000000000000" pitchFamily="2" charset="2"/>
              <a:buChar char="Ø"/>
            </a:pPr>
            <a:r>
              <a:rPr lang="en-US" kern="0" dirty="0"/>
              <a:t>You study 4 Units during the course </a:t>
            </a:r>
          </a:p>
        </p:txBody>
      </p:sp>
    </p:spTree>
    <p:extLst>
      <p:ext uri="{BB962C8B-B14F-4D97-AF65-F5344CB8AC3E}">
        <p14:creationId xmlns:p14="http://schemas.microsoft.com/office/powerpoint/2010/main" val="8170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Assessment – BTEC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695DE-F933-4290-C08C-F7420B1A4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55" y="1941945"/>
            <a:ext cx="10058400" cy="4525963"/>
          </a:xfrm>
        </p:spPr>
        <p:txBody>
          <a:bodyPr/>
          <a:lstStyle/>
          <a:p>
            <a:pPr marL="442913" lvl="0" indent="-442913">
              <a:buFont typeface="Wingdings" panose="05000000000000000000" pitchFamily="2" charset="2"/>
              <a:buChar char="Ø"/>
            </a:pPr>
            <a:r>
              <a:rPr lang="en-GB" sz="2800" b="1" dirty="0"/>
              <a:t>Unit 1 - </a:t>
            </a:r>
            <a:r>
              <a:rPr lang="en-GB" sz="2800" dirty="0"/>
              <a:t>Exploring Business (Internal assessment) Y12</a:t>
            </a:r>
          </a:p>
          <a:p>
            <a:pPr marL="442913" lvl="0" indent="-442913">
              <a:buFont typeface="Wingdings" panose="05000000000000000000" pitchFamily="2" charset="2"/>
              <a:buChar char="Ø"/>
            </a:pPr>
            <a:r>
              <a:rPr lang="en-GB" sz="2800" b="1" dirty="0"/>
              <a:t>Unit 2 - </a:t>
            </a:r>
            <a:r>
              <a:rPr lang="en-GB" sz="2800" dirty="0"/>
              <a:t>Developing a Marketing Campaign (Controlled assessment) Y13</a:t>
            </a:r>
          </a:p>
          <a:p>
            <a:pPr marL="442913" lvl="0" indent="-442913">
              <a:buFont typeface="Wingdings" panose="05000000000000000000" pitchFamily="2" charset="2"/>
              <a:buChar char="Ø"/>
            </a:pPr>
            <a:r>
              <a:rPr lang="en-GB" sz="2800" b="1" dirty="0"/>
              <a:t>Unit 3 - </a:t>
            </a:r>
            <a:r>
              <a:rPr lang="en-GB" sz="2800" dirty="0"/>
              <a:t>Personal and Business Finance (Exam assessment) Y12</a:t>
            </a:r>
          </a:p>
          <a:p>
            <a:pPr marL="442913" lvl="0" indent="-442913">
              <a:buFont typeface="Wingdings" panose="05000000000000000000" pitchFamily="2" charset="2"/>
              <a:buChar char="Ø"/>
            </a:pPr>
            <a:r>
              <a:rPr lang="en-GB" sz="2800" b="1" dirty="0"/>
              <a:t>Unit 14 - </a:t>
            </a:r>
            <a:r>
              <a:rPr lang="en-GB" sz="2800" dirty="0"/>
              <a:t>Investigating Customer Service (Internal assessment) Y13</a:t>
            </a:r>
          </a:p>
          <a:p>
            <a:pPr marL="0" indent="0" algn="ctr">
              <a:buNone/>
            </a:pPr>
            <a:endParaRPr lang="en-GB" sz="28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1" i="1" dirty="0">
                <a:solidFill>
                  <a:schemeClr val="tx1"/>
                </a:solidFill>
              </a:rPr>
              <a:t>You must pass ALL 4 Units in order to complete the qualification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8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</a:t>
            </a:r>
            <a:r>
              <a:rPr lang="en-GB" b="1" dirty="0">
                <a:solidFill>
                  <a:schemeClr val="tx1"/>
                </a:solidFill>
              </a:rPr>
              <a:t>similar and </a:t>
            </a:r>
            <a:r>
              <a:rPr lang="en-GB" b="1" dirty="0"/>
              <a:t>different between A Level and BTEC?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Both courses have 2 teachers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A Level is all exams, answering mainly longer extended questions balancing competing viewpoints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BTEC has a more practical focus based on completing vocational type tasks including an exam and a controlled assessment, plus coursework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Approximately 2/3 of subject topics are the same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GB" sz="3200" dirty="0"/>
              <a:t>UCAS points are the same for both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33" y="5977468"/>
            <a:ext cx="1399481" cy="85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7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35DE-F2D5-AB93-4874-66D5FBB4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96498"/>
            <a:ext cx="10058400" cy="784815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Sport, with Event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4512-5E60-34ED-5ECE-B8E94E60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2495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course combines extended versions of our existing BTEC Business and BTEC Sport courses. Students gain the following qualifications: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BTEC Foundation Diploma in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BTEC Foundation Diploma in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of these qualifications are equivalent to 1 ½ A Levels each and both include an event management module as a part of them. In order to access these qualifications, they must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taken and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 be able to be studied alongside any other subjects.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438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B65B4-E9AB-4B20-8A2B-43DCF8A6DF89}">
  <ds:schemaRefs>
    <ds:schemaRef ds:uri="http://www.w3.org/XML/1998/namespace"/>
    <ds:schemaRef ds:uri="http://purl.org/dc/elements/1.1/"/>
    <ds:schemaRef ds:uri="3ac89857-db32-49b7-b788-92d752a25faf"/>
    <ds:schemaRef ds:uri="70527c44-6eca-4405-8789-441dd466424d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AE789-D33C-49E6-8E98-07CAA203DD29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453</TotalTime>
  <Words>572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Retrospect</vt:lpstr>
      <vt:lpstr>A Level &amp; BTEC Business</vt:lpstr>
      <vt:lpstr>Why should you choose Business?</vt:lpstr>
      <vt:lpstr>Sixth-Form Business at Seaford</vt:lpstr>
      <vt:lpstr>Course structure – A Level  (Exam board Edexcel / Pearson)</vt:lpstr>
      <vt:lpstr>Assessment – A Level</vt:lpstr>
      <vt:lpstr>Course structure – BTEC</vt:lpstr>
      <vt:lpstr>Assessment – BTEC </vt:lpstr>
      <vt:lpstr>What’s similar and different between A Level and BTEC?</vt:lpstr>
      <vt:lpstr>Business and Sport, with Event Management</vt:lpstr>
      <vt:lpstr>Expectations of students</vt:lpstr>
      <vt:lpstr>Future pathways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Eddy Reynolds</cp:lastModifiedBy>
  <cp:revision>243</cp:revision>
  <cp:lastPrinted>2023-11-07T15:27:35Z</cp:lastPrinted>
  <dcterms:created xsi:type="dcterms:W3CDTF">2020-11-12T13:48:05Z</dcterms:created>
  <dcterms:modified xsi:type="dcterms:W3CDTF">2024-11-05T17:15:56Z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