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260" r:id="rId7"/>
    <p:sldId id="263" r:id="rId8"/>
    <p:sldId id="257" r:id="rId9"/>
    <p:sldId id="264" r:id="rId10"/>
    <p:sldId id="268" r:id="rId11"/>
    <p:sldId id="258" r:id="rId12"/>
    <p:sldId id="265" r:id="rId13"/>
    <p:sldId id="266" r:id="rId14"/>
    <p:sldId id="267" r:id="rId15"/>
    <p:sldId id="271" r:id="rId16"/>
    <p:sldId id="259" r:id="rId17"/>
    <p:sldId id="261"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3" y="1135744"/>
            <a:ext cx="1622754"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grpSp>
      <p:sp>
        <p:nvSpPr>
          <p:cNvPr id="2" name="Title 1"/>
          <p:cNvSpPr>
            <a:spLocks noGrp="1"/>
          </p:cNvSpPr>
          <p:nvPr>
            <p:ph type="ctrTitle"/>
          </p:nvPr>
        </p:nvSpPr>
        <p:spPr>
          <a:xfrm>
            <a:off x="1828801" y="362397"/>
            <a:ext cx="9144000" cy="1676400"/>
          </a:xfrm>
        </p:spPr>
        <p:txBody>
          <a:bodyPr>
            <a:noAutofit/>
          </a:bodyPr>
          <a:lstStyle>
            <a:lvl1pPr>
              <a:lnSpc>
                <a:spcPct val="80000"/>
              </a:lnSpc>
              <a:defRPr sz="5999"/>
            </a:lvl1pPr>
          </a:lstStyle>
          <a:p>
            <a:r>
              <a:rPr lang="en-US"/>
              <a:t>Click to edit Master title style</a:t>
            </a:r>
            <a:endParaRPr/>
          </a:p>
        </p:txBody>
      </p:sp>
      <p:sp>
        <p:nvSpPr>
          <p:cNvPr id="3" name="Subtitle 2"/>
          <p:cNvSpPr>
            <a:spLocks noGrp="1"/>
          </p:cNvSpPr>
          <p:nvPr>
            <p:ph type="subTitle" idx="1"/>
          </p:nvPr>
        </p:nvSpPr>
        <p:spPr>
          <a:xfrm>
            <a:off x="1828801" y="2089596"/>
            <a:ext cx="9144000" cy="886344"/>
          </a:xfrm>
        </p:spPr>
        <p:txBody>
          <a:bodyPr>
            <a:normAutofit/>
          </a:bodyPr>
          <a:lstStyle>
            <a:lvl1pPr marL="0" indent="0" algn="l">
              <a:buNone/>
              <a:defRPr sz="2799">
                <a:solidFill>
                  <a:schemeClr val="accent1"/>
                </a:solidFill>
              </a:defRPr>
            </a:lvl1pPr>
            <a:lvl2pPr marL="609412" indent="0" algn="ctr">
              <a:buNone/>
              <a:defRPr>
                <a:solidFill>
                  <a:schemeClr val="tx1">
                    <a:tint val="75000"/>
                  </a:schemeClr>
                </a:solidFill>
              </a:defRPr>
            </a:lvl2pPr>
            <a:lvl3pPr marL="1218825" indent="0" algn="ctr">
              <a:buNone/>
              <a:defRPr>
                <a:solidFill>
                  <a:schemeClr val="tx1">
                    <a:tint val="75000"/>
                  </a:schemeClr>
                </a:solidFill>
              </a:defRPr>
            </a:lvl3pPr>
            <a:lvl4pPr marL="1828238" indent="0" algn="ctr">
              <a:buNone/>
              <a:defRPr>
                <a:solidFill>
                  <a:schemeClr val="tx1">
                    <a:tint val="75000"/>
                  </a:schemeClr>
                </a:solidFill>
              </a:defRPr>
            </a:lvl4pPr>
            <a:lvl5pPr marL="2437650" indent="0" algn="ctr">
              <a:buNone/>
              <a:defRPr>
                <a:solidFill>
                  <a:schemeClr val="tx1">
                    <a:tint val="75000"/>
                  </a:schemeClr>
                </a:solidFill>
              </a:defRPr>
            </a:lvl5pPr>
            <a:lvl6pPr marL="3047062" indent="0" algn="ctr">
              <a:buNone/>
              <a:defRPr>
                <a:solidFill>
                  <a:schemeClr val="tx1">
                    <a:tint val="75000"/>
                  </a:schemeClr>
                </a:solidFill>
              </a:defRPr>
            </a:lvl6pPr>
            <a:lvl7pPr marL="3656475" indent="0" algn="ctr">
              <a:buNone/>
              <a:defRPr>
                <a:solidFill>
                  <a:schemeClr val="tx1">
                    <a:tint val="75000"/>
                  </a:schemeClr>
                </a:solidFill>
              </a:defRPr>
            </a:lvl7pPr>
            <a:lvl8pPr marL="4265885" indent="0" algn="ctr">
              <a:buNone/>
              <a:defRPr>
                <a:solidFill>
                  <a:schemeClr val="tx1">
                    <a:tint val="75000"/>
                  </a:schemeClr>
                </a:solidFill>
              </a:defRPr>
            </a:lvl8pPr>
            <a:lvl9pPr marL="48753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A7209051-6E81-43E8-9099-FF6A0C3DCFE8}" type="datetime1">
              <a:rPr lang="en-US"/>
              <a:t>1/9/2024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19592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CC3EA6D-DF0B-4D4B-B359-5F1D1D0E30A4}" type="datetime1">
              <a:rPr lang="en-US"/>
              <a:t>1/9/2024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34635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3" y="3124418"/>
            <a:ext cx="1622754"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grpSp>
      <p:grpSp>
        <p:nvGrpSpPr>
          <p:cNvPr id="19" name="bottom graphic"/>
          <p:cNvGrpSpPr/>
          <p:nvPr/>
        </p:nvGrpSpPr>
        <p:grpSpPr>
          <a:xfrm>
            <a:off x="1" y="5409219"/>
            <a:ext cx="12192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399"/>
            </a:p>
          </p:txBody>
        </p:sp>
      </p:grpSp>
      <p:sp>
        <p:nvSpPr>
          <p:cNvPr id="2" name="Title 1"/>
          <p:cNvSpPr>
            <a:spLocks noGrp="1"/>
          </p:cNvSpPr>
          <p:nvPr>
            <p:ph type="title"/>
          </p:nvPr>
        </p:nvSpPr>
        <p:spPr>
          <a:xfrm>
            <a:off x="1828801" y="1932519"/>
            <a:ext cx="9144000" cy="2105367"/>
          </a:xfrm>
        </p:spPr>
        <p:txBody>
          <a:bodyPr anchor="b">
            <a:normAutofit/>
          </a:bodyPr>
          <a:lstStyle>
            <a:lvl1pPr algn="l">
              <a:defRPr sz="5999" b="0" cap="none" baseline="0"/>
            </a:lvl1pPr>
          </a:lstStyle>
          <a:p>
            <a:r>
              <a:rPr lang="en-US"/>
              <a:t>Click to edit Master title style</a:t>
            </a:r>
            <a:endParaRPr/>
          </a:p>
        </p:txBody>
      </p:sp>
      <p:sp>
        <p:nvSpPr>
          <p:cNvPr id="3" name="Text Placeholder 2"/>
          <p:cNvSpPr>
            <a:spLocks noGrp="1"/>
          </p:cNvSpPr>
          <p:nvPr>
            <p:ph type="body" idx="1"/>
          </p:nvPr>
        </p:nvSpPr>
        <p:spPr>
          <a:xfrm>
            <a:off x="1828801" y="4084266"/>
            <a:ext cx="9144000" cy="933297"/>
          </a:xfrm>
        </p:spPr>
        <p:txBody>
          <a:bodyPr anchor="t">
            <a:normAutofit/>
          </a:bodyPr>
          <a:lstStyle>
            <a:lvl1pPr marL="0" indent="0">
              <a:buNone/>
              <a:defRPr sz="2799">
                <a:solidFill>
                  <a:schemeClr val="accent1"/>
                </a:solidFill>
              </a:defRPr>
            </a:lvl1pPr>
            <a:lvl2pPr marL="609412" indent="0">
              <a:buNone/>
              <a:defRPr sz="2399">
                <a:solidFill>
                  <a:schemeClr val="tx1">
                    <a:tint val="75000"/>
                  </a:schemeClr>
                </a:solidFill>
              </a:defRPr>
            </a:lvl2pPr>
            <a:lvl3pPr marL="1218825" indent="0">
              <a:buNone/>
              <a:defRPr sz="2099">
                <a:solidFill>
                  <a:schemeClr val="tx1">
                    <a:tint val="75000"/>
                  </a:schemeClr>
                </a:solidFill>
              </a:defRPr>
            </a:lvl3pPr>
            <a:lvl4pPr marL="1828238" indent="0">
              <a:buNone/>
              <a:defRPr sz="1900">
                <a:solidFill>
                  <a:schemeClr val="tx1">
                    <a:tint val="75000"/>
                  </a:schemeClr>
                </a:solidFill>
              </a:defRPr>
            </a:lvl4pPr>
            <a:lvl5pPr marL="2437650" indent="0">
              <a:buNone/>
              <a:defRPr sz="1900">
                <a:solidFill>
                  <a:schemeClr val="tx1">
                    <a:tint val="75000"/>
                  </a:schemeClr>
                </a:solidFill>
              </a:defRPr>
            </a:lvl5pPr>
            <a:lvl6pPr marL="3047062" indent="0">
              <a:buNone/>
              <a:defRPr sz="1900">
                <a:solidFill>
                  <a:schemeClr val="tx1">
                    <a:tint val="75000"/>
                  </a:schemeClr>
                </a:solidFill>
              </a:defRPr>
            </a:lvl6pPr>
            <a:lvl7pPr marL="3656475" indent="0">
              <a:buNone/>
              <a:defRPr sz="1900">
                <a:solidFill>
                  <a:schemeClr val="tx1">
                    <a:tint val="75000"/>
                  </a:schemeClr>
                </a:solidFill>
              </a:defRPr>
            </a:lvl7pPr>
            <a:lvl8pPr marL="4265885" indent="0">
              <a:buNone/>
              <a:defRPr sz="1900">
                <a:solidFill>
                  <a:schemeClr val="tx1">
                    <a:tint val="75000"/>
                  </a:schemeClr>
                </a:solidFill>
              </a:defRPr>
            </a:lvl8pPr>
            <a:lvl9pPr marL="48753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t>1/9/2024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629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1" y="1600200"/>
            <a:ext cx="4876800" cy="4572000"/>
          </a:xfrm>
        </p:spPr>
        <p:txBody>
          <a:bodyPr>
            <a:normAutofit/>
          </a:bodyPr>
          <a:lstStyle>
            <a:lvl1pPr>
              <a:defRPr sz="2799"/>
            </a:lvl1pPr>
            <a:lvl2pPr>
              <a:defRPr sz="2399"/>
            </a:lvl2pPr>
            <a:lvl3pPr>
              <a:defRPr sz="19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6001" y="1600200"/>
            <a:ext cx="4876800" cy="4572000"/>
          </a:xfrm>
        </p:spPr>
        <p:txBody>
          <a:bodyPr>
            <a:normAutofit/>
          </a:bodyPr>
          <a:lstStyle>
            <a:lvl1pPr>
              <a:defRPr sz="2799"/>
            </a:lvl1pPr>
            <a:lvl2pPr>
              <a:defRPr sz="2399"/>
            </a:lvl2pPr>
            <a:lvl3pPr>
              <a:defRPr sz="19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67C2A3-CD19-48AB-9F64-ECCF75182EDD}" type="datetime1">
              <a:rPr lang="en-US"/>
              <a:t>1/9/2024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51371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9201" y="1596573"/>
            <a:ext cx="4876800" cy="816429"/>
          </a:xfrm>
        </p:spPr>
        <p:txBody>
          <a:bodyPr anchor="ctr">
            <a:normAutofit/>
          </a:bodyPr>
          <a:lstStyle>
            <a:lvl1pPr marL="0" indent="0">
              <a:buNone/>
              <a:defRPr sz="2799" b="0">
                <a:solidFill>
                  <a:schemeClr val="accent1"/>
                </a:solidFill>
              </a:defRPr>
            </a:lvl1pPr>
            <a:lvl2pPr marL="609412" indent="0">
              <a:buNone/>
              <a:defRPr sz="2700" b="1"/>
            </a:lvl2pPr>
            <a:lvl3pPr marL="1218825" indent="0">
              <a:buNone/>
              <a:defRPr sz="2399" b="1"/>
            </a:lvl3pPr>
            <a:lvl4pPr marL="1828238" indent="0">
              <a:buNone/>
              <a:defRPr sz="2099" b="1"/>
            </a:lvl4pPr>
            <a:lvl5pPr marL="2437650" indent="0">
              <a:buNone/>
              <a:defRPr sz="2099" b="1"/>
            </a:lvl5pPr>
            <a:lvl6pPr marL="3047062" indent="0">
              <a:buNone/>
              <a:defRPr sz="2099" b="1"/>
            </a:lvl6pPr>
            <a:lvl7pPr marL="3656475" indent="0">
              <a:buNone/>
              <a:defRPr sz="2099" b="1"/>
            </a:lvl7pPr>
            <a:lvl8pPr marL="4265885" indent="0">
              <a:buNone/>
              <a:defRPr sz="2099" b="1"/>
            </a:lvl8pPr>
            <a:lvl9pPr marL="4875300" indent="0">
              <a:buNone/>
              <a:defRPr sz="2099" b="1"/>
            </a:lvl9pPr>
          </a:lstStyle>
          <a:p>
            <a:pPr lvl="0"/>
            <a:r>
              <a:rPr lang="en-US"/>
              <a:t>Click to edit Master text styles</a:t>
            </a:r>
          </a:p>
        </p:txBody>
      </p:sp>
      <p:sp>
        <p:nvSpPr>
          <p:cNvPr id="4" name="Content Placeholder 3"/>
          <p:cNvSpPr>
            <a:spLocks noGrp="1"/>
          </p:cNvSpPr>
          <p:nvPr>
            <p:ph sz="half" idx="2"/>
          </p:nvPr>
        </p:nvSpPr>
        <p:spPr>
          <a:xfrm>
            <a:off x="1219201" y="2413001"/>
            <a:ext cx="4876800" cy="3759199"/>
          </a:xfrm>
        </p:spPr>
        <p:txBody>
          <a:bodyPr>
            <a:normAutofit/>
          </a:bodyPr>
          <a:lstStyle>
            <a:lvl1pPr>
              <a:defRPr sz="2799"/>
            </a:lvl1pPr>
            <a:lvl2pPr>
              <a:defRPr sz="2399"/>
            </a:lvl2pPr>
            <a:lvl3pPr>
              <a:defRPr sz="1999"/>
            </a:lvl3pPr>
            <a:lvl4pPr>
              <a:defRPr sz="1999"/>
            </a:lvl4pPr>
            <a:lvl5pPr>
              <a:defRPr sz="1999"/>
            </a:lvl5pPr>
            <a:lvl6pPr>
              <a:defRPr sz="1999"/>
            </a:lvl6pPr>
            <a:lvl7pPr>
              <a:defRPr sz="1999"/>
            </a:lvl7pPr>
            <a:lvl8pPr>
              <a:defRPr sz="1999" baseline="0"/>
            </a:lvl8pPr>
            <a:lvl9pPr>
              <a:defRPr sz="1999"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6001" y="1596573"/>
            <a:ext cx="4876800" cy="816429"/>
          </a:xfrm>
        </p:spPr>
        <p:txBody>
          <a:bodyPr anchor="ctr">
            <a:normAutofit/>
          </a:bodyPr>
          <a:lstStyle>
            <a:lvl1pPr marL="0" indent="0">
              <a:buNone/>
              <a:defRPr sz="2799" b="0">
                <a:solidFill>
                  <a:schemeClr val="accent1"/>
                </a:solidFill>
              </a:defRPr>
            </a:lvl1pPr>
            <a:lvl2pPr marL="609412" indent="0">
              <a:buNone/>
              <a:defRPr sz="2700" b="1"/>
            </a:lvl2pPr>
            <a:lvl3pPr marL="1218825" indent="0">
              <a:buNone/>
              <a:defRPr sz="2399" b="1"/>
            </a:lvl3pPr>
            <a:lvl4pPr marL="1828238" indent="0">
              <a:buNone/>
              <a:defRPr sz="2099" b="1"/>
            </a:lvl4pPr>
            <a:lvl5pPr marL="2437650" indent="0">
              <a:buNone/>
              <a:defRPr sz="2099" b="1"/>
            </a:lvl5pPr>
            <a:lvl6pPr marL="3047062" indent="0">
              <a:buNone/>
              <a:defRPr sz="2099" b="1"/>
            </a:lvl6pPr>
            <a:lvl7pPr marL="3656475" indent="0">
              <a:buNone/>
              <a:defRPr sz="2099" b="1"/>
            </a:lvl7pPr>
            <a:lvl8pPr marL="4265885" indent="0">
              <a:buNone/>
              <a:defRPr sz="2099" b="1"/>
            </a:lvl8pPr>
            <a:lvl9pPr marL="4875300" indent="0">
              <a:buNone/>
              <a:defRPr sz="2099" b="1"/>
            </a:lvl9pPr>
          </a:lstStyle>
          <a:p>
            <a:pPr lvl="0"/>
            <a:r>
              <a:rPr lang="en-US"/>
              <a:t>Click to edit Master text styles</a:t>
            </a:r>
          </a:p>
        </p:txBody>
      </p:sp>
      <p:sp>
        <p:nvSpPr>
          <p:cNvPr id="6" name="Content Placeholder 5"/>
          <p:cNvSpPr>
            <a:spLocks noGrp="1"/>
          </p:cNvSpPr>
          <p:nvPr>
            <p:ph sz="quarter" idx="4"/>
          </p:nvPr>
        </p:nvSpPr>
        <p:spPr>
          <a:xfrm>
            <a:off x="6096001" y="2413001"/>
            <a:ext cx="4876800" cy="3759199"/>
          </a:xfrm>
        </p:spPr>
        <p:txBody>
          <a:bodyPr>
            <a:normAutofit/>
          </a:bodyPr>
          <a:lstStyle>
            <a:lvl1pPr>
              <a:defRPr sz="2799"/>
            </a:lvl1pPr>
            <a:lvl2pPr>
              <a:defRPr sz="2399"/>
            </a:lvl2pPr>
            <a:lvl3pPr>
              <a:defRPr sz="1999"/>
            </a:lvl3pPr>
            <a:lvl4pPr>
              <a:defRPr sz="1999"/>
            </a:lvl4pPr>
            <a:lvl5pPr>
              <a:defRPr sz="1999"/>
            </a:lvl5pPr>
            <a:lvl6pPr>
              <a:defRPr sz="1999"/>
            </a:lvl6pPr>
            <a:lvl7pPr>
              <a:defRPr sz="1999"/>
            </a:lvl7pPr>
            <a:lvl8pPr>
              <a:defRPr sz="1999" baseline="0"/>
            </a:lvl8pPr>
            <a:lvl9pPr>
              <a:defRPr sz="1999"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63E8C1-7C87-4705-AB97-8CD17D208E3F}" type="datetime1">
              <a:rPr lang="en-US"/>
              <a:t>1/9/2024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7435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20C624E-DF92-4841-B9B9-DD11AA239B85}" type="datetime1">
              <a:rPr lang="en-US"/>
              <a:t>1/9/2024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475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1" y="5409219"/>
            <a:ext cx="12192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399"/>
            </a:p>
          </p:txBody>
        </p:sp>
      </p:grpSp>
      <p:sp>
        <p:nvSpPr>
          <p:cNvPr id="2" name="Date Placeholder 1"/>
          <p:cNvSpPr>
            <a:spLocks noGrp="1"/>
          </p:cNvSpPr>
          <p:nvPr>
            <p:ph type="dt" sz="half" idx="10"/>
          </p:nvPr>
        </p:nvSpPr>
        <p:spPr/>
        <p:txBody>
          <a:bodyPr/>
          <a:lstStyle/>
          <a:p>
            <a:fld id="{FBDA3AE1-4360-4D5B-BDBC-656B872DD533}" type="datetime1">
              <a:rPr lang="en-US"/>
              <a:t>1/9/2024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3986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599" b="0"/>
            </a:lvl1pPr>
          </a:lstStyle>
          <a:p>
            <a:r>
              <a:rPr lang="en-US"/>
              <a:t>Click to edit Master title style</a:t>
            </a:r>
            <a:endParaRPr/>
          </a:p>
        </p:txBody>
      </p:sp>
      <p:sp>
        <p:nvSpPr>
          <p:cNvPr id="3" name="Content Placeholder 2"/>
          <p:cNvSpPr>
            <a:spLocks noGrp="1"/>
          </p:cNvSpPr>
          <p:nvPr>
            <p:ph idx="1"/>
          </p:nvPr>
        </p:nvSpPr>
        <p:spPr>
          <a:xfrm>
            <a:off x="4876800" y="1600200"/>
            <a:ext cx="6096001" cy="4572000"/>
          </a:xfrm>
        </p:spPr>
        <p:txBody>
          <a:bodyPr>
            <a:normAutofit/>
          </a:bodyPr>
          <a:lstStyle>
            <a:lvl1pPr>
              <a:defRPr sz="2799"/>
            </a:lvl1pPr>
            <a:lvl2pPr>
              <a:defRPr sz="2399"/>
            </a:lvl2pPr>
            <a:lvl3pPr>
              <a:defRPr sz="19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9200" y="1600205"/>
            <a:ext cx="3454400" cy="4571999"/>
          </a:xfrm>
        </p:spPr>
        <p:txBody>
          <a:bodyPr>
            <a:normAutofit/>
          </a:bodyPr>
          <a:lstStyle>
            <a:lvl1pPr marL="0" indent="0">
              <a:buNone/>
              <a:defRPr sz="2799">
                <a:solidFill>
                  <a:schemeClr val="accent1"/>
                </a:solidFill>
              </a:defRPr>
            </a:lvl1pPr>
            <a:lvl2pPr marL="609412" indent="0">
              <a:buNone/>
              <a:defRPr sz="1600"/>
            </a:lvl2pPr>
            <a:lvl3pPr marL="1218825" indent="0">
              <a:buNone/>
              <a:defRPr sz="1299"/>
            </a:lvl3pPr>
            <a:lvl4pPr marL="1828238" indent="0">
              <a:buNone/>
              <a:defRPr sz="1200"/>
            </a:lvl4pPr>
            <a:lvl5pPr marL="2437650" indent="0">
              <a:buNone/>
              <a:defRPr sz="1200"/>
            </a:lvl5pPr>
            <a:lvl6pPr marL="3047062" indent="0">
              <a:buNone/>
              <a:defRPr sz="1200"/>
            </a:lvl6pPr>
            <a:lvl7pPr marL="3656475" indent="0">
              <a:buNone/>
              <a:defRPr sz="1200"/>
            </a:lvl7pPr>
            <a:lvl8pPr marL="4265885" indent="0">
              <a:buNone/>
              <a:defRPr sz="1200"/>
            </a:lvl8pPr>
            <a:lvl9pPr marL="48753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t>1/9/2024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5346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599" b="0"/>
            </a:lvl1pPr>
          </a:lstStyle>
          <a:p>
            <a:r>
              <a:rPr lang="en-US"/>
              <a:t>Click to edit Master title style</a:t>
            </a:r>
            <a:endParaRPr/>
          </a:p>
        </p:txBody>
      </p:sp>
      <p:sp>
        <p:nvSpPr>
          <p:cNvPr id="3" name="Picture Placeholder 2"/>
          <p:cNvSpPr>
            <a:spLocks noGrp="1"/>
          </p:cNvSpPr>
          <p:nvPr>
            <p:ph type="pic" idx="1"/>
          </p:nvPr>
        </p:nvSpPr>
        <p:spPr>
          <a:xfrm>
            <a:off x="1219204" y="1600200"/>
            <a:ext cx="6705596" cy="3657600"/>
          </a:xfrm>
          <a:prstGeom prst="roundRect">
            <a:avLst>
              <a:gd name="adj" fmla="val 3098"/>
            </a:avLst>
          </a:prstGeom>
        </p:spPr>
        <p:txBody>
          <a:bodyPr>
            <a:normAutofit/>
          </a:bodyPr>
          <a:lstStyle>
            <a:lvl1pPr marL="0" indent="0">
              <a:buNone/>
              <a:defRPr sz="2700"/>
            </a:lvl1pPr>
            <a:lvl2pPr marL="609412" indent="0">
              <a:buNone/>
              <a:defRPr sz="3700"/>
            </a:lvl2pPr>
            <a:lvl3pPr marL="1218825" indent="0">
              <a:buNone/>
              <a:defRPr sz="3199"/>
            </a:lvl3pPr>
            <a:lvl4pPr marL="1828238" indent="0">
              <a:buNone/>
              <a:defRPr sz="2700"/>
            </a:lvl4pPr>
            <a:lvl5pPr marL="2437650" indent="0">
              <a:buNone/>
              <a:defRPr sz="2700"/>
            </a:lvl5pPr>
            <a:lvl6pPr marL="3047062" indent="0">
              <a:buNone/>
              <a:defRPr sz="2700"/>
            </a:lvl6pPr>
            <a:lvl7pPr marL="3656475" indent="0">
              <a:buNone/>
              <a:defRPr sz="2700"/>
            </a:lvl7pPr>
            <a:lvl8pPr marL="4265885" indent="0">
              <a:buNone/>
              <a:defRPr sz="2700"/>
            </a:lvl8pPr>
            <a:lvl9pPr marL="4875300" indent="0">
              <a:buNone/>
              <a:defRPr sz="2700"/>
            </a:lvl9pPr>
          </a:lstStyle>
          <a:p>
            <a:r>
              <a:rPr lang="en-US"/>
              <a:t>Click icon to add picture</a:t>
            </a:r>
            <a:endParaRPr/>
          </a:p>
        </p:txBody>
      </p:sp>
      <p:sp>
        <p:nvSpPr>
          <p:cNvPr id="4" name="Text Placeholder 3"/>
          <p:cNvSpPr>
            <a:spLocks noGrp="1"/>
          </p:cNvSpPr>
          <p:nvPr>
            <p:ph type="body" sz="half" idx="2"/>
          </p:nvPr>
        </p:nvSpPr>
        <p:spPr>
          <a:xfrm>
            <a:off x="8128000" y="1600200"/>
            <a:ext cx="2844800" cy="3759200"/>
          </a:xfrm>
        </p:spPr>
        <p:txBody>
          <a:bodyPr anchor="b">
            <a:normAutofit/>
          </a:bodyPr>
          <a:lstStyle>
            <a:lvl1pPr marL="0" indent="0">
              <a:buNone/>
              <a:defRPr sz="2799">
                <a:solidFill>
                  <a:schemeClr val="accent1"/>
                </a:solidFill>
              </a:defRPr>
            </a:lvl1pPr>
            <a:lvl2pPr marL="609412" indent="0">
              <a:buNone/>
              <a:defRPr sz="1600"/>
            </a:lvl2pPr>
            <a:lvl3pPr marL="1218825" indent="0">
              <a:buNone/>
              <a:defRPr sz="1299"/>
            </a:lvl3pPr>
            <a:lvl4pPr marL="1828238" indent="0">
              <a:buNone/>
              <a:defRPr sz="1200"/>
            </a:lvl4pPr>
            <a:lvl5pPr marL="2437650" indent="0">
              <a:buNone/>
              <a:defRPr sz="1200"/>
            </a:lvl5pPr>
            <a:lvl6pPr marL="3047062" indent="0">
              <a:buNone/>
              <a:defRPr sz="1200"/>
            </a:lvl6pPr>
            <a:lvl7pPr marL="3656475" indent="0">
              <a:buNone/>
              <a:defRPr sz="1200"/>
            </a:lvl7pPr>
            <a:lvl8pPr marL="4265885" indent="0">
              <a:buNone/>
              <a:defRPr sz="1200"/>
            </a:lvl8pPr>
            <a:lvl9pPr marL="48753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t>1/9/2024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7358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CEAB04-7709-4C1E-A61A-74684A0170FC}" type="datetime1">
              <a:rPr lang="en-US"/>
              <a:t>1/9/2024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0057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5643" y="233797"/>
            <a:ext cx="1063300" cy="524184"/>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grpSp>
      <p:grpSp>
        <p:nvGrpSpPr>
          <p:cNvPr id="15" name="bottom graphic"/>
          <p:cNvGrpSpPr/>
          <p:nvPr/>
        </p:nvGrpSpPr>
        <p:grpSpPr>
          <a:xfrm>
            <a:off x="1" y="5395520"/>
            <a:ext cx="12192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399"/>
            </a:p>
          </p:txBody>
        </p:sp>
      </p:grpSp>
      <p:sp>
        <p:nvSpPr>
          <p:cNvPr id="2" name="Vertical Title 1"/>
          <p:cNvSpPr>
            <a:spLocks noGrp="1"/>
          </p:cNvSpPr>
          <p:nvPr>
            <p:ph type="title" orient="vert"/>
          </p:nvPr>
        </p:nvSpPr>
        <p:spPr>
          <a:xfrm>
            <a:off x="9753600" y="1150517"/>
            <a:ext cx="18288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9200" y="1150517"/>
            <a:ext cx="82296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C79BD0D-E0B1-4CED-AC65-708AC79EB9CD}" type="datetime1">
              <a:rPr lang="en-US"/>
              <a:t>1/9/2024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7092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09/01/2024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09/01/2024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09/01/2024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 name="bottom graphic"/>
          <p:cNvGrpSpPr/>
          <p:nvPr/>
        </p:nvGrpSpPr>
        <p:grpSpPr>
          <a:xfrm>
            <a:off x="1" y="5409219"/>
            <a:ext cx="12192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399"/>
            </a:p>
          </p:txBody>
        </p:sp>
      </p:grpSp>
      <p:grpSp>
        <p:nvGrpSpPr>
          <p:cNvPr id="7" name="squares"/>
          <p:cNvGrpSpPr/>
          <p:nvPr/>
        </p:nvGrpSpPr>
        <p:grpSpPr>
          <a:xfrm>
            <a:off x="3" y="800554"/>
            <a:ext cx="1063300"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399"/>
            </a:p>
          </p:txBody>
        </p:sp>
      </p:grpSp>
      <p:sp>
        <p:nvSpPr>
          <p:cNvPr id="5" name="Footer Placeholder 4"/>
          <p:cNvSpPr>
            <a:spLocks noGrp="1"/>
          </p:cNvSpPr>
          <p:nvPr>
            <p:ph type="ftr" sz="quarter" idx="3"/>
          </p:nvPr>
        </p:nvSpPr>
        <p:spPr>
          <a:xfrm>
            <a:off x="1219202" y="6448425"/>
            <a:ext cx="8290560"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1219201" y="152401"/>
            <a:ext cx="97536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9201" y="1600200"/>
            <a:ext cx="97536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50400" y="6448425"/>
            <a:ext cx="142240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1/9/2024</a:t>
            </a:fld>
            <a:endParaRPr/>
          </a:p>
        </p:txBody>
      </p:sp>
      <p:sp>
        <p:nvSpPr>
          <p:cNvPr id="6" name="Slide Number Placeholder 5"/>
          <p:cNvSpPr>
            <a:spLocks noGrp="1"/>
          </p:cNvSpPr>
          <p:nvPr>
            <p:ph type="sldNum" sz="quarter" idx="4"/>
          </p:nvPr>
        </p:nvSpPr>
        <p:spPr>
          <a:xfrm>
            <a:off x="11074400" y="6448425"/>
            <a:ext cx="812800"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4172205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825" rtl="0" eaLnBrk="1" latinLnBrk="0" hangingPunct="1">
        <a:spcBef>
          <a:spcPct val="0"/>
        </a:spcBef>
        <a:buNone/>
        <a:defRPr sz="3599" kern="1200">
          <a:solidFill>
            <a:schemeClr val="tx1"/>
          </a:solidFill>
          <a:latin typeface="+mj-lt"/>
          <a:ea typeface="+mj-ea"/>
          <a:cs typeface="+mj-cs"/>
        </a:defRPr>
      </a:lvl1pPr>
    </p:titleStyle>
    <p:bodyStyle>
      <a:lvl1pPr marL="304708" indent="-304708" algn="l" defTabSz="1218825" rtl="0" eaLnBrk="1" latinLnBrk="0" hangingPunct="1">
        <a:lnSpc>
          <a:spcPct val="90000"/>
        </a:lnSpc>
        <a:spcBef>
          <a:spcPts val="1800"/>
        </a:spcBef>
        <a:buClr>
          <a:schemeClr val="accent1"/>
        </a:buClr>
        <a:buFont typeface="Arial" pitchFamily="34" charset="0"/>
        <a:buChar char="•"/>
        <a:defRPr sz="2799" kern="1200">
          <a:solidFill>
            <a:schemeClr val="tx1"/>
          </a:solidFill>
          <a:latin typeface="+mn-lt"/>
          <a:ea typeface="+mn-ea"/>
          <a:cs typeface="+mn-cs"/>
        </a:defRPr>
      </a:lvl1pPr>
      <a:lvl2pPr marL="755671" indent="-304708" algn="l" defTabSz="1218825" rtl="0" eaLnBrk="1" latinLnBrk="0" hangingPunct="1">
        <a:lnSpc>
          <a:spcPct val="90000"/>
        </a:lnSpc>
        <a:spcBef>
          <a:spcPts val="1200"/>
        </a:spcBef>
        <a:buClr>
          <a:schemeClr val="accent1"/>
        </a:buClr>
        <a:buFont typeface="Arial" pitchFamily="34" charset="0"/>
        <a:buChar char="–"/>
        <a:defRPr sz="2399" kern="1200">
          <a:solidFill>
            <a:schemeClr val="tx1"/>
          </a:solidFill>
          <a:latin typeface="+mn-lt"/>
          <a:ea typeface="+mn-ea"/>
          <a:cs typeface="+mn-cs"/>
        </a:defRPr>
      </a:lvl2pPr>
      <a:lvl3pPr marL="1206637" indent="-304708" algn="l" defTabSz="1218825" rtl="0" eaLnBrk="1" latinLnBrk="0" hangingPunct="1">
        <a:lnSpc>
          <a:spcPct val="90000"/>
        </a:lnSpc>
        <a:spcBef>
          <a:spcPts val="800"/>
        </a:spcBef>
        <a:buClr>
          <a:schemeClr val="accent1"/>
        </a:buClr>
        <a:buFont typeface="Arial" pitchFamily="34" charset="0"/>
        <a:buChar char="•"/>
        <a:defRPr sz="1999" kern="1200">
          <a:solidFill>
            <a:schemeClr val="tx1"/>
          </a:solidFill>
          <a:latin typeface="+mn-lt"/>
          <a:ea typeface="+mn-ea"/>
          <a:cs typeface="+mn-cs"/>
        </a:defRPr>
      </a:lvl3pPr>
      <a:lvl4pPr marL="1657602" indent="-304708" algn="l" defTabSz="1218825" rtl="0" eaLnBrk="1" latinLnBrk="0" hangingPunct="1">
        <a:lnSpc>
          <a:spcPct val="90000"/>
        </a:lnSpc>
        <a:spcBef>
          <a:spcPts val="800"/>
        </a:spcBef>
        <a:buClr>
          <a:schemeClr val="accent1"/>
        </a:buClr>
        <a:buFont typeface="Arial" pitchFamily="34" charset="0"/>
        <a:buChar char="•"/>
        <a:defRPr sz="1999" kern="1200">
          <a:solidFill>
            <a:schemeClr val="tx1"/>
          </a:solidFill>
          <a:latin typeface="+mn-lt"/>
          <a:ea typeface="+mn-ea"/>
          <a:cs typeface="+mn-cs"/>
        </a:defRPr>
      </a:lvl4pPr>
      <a:lvl5pPr marL="2108566" indent="-304708" algn="l" defTabSz="1218825" rtl="0" eaLnBrk="1" latinLnBrk="0" hangingPunct="1">
        <a:lnSpc>
          <a:spcPct val="90000"/>
        </a:lnSpc>
        <a:spcBef>
          <a:spcPts val="800"/>
        </a:spcBef>
        <a:buClr>
          <a:schemeClr val="accent1"/>
        </a:buClr>
        <a:buFont typeface="Arial" pitchFamily="34" charset="0"/>
        <a:buChar char="•"/>
        <a:defRPr sz="1999" kern="1200">
          <a:solidFill>
            <a:schemeClr val="tx1"/>
          </a:solidFill>
          <a:latin typeface="+mn-lt"/>
          <a:ea typeface="+mn-ea"/>
          <a:cs typeface="+mn-cs"/>
        </a:defRPr>
      </a:lvl5pPr>
      <a:lvl6pPr marL="2559532" indent="-304708" algn="l" defTabSz="1218825" rtl="0" eaLnBrk="1" latinLnBrk="0" hangingPunct="1">
        <a:lnSpc>
          <a:spcPct val="90000"/>
        </a:lnSpc>
        <a:spcBef>
          <a:spcPts val="800"/>
        </a:spcBef>
        <a:buClr>
          <a:schemeClr val="accent1"/>
        </a:buClr>
        <a:buFont typeface="Arial" pitchFamily="34" charset="0"/>
        <a:buChar char="•"/>
        <a:defRPr sz="1999" kern="1200" baseline="0">
          <a:solidFill>
            <a:schemeClr val="tx1"/>
          </a:solidFill>
          <a:latin typeface="+mn-lt"/>
          <a:ea typeface="+mn-ea"/>
          <a:cs typeface="+mn-cs"/>
        </a:defRPr>
      </a:lvl6pPr>
      <a:lvl7pPr marL="3010498" indent="-304708" algn="l" defTabSz="1218825" rtl="0" eaLnBrk="1" latinLnBrk="0" hangingPunct="1">
        <a:lnSpc>
          <a:spcPct val="90000"/>
        </a:lnSpc>
        <a:spcBef>
          <a:spcPts val="800"/>
        </a:spcBef>
        <a:buClr>
          <a:schemeClr val="accent1"/>
        </a:buClr>
        <a:buFont typeface="Arial" pitchFamily="34" charset="0"/>
        <a:buChar char="•"/>
        <a:defRPr sz="1999" kern="1200" baseline="0">
          <a:solidFill>
            <a:schemeClr val="tx1"/>
          </a:solidFill>
          <a:latin typeface="+mn-lt"/>
          <a:ea typeface="+mn-ea"/>
          <a:cs typeface="+mn-cs"/>
        </a:defRPr>
      </a:lvl7pPr>
      <a:lvl8pPr marL="3461461" indent="-304708" algn="l" defTabSz="1218825" rtl="0" eaLnBrk="1" latinLnBrk="0" hangingPunct="1">
        <a:lnSpc>
          <a:spcPct val="90000"/>
        </a:lnSpc>
        <a:spcBef>
          <a:spcPts val="800"/>
        </a:spcBef>
        <a:buClr>
          <a:schemeClr val="accent1"/>
        </a:buClr>
        <a:buFont typeface="Arial" pitchFamily="34" charset="0"/>
        <a:buChar char="•"/>
        <a:defRPr sz="1999" kern="1200" baseline="0">
          <a:solidFill>
            <a:schemeClr val="tx1"/>
          </a:solidFill>
          <a:latin typeface="+mn-lt"/>
          <a:ea typeface="+mn-ea"/>
          <a:cs typeface="+mn-cs"/>
        </a:defRPr>
      </a:lvl8pPr>
      <a:lvl9pPr marL="3912427" indent="-304708" algn="l" defTabSz="1218825" rtl="0" eaLnBrk="1" latinLnBrk="0" hangingPunct="1">
        <a:lnSpc>
          <a:spcPct val="90000"/>
        </a:lnSpc>
        <a:spcBef>
          <a:spcPts val="800"/>
        </a:spcBef>
        <a:buClr>
          <a:schemeClr val="accent1"/>
        </a:buClr>
        <a:buFont typeface="Arial" pitchFamily="34" charset="0"/>
        <a:buChar char="•"/>
        <a:defRPr sz="1999" kern="1200" baseline="0">
          <a:solidFill>
            <a:schemeClr val="tx1"/>
          </a:solidFill>
          <a:latin typeface="+mn-lt"/>
          <a:ea typeface="+mn-ea"/>
          <a:cs typeface="+mn-cs"/>
        </a:defRPr>
      </a:lvl9pPr>
    </p:bodyStyle>
    <p:otherStyle>
      <a:defPPr>
        <a:defRPr/>
      </a:defPPr>
      <a:lvl1pPr marL="0" algn="l" defTabSz="1218825" rtl="0" eaLnBrk="1" latinLnBrk="0" hangingPunct="1">
        <a:defRPr sz="2399" kern="1200">
          <a:solidFill>
            <a:schemeClr val="tx1"/>
          </a:solidFill>
          <a:latin typeface="+mn-lt"/>
          <a:ea typeface="+mn-ea"/>
          <a:cs typeface="+mn-cs"/>
        </a:defRPr>
      </a:lvl1pPr>
      <a:lvl2pPr marL="609412" algn="l" defTabSz="1218825" rtl="0" eaLnBrk="1" latinLnBrk="0" hangingPunct="1">
        <a:defRPr sz="2399" kern="1200">
          <a:solidFill>
            <a:schemeClr val="tx1"/>
          </a:solidFill>
          <a:latin typeface="+mn-lt"/>
          <a:ea typeface="+mn-ea"/>
          <a:cs typeface="+mn-cs"/>
        </a:defRPr>
      </a:lvl2pPr>
      <a:lvl3pPr marL="1218825" algn="l" defTabSz="1218825" rtl="0" eaLnBrk="1" latinLnBrk="0" hangingPunct="1">
        <a:defRPr sz="2399" kern="1200">
          <a:solidFill>
            <a:schemeClr val="tx1"/>
          </a:solidFill>
          <a:latin typeface="+mn-lt"/>
          <a:ea typeface="+mn-ea"/>
          <a:cs typeface="+mn-cs"/>
        </a:defRPr>
      </a:lvl3pPr>
      <a:lvl4pPr marL="1828238" algn="l" defTabSz="1218825" rtl="0" eaLnBrk="1" latinLnBrk="0" hangingPunct="1">
        <a:defRPr sz="2399" kern="1200">
          <a:solidFill>
            <a:schemeClr val="tx1"/>
          </a:solidFill>
          <a:latin typeface="+mn-lt"/>
          <a:ea typeface="+mn-ea"/>
          <a:cs typeface="+mn-cs"/>
        </a:defRPr>
      </a:lvl4pPr>
      <a:lvl5pPr marL="2437650" algn="l" defTabSz="1218825" rtl="0" eaLnBrk="1" latinLnBrk="0" hangingPunct="1">
        <a:defRPr sz="2399" kern="1200">
          <a:solidFill>
            <a:schemeClr val="tx1"/>
          </a:solidFill>
          <a:latin typeface="+mn-lt"/>
          <a:ea typeface="+mn-ea"/>
          <a:cs typeface="+mn-cs"/>
        </a:defRPr>
      </a:lvl5pPr>
      <a:lvl6pPr marL="3047062" algn="l" defTabSz="1218825" rtl="0" eaLnBrk="1" latinLnBrk="0" hangingPunct="1">
        <a:defRPr sz="2399" kern="1200">
          <a:solidFill>
            <a:schemeClr val="tx1"/>
          </a:solidFill>
          <a:latin typeface="+mn-lt"/>
          <a:ea typeface="+mn-ea"/>
          <a:cs typeface="+mn-cs"/>
        </a:defRPr>
      </a:lvl6pPr>
      <a:lvl7pPr marL="3656475" algn="l" defTabSz="1218825" rtl="0" eaLnBrk="1" latinLnBrk="0" hangingPunct="1">
        <a:defRPr sz="2399" kern="1200">
          <a:solidFill>
            <a:schemeClr val="tx1"/>
          </a:solidFill>
          <a:latin typeface="+mn-lt"/>
          <a:ea typeface="+mn-ea"/>
          <a:cs typeface="+mn-cs"/>
        </a:defRPr>
      </a:lvl7pPr>
      <a:lvl8pPr marL="4265885" algn="l" defTabSz="1218825" rtl="0" eaLnBrk="1" latinLnBrk="0" hangingPunct="1">
        <a:defRPr sz="2399" kern="1200">
          <a:solidFill>
            <a:schemeClr val="tx1"/>
          </a:solidFill>
          <a:latin typeface="+mn-lt"/>
          <a:ea typeface="+mn-ea"/>
          <a:cs typeface="+mn-cs"/>
        </a:defRPr>
      </a:lvl8pPr>
      <a:lvl9pPr marL="4875300" algn="l" defTabSz="121882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mailto:scullen@seaford.org" TargetMode="External"/><Relationship Id="rId2" Type="http://schemas.openxmlformats.org/officeDocument/2006/relationships/hyperlink" Target="mailto:ashaw@seafor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lstStyle/>
          <a:p>
            <a:r>
              <a:rPr lang="en-GB">
                <a:solidFill>
                  <a:srgbClr val="002639"/>
                </a:solidFill>
              </a:rPr>
              <a:t>GCSE Food Preparation &amp; Nutrition</a:t>
            </a: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vert="horz" lIns="91440" tIns="45720" rIns="91440" bIns="45720" rtlCol="0" anchor="t">
            <a:normAutofit/>
          </a:bodyPr>
          <a:lstStyle/>
          <a:p>
            <a:r>
              <a:rPr lang="en-GB">
                <a:solidFill>
                  <a:srgbClr val="998F4D"/>
                </a:solidFill>
              </a:rPr>
              <a:t>Seaford college </a:t>
            </a:r>
          </a:p>
          <a:p>
            <a:r>
              <a:rPr lang="en-GB">
                <a:solidFill>
                  <a:srgbClr val="998F4D"/>
                </a:solidFill>
              </a:rPr>
              <a:t>Head of Food – </a:t>
            </a:r>
            <a:r>
              <a:rPr lang="en-GB" err="1">
                <a:solidFill>
                  <a:srgbClr val="998F4D"/>
                </a:solidFill>
              </a:rPr>
              <a:t>mrs</a:t>
            </a:r>
            <a:r>
              <a:rPr lang="en-GB">
                <a:solidFill>
                  <a:srgbClr val="998F4D"/>
                </a:solidFill>
              </a:rPr>
              <a:t> Shaw</a:t>
            </a:r>
            <a:endParaRPr lang="en-GB">
              <a:solidFill>
                <a:srgbClr val="998F4D"/>
              </a:solidFill>
              <a:cs typeface="Calibri Light"/>
            </a:endParaRP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
        <p:nvSpPr>
          <p:cNvPr id="6" name="Subtitle 4">
            <a:extLst>
              <a:ext uri="{FF2B5EF4-FFF2-40B4-BE49-F238E27FC236}">
                <a16:creationId xmlns:a16="http://schemas.microsoft.com/office/drawing/2014/main" id="{E2AAFC7B-A9A5-4AF2-9388-EDCEB4DFDD0B}"/>
              </a:ext>
            </a:extLst>
          </p:cNvPr>
          <p:cNvSpPr txBox="1">
            <a:spLocks/>
          </p:cNvSpPr>
          <p:nvPr/>
        </p:nvSpPr>
        <p:spPr>
          <a:xfrm>
            <a:off x="7923597" y="3881940"/>
            <a:ext cx="6336704" cy="886344"/>
          </a:xfrm>
          <a:prstGeom prst="rect">
            <a:avLst/>
          </a:prstGeom>
        </p:spPr>
        <p:txBody>
          <a:bodyPr vert="horz" lIns="121899" tIns="60949" rIns="121899" bIns="60949" rtlCol="0">
            <a:normAutofit/>
          </a:bodyPr>
          <a:lstStyle>
            <a:lvl1pPr marL="0" indent="0" algn="l" defTabSz="1218825" rtl="0" eaLnBrk="1" latinLnBrk="0" hangingPunct="1">
              <a:lnSpc>
                <a:spcPct val="90000"/>
              </a:lnSpc>
              <a:spcBef>
                <a:spcPts val="1800"/>
              </a:spcBef>
              <a:buClr>
                <a:schemeClr val="accent1"/>
              </a:buClr>
              <a:buFont typeface="Arial" pitchFamily="34" charset="0"/>
              <a:buNone/>
              <a:defRPr sz="2799" kern="1200">
                <a:solidFill>
                  <a:schemeClr val="accent1"/>
                </a:solidFill>
                <a:latin typeface="+mn-lt"/>
                <a:ea typeface="+mn-ea"/>
                <a:cs typeface="+mn-cs"/>
              </a:defRPr>
            </a:lvl1pPr>
            <a:lvl2pPr marL="609412" indent="0" algn="ctr" defTabSz="1218825" rtl="0" eaLnBrk="1" latinLnBrk="0" hangingPunct="1">
              <a:lnSpc>
                <a:spcPct val="90000"/>
              </a:lnSpc>
              <a:spcBef>
                <a:spcPts val="1200"/>
              </a:spcBef>
              <a:buClr>
                <a:schemeClr val="accent1"/>
              </a:buClr>
              <a:buFont typeface="Arial" pitchFamily="34" charset="0"/>
              <a:buNone/>
              <a:defRPr sz="2399" kern="1200">
                <a:solidFill>
                  <a:schemeClr val="tx1">
                    <a:tint val="75000"/>
                  </a:schemeClr>
                </a:solidFill>
                <a:latin typeface="+mn-lt"/>
                <a:ea typeface="+mn-ea"/>
                <a:cs typeface="+mn-cs"/>
              </a:defRPr>
            </a:lvl2pPr>
            <a:lvl3pPr marL="1218825" indent="0" algn="ctr" defTabSz="1218825" rtl="0" eaLnBrk="1" latinLnBrk="0" hangingPunct="1">
              <a:lnSpc>
                <a:spcPct val="90000"/>
              </a:lnSpc>
              <a:spcBef>
                <a:spcPts val="800"/>
              </a:spcBef>
              <a:buClr>
                <a:schemeClr val="accent1"/>
              </a:buClr>
              <a:buFont typeface="Arial" pitchFamily="34" charset="0"/>
              <a:buNone/>
              <a:defRPr sz="1999" kern="1200">
                <a:solidFill>
                  <a:schemeClr val="tx1">
                    <a:tint val="75000"/>
                  </a:schemeClr>
                </a:solidFill>
                <a:latin typeface="+mn-lt"/>
                <a:ea typeface="+mn-ea"/>
                <a:cs typeface="+mn-cs"/>
              </a:defRPr>
            </a:lvl3pPr>
            <a:lvl4pPr marL="1828238" indent="0" algn="ctr" defTabSz="1218825" rtl="0" eaLnBrk="1" latinLnBrk="0" hangingPunct="1">
              <a:lnSpc>
                <a:spcPct val="90000"/>
              </a:lnSpc>
              <a:spcBef>
                <a:spcPts val="800"/>
              </a:spcBef>
              <a:buClr>
                <a:schemeClr val="accent1"/>
              </a:buClr>
              <a:buFont typeface="Arial" pitchFamily="34" charset="0"/>
              <a:buNone/>
              <a:defRPr sz="1999" kern="1200">
                <a:solidFill>
                  <a:schemeClr val="tx1">
                    <a:tint val="75000"/>
                  </a:schemeClr>
                </a:solidFill>
                <a:latin typeface="+mn-lt"/>
                <a:ea typeface="+mn-ea"/>
                <a:cs typeface="+mn-cs"/>
              </a:defRPr>
            </a:lvl4pPr>
            <a:lvl5pPr marL="2437650" indent="0" algn="ctr" defTabSz="1218825" rtl="0" eaLnBrk="1" latinLnBrk="0" hangingPunct="1">
              <a:lnSpc>
                <a:spcPct val="90000"/>
              </a:lnSpc>
              <a:spcBef>
                <a:spcPts val="800"/>
              </a:spcBef>
              <a:buClr>
                <a:schemeClr val="accent1"/>
              </a:buClr>
              <a:buFont typeface="Arial" pitchFamily="34" charset="0"/>
              <a:buNone/>
              <a:defRPr sz="1999" kern="1200">
                <a:solidFill>
                  <a:schemeClr val="tx1">
                    <a:tint val="75000"/>
                  </a:schemeClr>
                </a:solidFill>
                <a:latin typeface="+mn-lt"/>
                <a:ea typeface="+mn-ea"/>
                <a:cs typeface="+mn-cs"/>
              </a:defRPr>
            </a:lvl5pPr>
            <a:lvl6pPr marL="3047062" indent="0" algn="ctr" defTabSz="1218825" rtl="0" eaLnBrk="1" latinLnBrk="0" hangingPunct="1">
              <a:lnSpc>
                <a:spcPct val="90000"/>
              </a:lnSpc>
              <a:spcBef>
                <a:spcPts val="800"/>
              </a:spcBef>
              <a:buClr>
                <a:schemeClr val="accent1"/>
              </a:buClr>
              <a:buFont typeface="Arial" pitchFamily="34" charset="0"/>
              <a:buNone/>
              <a:defRPr sz="1999" kern="1200" baseline="0">
                <a:solidFill>
                  <a:schemeClr val="tx1">
                    <a:tint val="75000"/>
                  </a:schemeClr>
                </a:solidFill>
                <a:latin typeface="+mn-lt"/>
                <a:ea typeface="+mn-ea"/>
                <a:cs typeface="+mn-cs"/>
              </a:defRPr>
            </a:lvl6pPr>
            <a:lvl7pPr marL="3656475" indent="0" algn="ctr" defTabSz="1218825" rtl="0" eaLnBrk="1" latinLnBrk="0" hangingPunct="1">
              <a:lnSpc>
                <a:spcPct val="90000"/>
              </a:lnSpc>
              <a:spcBef>
                <a:spcPts val="800"/>
              </a:spcBef>
              <a:buClr>
                <a:schemeClr val="accent1"/>
              </a:buClr>
              <a:buFont typeface="Arial" pitchFamily="34" charset="0"/>
              <a:buNone/>
              <a:defRPr sz="1999" kern="1200" baseline="0">
                <a:solidFill>
                  <a:schemeClr val="tx1">
                    <a:tint val="75000"/>
                  </a:schemeClr>
                </a:solidFill>
                <a:latin typeface="+mn-lt"/>
                <a:ea typeface="+mn-ea"/>
                <a:cs typeface="+mn-cs"/>
              </a:defRPr>
            </a:lvl7pPr>
            <a:lvl8pPr marL="4265885" indent="0" algn="ctr" defTabSz="1218825" rtl="0" eaLnBrk="1" latinLnBrk="0" hangingPunct="1">
              <a:lnSpc>
                <a:spcPct val="90000"/>
              </a:lnSpc>
              <a:spcBef>
                <a:spcPts val="800"/>
              </a:spcBef>
              <a:buClr>
                <a:schemeClr val="accent1"/>
              </a:buClr>
              <a:buFont typeface="Arial" pitchFamily="34" charset="0"/>
              <a:buNone/>
              <a:defRPr sz="1999" kern="1200" baseline="0">
                <a:solidFill>
                  <a:schemeClr val="tx1">
                    <a:tint val="75000"/>
                  </a:schemeClr>
                </a:solidFill>
                <a:latin typeface="+mn-lt"/>
                <a:ea typeface="+mn-ea"/>
                <a:cs typeface="+mn-cs"/>
              </a:defRPr>
            </a:lvl8pPr>
            <a:lvl9pPr marL="4875300" indent="0" algn="ctr" defTabSz="1218825" rtl="0" eaLnBrk="1" latinLnBrk="0" hangingPunct="1">
              <a:lnSpc>
                <a:spcPct val="90000"/>
              </a:lnSpc>
              <a:spcBef>
                <a:spcPts val="800"/>
              </a:spcBef>
              <a:buClr>
                <a:schemeClr val="accent1"/>
              </a:buClr>
              <a:buFont typeface="Arial" pitchFamily="34" charset="0"/>
              <a:buNone/>
              <a:defRPr sz="1999" kern="1200" baseline="0">
                <a:solidFill>
                  <a:schemeClr val="tx1">
                    <a:tint val="75000"/>
                  </a:schemeClr>
                </a:solidFill>
                <a:latin typeface="+mn-lt"/>
                <a:ea typeface="+mn-ea"/>
                <a:cs typeface="+mn-cs"/>
              </a:defRPr>
            </a:lvl9pPr>
          </a:lstStyle>
          <a:p>
            <a:r>
              <a:rPr lang="en-GB" sz="2400">
                <a:solidFill>
                  <a:schemeClr val="bg2">
                    <a:lumMod val="25000"/>
                  </a:schemeClr>
                </a:solidFill>
                <a:latin typeface="Calibri" panose="020F0502020204030204" pitchFamily="34" charset="0"/>
              </a:rPr>
              <a:t>Exam board: </a:t>
            </a:r>
            <a:r>
              <a:rPr lang="en-GB" sz="2400" b="1">
                <a:solidFill>
                  <a:schemeClr val="bg2">
                    <a:lumMod val="25000"/>
                  </a:schemeClr>
                </a:solidFill>
                <a:latin typeface="Calibri" panose="020F0502020204030204" pitchFamily="34" charset="0"/>
              </a:rPr>
              <a:t>AQA 8585</a:t>
            </a:r>
          </a:p>
        </p:txBody>
      </p:sp>
    </p:spTree>
    <p:extLst>
      <p:ext uri="{BB962C8B-B14F-4D97-AF65-F5344CB8AC3E}">
        <p14:creationId xmlns:p14="http://schemas.microsoft.com/office/powerpoint/2010/main" val="3448409034"/>
      </p:ext>
    </p:extLst>
  </p:cSld>
  <p:clrMapOvr>
    <a:masterClrMapping/>
  </p:clrMapOvr>
  <mc:AlternateContent xmlns:mc="http://schemas.openxmlformats.org/markup-compatibility/2006" xmlns:p14="http://schemas.microsoft.com/office/powerpoint/2010/main">
    <mc:Choice Requires="p14">
      <p:transition spd="slow" p14:dur="2000" advTm="15756"/>
    </mc:Choice>
    <mc:Fallback xmlns="">
      <p:transition spd="slow" advTm="157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CD98-765F-4F04-89D7-A9F758A80B7E}"/>
              </a:ext>
            </a:extLst>
          </p:cNvPr>
          <p:cNvSpPr>
            <a:spLocks noGrp="1"/>
          </p:cNvSpPr>
          <p:nvPr>
            <p:ph type="title"/>
          </p:nvPr>
        </p:nvSpPr>
        <p:spPr/>
        <p:txBody>
          <a:bodyPr/>
          <a:lstStyle/>
          <a:p>
            <a:r>
              <a:rPr lang="en-GB" b="1"/>
              <a:t>Practical Skill Requirement</a:t>
            </a:r>
          </a:p>
        </p:txBody>
      </p:sp>
      <p:sp>
        <p:nvSpPr>
          <p:cNvPr id="3" name="Content Placeholder 2">
            <a:extLst>
              <a:ext uri="{FF2B5EF4-FFF2-40B4-BE49-F238E27FC236}">
                <a16:creationId xmlns:a16="http://schemas.microsoft.com/office/drawing/2014/main" id="{E68F2A6C-956C-463F-8DCB-387F4143FD0D}"/>
              </a:ext>
            </a:extLst>
          </p:cNvPr>
          <p:cNvSpPr>
            <a:spLocks noGrp="1"/>
          </p:cNvSpPr>
          <p:nvPr>
            <p:ph idx="1"/>
          </p:nvPr>
        </p:nvSpPr>
        <p:spPr>
          <a:xfrm>
            <a:off x="349718" y="1717397"/>
            <a:ext cx="11473314" cy="4725664"/>
          </a:xfrm>
        </p:spPr>
        <p:txBody>
          <a:bodyPr>
            <a:normAutofit/>
          </a:bodyPr>
          <a:lstStyle/>
          <a:p>
            <a:pPr marL="457200" indent="-457200">
              <a:buFont typeface="+mj-lt"/>
              <a:buAutoNum type="arabicPeriod"/>
            </a:pPr>
            <a:r>
              <a:rPr lang="en-GB" sz="1600" b="1">
                <a:solidFill>
                  <a:schemeClr val="accent5">
                    <a:lumMod val="75000"/>
                  </a:schemeClr>
                </a:solidFill>
              </a:rPr>
              <a:t>General practical skills: </a:t>
            </a:r>
            <a:r>
              <a:rPr lang="en-GB" sz="1600"/>
              <a:t>weighing, measuring, selecting &amp; adjusting cooking times, testing readiness, judge &amp; modify sensory qualities.</a:t>
            </a:r>
          </a:p>
          <a:p>
            <a:pPr marL="457200" indent="-457200">
              <a:buFont typeface="+mj-lt"/>
              <a:buAutoNum type="arabicPeriod"/>
            </a:pPr>
            <a:r>
              <a:rPr lang="en-GB" sz="1600" b="1">
                <a:solidFill>
                  <a:schemeClr val="accent5">
                    <a:lumMod val="75000"/>
                  </a:schemeClr>
                </a:solidFill>
              </a:rPr>
              <a:t>Knife skills</a:t>
            </a:r>
            <a:r>
              <a:rPr lang="en-GB" sz="1600"/>
              <a:t>: cutting fruit &amp; veg, meat, fish &amp; alternatives</a:t>
            </a:r>
          </a:p>
          <a:p>
            <a:pPr marL="457200" indent="-457200">
              <a:buFont typeface="+mj-lt"/>
              <a:buAutoNum type="arabicPeriod"/>
            </a:pPr>
            <a:r>
              <a:rPr lang="en-GB" sz="1600" b="1">
                <a:solidFill>
                  <a:schemeClr val="accent5">
                    <a:lumMod val="75000"/>
                  </a:schemeClr>
                </a:solidFill>
              </a:rPr>
              <a:t>Preparing fruit &amp; veg</a:t>
            </a:r>
          </a:p>
          <a:p>
            <a:pPr marL="457200" indent="-457200">
              <a:buFont typeface="+mj-lt"/>
              <a:buAutoNum type="arabicPeriod"/>
            </a:pPr>
            <a:r>
              <a:rPr lang="en-GB" sz="1600" b="1">
                <a:solidFill>
                  <a:schemeClr val="accent5">
                    <a:lumMod val="75000"/>
                  </a:schemeClr>
                </a:solidFill>
              </a:rPr>
              <a:t>Use of the cooker</a:t>
            </a:r>
            <a:r>
              <a:rPr lang="en-GB" sz="1600"/>
              <a:t>: using the hob, grill &amp; oven</a:t>
            </a:r>
          </a:p>
          <a:p>
            <a:pPr marL="457200" indent="-457200">
              <a:buFont typeface="+mj-lt"/>
              <a:buAutoNum type="arabicPeriod"/>
            </a:pPr>
            <a:r>
              <a:rPr lang="en-GB" sz="1600" b="1">
                <a:solidFill>
                  <a:schemeClr val="accent5">
                    <a:lumMod val="75000"/>
                  </a:schemeClr>
                </a:solidFill>
              </a:rPr>
              <a:t>Use of equipment</a:t>
            </a:r>
            <a:r>
              <a:rPr lang="en-GB" sz="1600"/>
              <a:t>: blender, food processor, mixer, pasta machine, microwave etc.</a:t>
            </a:r>
          </a:p>
          <a:p>
            <a:pPr marL="457200" indent="-457200">
              <a:buFont typeface="+mj-lt"/>
              <a:buAutoNum type="arabicPeriod"/>
            </a:pPr>
            <a:r>
              <a:rPr lang="en-GB" sz="1600" b="1">
                <a:solidFill>
                  <a:schemeClr val="accent5">
                    <a:lumMod val="75000"/>
                  </a:schemeClr>
                </a:solidFill>
              </a:rPr>
              <a:t>Cooking methods</a:t>
            </a:r>
            <a:r>
              <a:rPr lang="en-GB" sz="1600"/>
              <a:t>: water-based, dry heat, fat based methods</a:t>
            </a:r>
          </a:p>
          <a:p>
            <a:pPr marL="457200" indent="-457200">
              <a:buFont typeface="+mj-lt"/>
              <a:buAutoNum type="arabicPeriod"/>
            </a:pPr>
            <a:r>
              <a:rPr lang="en-GB" sz="1600" b="1">
                <a:solidFill>
                  <a:schemeClr val="accent5">
                    <a:lumMod val="75000"/>
                  </a:schemeClr>
                </a:solidFill>
              </a:rPr>
              <a:t>Prepare, combine &amp; shape: </a:t>
            </a:r>
            <a:r>
              <a:rPr lang="en-GB" sz="1600"/>
              <a:t>roll, wrap, mix, coat, layer etc.</a:t>
            </a:r>
          </a:p>
          <a:p>
            <a:pPr marL="457200" indent="-457200">
              <a:buFont typeface="+mj-lt"/>
              <a:buAutoNum type="arabicPeriod"/>
            </a:pPr>
            <a:r>
              <a:rPr lang="en-GB" sz="1600" b="1">
                <a:solidFill>
                  <a:schemeClr val="accent5">
                    <a:lumMod val="75000"/>
                  </a:schemeClr>
                </a:solidFill>
              </a:rPr>
              <a:t>Sauce making</a:t>
            </a:r>
            <a:r>
              <a:rPr lang="en-GB" sz="1600"/>
              <a:t>: starch based, reduction, emulsion</a:t>
            </a:r>
          </a:p>
          <a:p>
            <a:pPr marL="457200" indent="-457200">
              <a:buFont typeface="+mj-lt"/>
              <a:buAutoNum type="arabicPeriod"/>
            </a:pPr>
            <a:r>
              <a:rPr lang="en-GB" sz="1600" b="1">
                <a:solidFill>
                  <a:schemeClr val="accent5">
                    <a:lumMod val="75000"/>
                  </a:schemeClr>
                </a:solidFill>
              </a:rPr>
              <a:t>Tenderise &amp; marinade: </a:t>
            </a:r>
            <a:r>
              <a:rPr lang="en-GB" sz="1600"/>
              <a:t>acid to denature protein, marinade to add flavour &amp; moisture</a:t>
            </a:r>
          </a:p>
          <a:p>
            <a:pPr marL="457200" indent="-457200">
              <a:buFont typeface="+mj-lt"/>
              <a:buAutoNum type="arabicPeriod"/>
            </a:pPr>
            <a:r>
              <a:rPr lang="en-GB" sz="1600" b="1">
                <a:solidFill>
                  <a:schemeClr val="accent5">
                    <a:lumMod val="75000"/>
                  </a:schemeClr>
                </a:solidFill>
              </a:rPr>
              <a:t>Dough: </a:t>
            </a:r>
            <a:r>
              <a:rPr lang="en-GB" sz="1600"/>
              <a:t>bread, pastry, pasta – shaping &amp; finishing</a:t>
            </a:r>
          </a:p>
          <a:p>
            <a:pPr marL="457200" indent="-457200">
              <a:buFont typeface="+mj-lt"/>
              <a:buAutoNum type="arabicPeriod"/>
            </a:pPr>
            <a:r>
              <a:rPr lang="en-GB" sz="1600" b="1">
                <a:solidFill>
                  <a:schemeClr val="accent5">
                    <a:lumMod val="75000"/>
                  </a:schemeClr>
                </a:solidFill>
              </a:rPr>
              <a:t>Raising agents: </a:t>
            </a:r>
            <a:r>
              <a:rPr lang="en-GB" sz="1600"/>
              <a:t>chemical, steam, mechanical, biological</a:t>
            </a:r>
          </a:p>
          <a:p>
            <a:pPr marL="457200" indent="-457200">
              <a:buFont typeface="+mj-lt"/>
              <a:buAutoNum type="arabicPeriod"/>
            </a:pPr>
            <a:r>
              <a:rPr lang="en-GB" sz="1600" b="1">
                <a:solidFill>
                  <a:schemeClr val="accent5">
                    <a:lumMod val="75000"/>
                  </a:schemeClr>
                </a:solidFill>
              </a:rPr>
              <a:t>Setting mixtures: </a:t>
            </a:r>
            <a:r>
              <a:rPr lang="en-GB" sz="1600"/>
              <a:t>removal of heat, protein, gels</a:t>
            </a:r>
          </a:p>
          <a:p>
            <a:pPr marL="457200" indent="-457200">
              <a:buFont typeface="+mj-lt"/>
              <a:buAutoNum type="arabicPeriod"/>
            </a:pPr>
            <a:endParaRPr lang="en-GB" sz="1600"/>
          </a:p>
          <a:p>
            <a:endParaRPr lang="en-GB" sz="1600"/>
          </a:p>
        </p:txBody>
      </p:sp>
      <p:sp>
        <p:nvSpPr>
          <p:cNvPr id="4" name="Rectangle 3">
            <a:extLst>
              <a:ext uri="{FF2B5EF4-FFF2-40B4-BE49-F238E27FC236}">
                <a16:creationId xmlns:a16="http://schemas.microsoft.com/office/drawing/2014/main" id="{BADF169E-A044-4144-B247-0DB59BE3CCF8}"/>
              </a:ext>
            </a:extLst>
          </p:cNvPr>
          <p:cNvSpPr/>
          <p:nvPr/>
        </p:nvSpPr>
        <p:spPr>
          <a:xfrm>
            <a:off x="4219074" y="656535"/>
            <a:ext cx="9006038" cy="369332"/>
          </a:xfrm>
          <a:prstGeom prst="rect">
            <a:avLst/>
          </a:prstGeom>
        </p:spPr>
        <p:txBody>
          <a:bodyPr wrap="square">
            <a:spAutoFit/>
          </a:bodyPr>
          <a:lstStyle/>
          <a:p>
            <a:r>
              <a:rPr lang="en-GB" b="1">
                <a:solidFill>
                  <a:schemeClr val="accent5">
                    <a:lumMod val="75000"/>
                  </a:schemeClr>
                </a:solidFill>
              </a:rPr>
              <a:t>There are 12 skills that are fundamental to the practical element of the course:</a:t>
            </a:r>
          </a:p>
        </p:txBody>
      </p:sp>
    </p:spTree>
    <p:extLst>
      <p:ext uri="{BB962C8B-B14F-4D97-AF65-F5344CB8AC3E}">
        <p14:creationId xmlns:p14="http://schemas.microsoft.com/office/powerpoint/2010/main" val="4272362523"/>
      </p:ext>
    </p:extLst>
  </p:cSld>
  <p:clrMapOvr>
    <a:masterClrMapping/>
  </p:clrMapOvr>
  <mc:AlternateContent xmlns:mc="http://schemas.openxmlformats.org/markup-compatibility/2006" xmlns:p14="http://schemas.microsoft.com/office/powerpoint/2010/main">
    <mc:Choice Requires="p14">
      <p:transition spd="slow" p14:dur="2000" advTm="174095"/>
    </mc:Choice>
    <mc:Fallback xmlns="">
      <p:transition spd="slow" advTm="174095"/>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33973" y="2563433"/>
            <a:ext cx="2205582" cy="2038973"/>
          </a:xfrm>
          <a:prstGeom prst="rect">
            <a:avLst/>
          </a:prstGeom>
        </p:spPr>
      </p:pic>
      <p:pic>
        <p:nvPicPr>
          <p:cNvPr id="6" name="Picture 5"/>
          <p:cNvPicPr>
            <a:picLocks noChangeAspect="1"/>
          </p:cNvPicPr>
          <p:nvPr/>
        </p:nvPicPr>
        <p:blipFill>
          <a:blip r:embed="rId4"/>
          <a:stretch>
            <a:fillRect/>
          </a:stretch>
        </p:blipFill>
        <p:spPr>
          <a:xfrm>
            <a:off x="6299497" y="2543498"/>
            <a:ext cx="2191893" cy="2031512"/>
          </a:xfrm>
          <a:prstGeom prst="rect">
            <a:avLst/>
          </a:prstGeom>
        </p:spPr>
      </p:pic>
      <p:pic>
        <p:nvPicPr>
          <p:cNvPr id="7" name="Picture 6"/>
          <p:cNvPicPr>
            <a:picLocks noChangeAspect="1"/>
          </p:cNvPicPr>
          <p:nvPr/>
        </p:nvPicPr>
        <p:blipFill>
          <a:blip r:embed="rId5"/>
          <a:stretch>
            <a:fillRect/>
          </a:stretch>
        </p:blipFill>
        <p:spPr>
          <a:xfrm>
            <a:off x="642191" y="2543499"/>
            <a:ext cx="3131840" cy="207137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4" y="4692750"/>
            <a:ext cx="2706584" cy="2029939"/>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t="31919"/>
          <a:stretch/>
        </p:blipFill>
        <p:spPr>
          <a:xfrm>
            <a:off x="2933763" y="4692750"/>
            <a:ext cx="3138743" cy="1602656"/>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b="19099"/>
          <a:stretch/>
        </p:blipFill>
        <p:spPr>
          <a:xfrm>
            <a:off x="3935760" y="72011"/>
            <a:ext cx="3821534" cy="2318729"/>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9023" y="88214"/>
            <a:ext cx="3131840" cy="234888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3587" y="4710839"/>
            <a:ext cx="2818295" cy="2113721"/>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2191" y="72009"/>
            <a:ext cx="3131840" cy="234888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8592388" y="3019711"/>
            <a:ext cx="3773693" cy="2830269"/>
          </a:xfrm>
          <a:prstGeom prst="rect">
            <a:avLst/>
          </a:prstGeom>
        </p:spPr>
      </p:pic>
    </p:spTree>
    <p:custDataLst>
      <p:tags r:id="rId1"/>
    </p:custDataLst>
    <p:extLst>
      <p:ext uri="{BB962C8B-B14F-4D97-AF65-F5344CB8AC3E}">
        <p14:creationId xmlns:p14="http://schemas.microsoft.com/office/powerpoint/2010/main" val="716790844"/>
      </p:ext>
    </p:extLst>
  </p:cSld>
  <p:clrMapOvr>
    <a:masterClrMapping/>
  </p:clrMapOvr>
  <mc:AlternateContent xmlns:mc="http://schemas.openxmlformats.org/markup-compatibility/2006" xmlns:p14="http://schemas.microsoft.com/office/powerpoint/2010/main">
    <mc:Choice Requires="p14">
      <p:transition spd="med" p14:dur="700" advTm="56854">
        <p:fade/>
      </p:transition>
    </mc:Choice>
    <mc:Fallback xmlns="">
      <p:transition spd="med" advTm="568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1097280" y="1845733"/>
            <a:ext cx="10453036" cy="4725664"/>
          </a:xfrm>
        </p:spPr>
        <p:txBody>
          <a:bodyPr>
            <a:normAutofit/>
          </a:bodyPr>
          <a:lstStyle/>
          <a:p>
            <a:pPr>
              <a:buFont typeface="Wingdings" panose="05000000000000000000" pitchFamily="2" charset="2"/>
              <a:buChar char="v"/>
            </a:pPr>
            <a:r>
              <a:rPr lang="en-GB"/>
              <a:t>To be totally interested in food in all forms: cooking, presentation, nutrition, hygiene &amp; more!</a:t>
            </a:r>
          </a:p>
          <a:p>
            <a:pPr>
              <a:buFont typeface="Wingdings" panose="05000000000000000000" pitchFamily="2" charset="2"/>
              <a:buChar char="v"/>
            </a:pPr>
            <a:r>
              <a:rPr lang="en-GB"/>
              <a:t>Expect to work hard in practical lessons, starting early if needed</a:t>
            </a:r>
          </a:p>
          <a:p>
            <a:pPr>
              <a:buFont typeface="Wingdings" panose="05000000000000000000" pitchFamily="2" charset="2"/>
              <a:buChar char="v"/>
            </a:pPr>
            <a:r>
              <a:rPr lang="en-GB"/>
              <a:t>Practice making dishes and experimenting with recipes at home</a:t>
            </a:r>
          </a:p>
          <a:p>
            <a:pPr>
              <a:buFont typeface="Wingdings" panose="05000000000000000000" pitchFamily="2" charset="2"/>
              <a:buChar char="v"/>
            </a:pPr>
            <a:r>
              <a:rPr lang="en-GB"/>
              <a:t>Revise hard with the theory – this will mainly be covered in year 10, along with skills practical work</a:t>
            </a:r>
          </a:p>
          <a:p>
            <a:pPr>
              <a:buFont typeface="Wingdings" panose="05000000000000000000" pitchFamily="2" charset="2"/>
              <a:buChar char="v"/>
            </a:pPr>
            <a:r>
              <a:rPr lang="en-GB"/>
              <a:t>Have an enquiring mind – working out investigations with ingredients (how they work)</a:t>
            </a:r>
          </a:p>
          <a:p>
            <a:pPr>
              <a:buFont typeface="Wingdings" panose="05000000000000000000" pitchFamily="2" charset="2"/>
              <a:buChar char="v"/>
            </a:pPr>
            <a:r>
              <a:rPr lang="en-GB"/>
              <a:t>Be organised – plan ahead with recipes</a:t>
            </a:r>
          </a:p>
          <a:p>
            <a:pPr>
              <a:buFont typeface="Wingdings" panose="05000000000000000000" pitchFamily="2" charset="2"/>
              <a:buChar char="v"/>
            </a:pPr>
            <a:r>
              <a:rPr lang="en-GB"/>
              <a:t>Cook at home – the more practice the better</a:t>
            </a:r>
          </a:p>
          <a:p>
            <a:pPr>
              <a:buFont typeface="Wingdings" panose="05000000000000000000" pitchFamily="2" charset="2"/>
              <a:buChar char="v"/>
            </a:pPr>
            <a:r>
              <a:rPr lang="en-GB"/>
              <a:t>Watch ‘foody’ TV programmes – both documentaries (theory) and cooking/making</a:t>
            </a:r>
          </a:p>
          <a:p>
            <a:pPr>
              <a:buFont typeface="Wingdings" panose="05000000000000000000" pitchFamily="2" charset="2"/>
              <a:buChar char="v"/>
            </a:pPr>
            <a:r>
              <a:rPr lang="en-GB"/>
              <a:t>Be ‘health aware’ </a:t>
            </a:r>
          </a:p>
          <a:p>
            <a:pPr>
              <a:buFont typeface="Wingdings" panose="05000000000000000000" pitchFamily="2" charset="2"/>
              <a:buChar char="v"/>
            </a:pPr>
            <a:r>
              <a:rPr lang="en-GB"/>
              <a:t>Enjoy and appreciate food!</a:t>
            </a:r>
          </a:p>
        </p:txBody>
      </p:sp>
    </p:spTree>
    <p:extLst>
      <p:ext uri="{BB962C8B-B14F-4D97-AF65-F5344CB8AC3E}">
        <p14:creationId xmlns:p14="http://schemas.microsoft.com/office/powerpoint/2010/main" val="1571088816"/>
      </p:ext>
    </p:extLst>
  </p:cSld>
  <p:clrMapOvr>
    <a:masterClrMapping/>
  </p:clrMapOvr>
  <mc:AlternateContent xmlns:mc="http://schemas.openxmlformats.org/markup-compatibility/2006" xmlns:p14="http://schemas.microsoft.com/office/powerpoint/2010/main">
    <mc:Choice Requires="p14">
      <p:transition spd="slow" p14:dur="2000" advTm="131508"/>
    </mc:Choice>
    <mc:Fallback xmlns="">
      <p:transition spd="slow" advTm="13150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14F57E-B2E8-43B4-9C6F-0EB72E8A47A9}"/>
              </a:ext>
            </a:extLst>
          </p:cNvPr>
          <p:cNvPicPr>
            <a:picLocks noChangeAspect="1"/>
          </p:cNvPicPr>
          <p:nvPr/>
        </p:nvPicPr>
        <p:blipFill>
          <a:blip r:embed="rId2"/>
          <a:stretch>
            <a:fillRect/>
          </a:stretch>
        </p:blipFill>
        <p:spPr>
          <a:xfrm>
            <a:off x="10023615" y="3228800"/>
            <a:ext cx="2184408" cy="2073755"/>
          </a:xfrm>
          <a:prstGeom prst="rect">
            <a:avLst/>
          </a:prstGeom>
        </p:spPr>
      </p:pic>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Future pathways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368968" y="462563"/>
            <a:ext cx="11454063" cy="4023360"/>
          </a:xfrm>
        </p:spPr>
        <p:txBody>
          <a:bodyPr/>
          <a:lstStyle/>
          <a:p>
            <a:pPr algn="ctr"/>
            <a:r>
              <a:rPr lang="en-GB" sz="1999" b="1">
                <a:solidFill>
                  <a:schemeClr val="tx1"/>
                </a:solidFill>
              </a:rPr>
              <a:t>The food industry is a complex, global collective of diverse businesses that supply much of the food and food energy consumed by the world population.  It is worth £96.1 billion to the UK economy.</a:t>
            </a:r>
          </a:p>
          <a:p>
            <a:pPr algn="ctr"/>
            <a:endParaRPr lang="en-GB"/>
          </a:p>
        </p:txBody>
      </p:sp>
      <p:pic>
        <p:nvPicPr>
          <p:cNvPr id="7" name="Picture 6">
            <a:extLst>
              <a:ext uri="{FF2B5EF4-FFF2-40B4-BE49-F238E27FC236}">
                <a16:creationId xmlns:a16="http://schemas.microsoft.com/office/drawing/2014/main" id="{7AEECC24-F4F4-4A26-8D1A-FB20D88CA0A3}"/>
              </a:ext>
            </a:extLst>
          </p:cNvPr>
          <p:cNvPicPr>
            <a:picLocks noChangeAspect="1"/>
          </p:cNvPicPr>
          <p:nvPr/>
        </p:nvPicPr>
        <p:blipFill>
          <a:blip r:embed="rId3"/>
          <a:stretch>
            <a:fillRect/>
          </a:stretch>
        </p:blipFill>
        <p:spPr>
          <a:xfrm>
            <a:off x="160421" y="1913320"/>
            <a:ext cx="9590372" cy="4249280"/>
          </a:xfrm>
          <a:prstGeom prst="rect">
            <a:avLst/>
          </a:prstGeom>
        </p:spPr>
      </p:pic>
      <p:pic>
        <p:nvPicPr>
          <p:cNvPr id="8" name="Picture 7">
            <a:extLst>
              <a:ext uri="{FF2B5EF4-FFF2-40B4-BE49-F238E27FC236}">
                <a16:creationId xmlns:a16="http://schemas.microsoft.com/office/drawing/2014/main" id="{3D782BBC-1B01-4CAA-80FD-4652AD46EB1A}"/>
              </a:ext>
            </a:extLst>
          </p:cNvPr>
          <p:cNvPicPr>
            <a:picLocks noChangeAspect="1"/>
          </p:cNvPicPr>
          <p:nvPr/>
        </p:nvPicPr>
        <p:blipFill>
          <a:blip r:embed="rId4"/>
          <a:stretch>
            <a:fillRect/>
          </a:stretch>
        </p:blipFill>
        <p:spPr>
          <a:xfrm>
            <a:off x="10168047" y="1234396"/>
            <a:ext cx="1853345" cy="1005927"/>
          </a:xfrm>
          <a:prstGeom prst="rect">
            <a:avLst/>
          </a:prstGeom>
        </p:spPr>
      </p:pic>
      <p:pic>
        <p:nvPicPr>
          <p:cNvPr id="9" name="Picture 8">
            <a:extLst>
              <a:ext uri="{FF2B5EF4-FFF2-40B4-BE49-F238E27FC236}">
                <a16:creationId xmlns:a16="http://schemas.microsoft.com/office/drawing/2014/main" id="{C9CA1A5B-D4BC-4432-BCC6-5CC59BC61DC4}"/>
              </a:ext>
            </a:extLst>
          </p:cNvPr>
          <p:cNvPicPr>
            <a:picLocks noChangeAspect="1"/>
          </p:cNvPicPr>
          <p:nvPr/>
        </p:nvPicPr>
        <p:blipFill>
          <a:blip r:embed="rId5"/>
          <a:stretch>
            <a:fillRect/>
          </a:stretch>
        </p:blipFill>
        <p:spPr>
          <a:xfrm>
            <a:off x="5385599" y="5742335"/>
            <a:ext cx="1292464" cy="1115665"/>
          </a:xfrm>
          <a:prstGeom prst="rect">
            <a:avLst/>
          </a:prstGeom>
        </p:spPr>
      </p:pic>
      <p:pic>
        <p:nvPicPr>
          <p:cNvPr id="10" name="Picture 9">
            <a:extLst>
              <a:ext uri="{FF2B5EF4-FFF2-40B4-BE49-F238E27FC236}">
                <a16:creationId xmlns:a16="http://schemas.microsoft.com/office/drawing/2014/main" id="{BE6CB11B-0816-4E84-984F-8C278D69A6DB}"/>
              </a:ext>
            </a:extLst>
          </p:cNvPr>
          <p:cNvPicPr>
            <a:picLocks noChangeAspect="1"/>
          </p:cNvPicPr>
          <p:nvPr/>
        </p:nvPicPr>
        <p:blipFill>
          <a:blip r:embed="rId6"/>
          <a:stretch>
            <a:fillRect/>
          </a:stretch>
        </p:blipFill>
        <p:spPr>
          <a:xfrm>
            <a:off x="10023615" y="2240323"/>
            <a:ext cx="2007963" cy="1188677"/>
          </a:xfrm>
          <a:prstGeom prst="rect">
            <a:avLst/>
          </a:prstGeom>
        </p:spPr>
      </p:pic>
      <p:pic>
        <p:nvPicPr>
          <p:cNvPr id="11" name="Picture 10">
            <a:extLst>
              <a:ext uri="{FF2B5EF4-FFF2-40B4-BE49-F238E27FC236}">
                <a16:creationId xmlns:a16="http://schemas.microsoft.com/office/drawing/2014/main" id="{FB54BFD8-5434-4026-9CE1-6AB4543F166F}"/>
              </a:ext>
            </a:extLst>
          </p:cNvPr>
          <p:cNvPicPr>
            <a:picLocks noChangeAspect="1"/>
          </p:cNvPicPr>
          <p:nvPr/>
        </p:nvPicPr>
        <p:blipFill>
          <a:blip r:embed="rId7"/>
          <a:stretch>
            <a:fillRect/>
          </a:stretch>
        </p:blipFill>
        <p:spPr>
          <a:xfrm>
            <a:off x="9678873" y="4988887"/>
            <a:ext cx="2513127" cy="1862744"/>
          </a:xfrm>
          <a:prstGeom prst="rect">
            <a:avLst/>
          </a:prstGeom>
        </p:spPr>
      </p:pic>
      <p:pic>
        <p:nvPicPr>
          <p:cNvPr id="12" name="Picture 11">
            <a:extLst>
              <a:ext uri="{FF2B5EF4-FFF2-40B4-BE49-F238E27FC236}">
                <a16:creationId xmlns:a16="http://schemas.microsoft.com/office/drawing/2014/main" id="{C8F7650D-9079-405C-8F93-74E831323CFF}"/>
              </a:ext>
            </a:extLst>
          </p:cNvPr>
          <p:cNvPicPr>
            <a:picLocks noChangeAspect="1"/>
          </p:cNvPicPr>
          <p:nvPr/>
        </p:nvPicPr>
        <p:blipFill>
          <a:blip r:embed="rId8"/>
          <a:stretch>
            <a:fillRect/>
          </a:stretch>
        </p:blipFill>
        <p:spPr>
          <a:xfrm>
            <a:off x="6726346" y="5649814"/>
            <a:ext cx="2936327" cy="1236537"/>
          </a:xfrm>
          <a:prstGeom prst="rect">
            <a:avLst/>
          </a:prstGeom>
        </p:spPr>
      </p:pic>
    </p:spTree>
    <p:extLst>
      <p:ext uri="{BB962C8B-B14F-4D97-AF65-F5344CB8AC3E}">
        <p14:creationId xmlns:p14="http://schemas.microsoft.com/office/powerpoint/2010/main" val="1334967119"/>
      </p:ext>
    </p:extLst>
  </p:cSld>
  <p:clrMapOvr>
    <a:masterClrMapping/>
  </p:clrMapOvr>
  <mc:AlternateContent xmlns:mc="http://schemas.openxmlformats.org/markup-compatibility/2006" xmlns:p14="http://schemas.microsoft.com/office/powerpoint/2010/main">
    <mc:Choice Requires="p14">
      <p:transition spd="slow" p14:dur="2000" advTm="79941"/>
    </mc:Choice>
    <mc:Fallback xmlns="">
      <p:transition spd="slow" advTm="799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a:solidFill>
                  <a:srgbClr val="002639"/>
                </a:solidFill>
              </a:rPr>
              <a:t>Any questions?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a:lstStyle/>
          <a:p>
            <a:endParaRPr lang="en-GB" dirty="0"/>
          </a:p>
          <a:p>
            <a:pPr marL="0" indent="0">
              <a:buNone/>
            </a:pPr>
            <a:r>
              <a:rPr lang="en-GB" sz="2400" dirty="0"/>
              <a:t>If you have any questions regarding the content of the course please contact:</a:t>
            </a:r>
          </a:p>
          <a:p>
            <a:pPr marL="0" indent="0">
              <a:buNone/>
            </a:pPr>
            <a:endParaRPr lang="en-GB" sz="2400" dirty="0"/>
          </a:p>
          <a:p>
            <a:pPr marL="0" indent="0">
              <a:buNone/>
            </a:pPr>
            <a:r>
              <a:rPr lang="en-GB" sz="2400" dirty="0"/>
              <a:t>Mrs Amanda Shaw </a:t>
            </a:r>
            <a:r>
              <a:rPr lang="en-GB" sz="2400" dirty="0">
                <a:hlinkClick r:id="rId2"/>
              </a:rPr>
              <a:t>ashaw@seaford.org</a:t>
            </a:r>
            <a:r>
              <a:rPr lang="en-GB" sz="2400" dirty="0"/>
              <a:t> </a:t>
            </a:r>
          </a:p>
          <a:p>
            <a:pPr marL="0" indent="0">
              <a:buNone/>
            </a:pPr>
            <a:endParaRPr lang="en-GB" sz="2400" dirty="0"/>
          </a:p>
          <a:p>
            <a:pPr marL="0" indent="0">
              <a:buNone/>
            </a:pPr>
            <a:r>
              <a:rPr lang="en-GB" sz="2400" dirty="0"/>
              <a:t>Mrs Sarah Cullen  </a:t>
            </a:r>
            <a:r>
              <a:rPr lang="en-GB" sz="2400" dirty="0">
                <a:hlinkClick r:id="rId3"/>
              </a:rPr>
              <a:t>scullen@seaford.org</a:t>
            </a:r>
            <a:endParaRPr lang="en-GB" sz="2400" dirty="0"/>
          </a:p>
        </p:txBody>
      </p:sp>
    </p:spTree>
    <p:extLst>
      <p:ext uri="{BB962C8B-B14F-4D97-AF65-F5344CB8AC3E}">
        <p14:creationId xmlns:p14="http://schemas.microsoft.com/office/powerpoint/2010/main" val="2986973181"/>
      </p:ext>
    </p:extLst>
  </p:cSld>
  <p:clrMapOvr>
    <a:masterClrMapping/>
  </p:clrMapOvr>
  <mc:AlternateContent xmlns:mc="http://schemas.openxmlformats.org/markup-compatibility/2006" xmlns:p14="http://schemas.microsoft.com/office/powerpoint/2010/main">
    <mc:Choice Requires="p14">
      <p:transition spd="slow" p14:dur="2000" advTm="26171"/>
    </mc:Choice>
    <mc:Fallback xmlns="">
      <p:transition spd="slow" advTm="261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p:txBody>
          <a:bodyPr/>
          <a:lstStyle/>
          <a:p>
            <a:r>
              <a:rPr lang="en-GB" b="1">
                <a:solidFill>
                  <a:srgbClr val="002639"/>
                </a:solidFill>
              </a:rPr>
              <a:t>Why should you choose it?</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p:txBody>
          <a:bodyPr vert="horz" lIns="0" tIns="45720" rIns="0" bIns="45720" rtlCol="0" anchor="t">
            <a:normAutofit/>
          </a:bodyPr>
          <a:lstStyle/>
          <a:p>
            <a:r>
              <a:rPr lang="en-GB">
                <a:cs typeface="Calibri"/>
              </a:rPr>
              <a:t>- </a:t>
            </a:r>
          </a:p>
          <a:p>
            <a:pPr marL="0" indent="0">
              <a:buNone/>
            </a:pPr>
            <a:endParaRPr lang="en-GB">
              <a:cs typeface="Calibri"/>
            </a:endParaRPr>
          </a:p>
        </p:txBody>
      </p:sp>
      <p:pic>
        <p:nvPicPr>
          <p:cNvPr id="4" name="Picture 3">
            <a:extLst>
              <a:ext uri="{FF2B5EF4-FFF2-40B4-BE49-F238E27FC236}">
                <a16:creationId xmlns:a16="http://schemas.microsoft.com/office/drawing/2014/main" id="{25EA9CEE-38EC-4869-B9D9-4374869E1605}"/>
              </a:ext>
            </a:extLst>
          </p:cNvPr>
          <p:cNvPicPr>
            <a:picLocks noChangeAspect="1"/>
          </p:cNvPicPr>
          <p:nvPr/>
        </p:nvPicPr>
        <p:blipFill>
          <a:blip r:embed="rId2"/>
          <a:stretch>
            <a:fillRect/>
          </a:stretch>
        </p:blipFill>
        <p:spPr>
          <a:xfrm>
            <a:off x="5186163" y="2114095"/>
            <a:ext cx="6439799" cy="3486637"/>
          </a:xfrm>
          <a:prstGeom prst="rect">
            <a:avLst/>
          </a:prstGeom>
        </p:spPr>
      </p:pic>
      <p:sp>
        <p:nvSpPr>
          <p:cNvPr id="5" name="TextBox 4">
            <a:extLst>
              <a:ext uri="{FF2B5EF4-FFF2-40B4-BE49-F238E27FC236}">
                <a16:creationId xmlns:a16="http://schemas.microsoft.com/office/drawing/2014/main" id="{ED47E595-AA18-432E-ADFB-AE0D1CEA08D3}"/>
              </a:ext>
            </a:extLst>
          </p:cNvPr>
          <p:cNvSpPr txBox="1"/>
          <p:nvPr/>
        </p:nvSpPr>
        <p:spPr>
          <a:xfrm>
            <a:off x="577515" y="1845734"/>
            <a:ext cx="4491789" cy="3970318"/>
          </a:xfrm>
          <a:prstGeom prst="rect">
            <a:avLst/>
          </a:prstGeom>
          <a:noFill/>
        </p:spPr>
        <p:txBody>
          <a:bodyPr wrap="square" rtlCol="0">
            <a:spAutoFit/>
          </a:bodyPr>
          <a:lstStyle/>
          <a:p>
            <a:r>
              <a:rPr lang="en-GB"/>
              <a:t>This is a GCSE course with a strong practical focus. You’ll master a variety of technical skills and become proficient in the kitchen. In addition, you’ll develop an in-depth knowledge of food science, food safety, food choice, nutrition and health. </a:t>
            </a:r>
          </a:p>
          <a:p>
            <a:endParaRPr lang="en-GB"/>
          </a:p>
          <a:p>
            <a:r>
              <a:rPr lang="en-GB"/>
              <a:t>You’ll also develop transferable skills such as: </a:t>
            </a:r>
          </a:p>
          <a:p>
            <a:r>
              <a:rPr lang="en-GB"/>
              <a:t>• analysis </a:t>
            </a:r>
          </a:p>
          <a:p>
            <a:r>
              <a:rPr lang="en-GB"/>
              <a:t>• evaluation </a:t>
            </a:r>
          </a:p>
          <a:p>
            <a:r>
              <a:rPr lang="en-GB"/>
              <a:t>• communication skills </a:t>
            </a:r>
          </a:p>
          <a:p>
            <a:r>
              <a:rPr lang="en-GB"/>
              <a:t>• working independently </a:t>
            </a:r>
          </a:p>
          <a:p>
            <a:r>
              <a:rPr lang="en-GB"/>
              <a:t>• time management </a:t>
            </a:r>
          </a:p>
          <a:p>
            <a:r>
              <a:rPr lang="en-GB"/>
              <a:t>• the ability to interpret information and data.</a:t>
            </a:r>
          </a:p>
        </p:txBody>
      </p:sp>
    </p:spTree>
    <p:extLst>
      <p:ext uri="{BB962C8B-B14F-4D97-AF65-F5344CB8AC3E}">
        <p14:creationId xmlns:p14="http://schemas.microsoft.com/office/powerpoint/2010/main" val="4267549589"/>
      </p:ext>
    </p:extLst>
  </p:cSld>
  <p:clrMapOvr>
    <a:masterClrMapping/>
  </p:clrMapOvr>
  <mc:AlternateContent xmlns:mc="http://schemas.openxmlformats.org/markup-compatibility/2006" xmlns:p14="http://schemas.microsoft.com/office/powerpoint/2010/main">
    <mc:Choice Requires="p14">
      <p:transition spd="slow" p14:dur="2000" advTm="65631"/>
    </mc:Choice>
    <mc:Fallback xmlns="">
      <p:transition spd="slow" advTm="656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8FF-F33E-4363-93D9-5A017A37D6EF}"/>
              </a:ext>
            </a:extLst>
          </p:cNvPr>
          <p:cNvSpPr>
            <a:spLocks noGrp="1"/>
          </p:cNvSpPr>
          <p:nvPr>
            <p:ph type="title"/>
          </p:nvPr>
        </p:nvSpPr>
        <p:spPr/>
        <p:txBody>
          <a:bodyPr/>
          <a:lstStyle/>
          <a:p>
            <a:r>
              <a:rPr lang="en-GB" b="1"/>
              <a:t>How will it fit with my other subjects?</a:t>
            </a:r>
          </a:p>
        </p:txBody>
      </p:sp>
      <p:sp>
        <p:nvSpPr>
          <p:cNvPr id="3" name="Content Placeholder 2">
            <a:extLst>
              <a:ext uri="{FF2B5EF4-FFF2-40B4-BE49-F238E27FC236}">
                <a16:creationId xmlns:a16="http://schemas.microsoft.com/office/drawing/2014/main" id="{21B9502E-1C07-4B00-A489-B3E2B26F34F5}"/>
              </a:ext>
            </a:extLst>
          </p:cNvPr>
          <p:cNvSpPr>
            <a:spLocks noGrp="1"/>
          </p:cNvSpPr>
          <p:nvPr>
            <p:ph idx="1"/>
          </p:nvPr>
        </p:nvSpPr>
        <p:spPr/>
        <p:txBody>
          <a:bodyPr>
            <a:normAutofit/>
          </a:bodyPr>
          <a:lstStyle/>
          <a:p>
            <a:pPr marL="0" indent="0">
              <a:buNone/>
            </a:pPr>
            <a:r>
              <a:rPr lang="en-GB" sz="2400"/>
              <a:t>The skills you develop through the study of food preparation and nutrition will support your study of a wide range of other subjects and can be studied in combination with any other GCSE course. </a:t>
            </a:r>
          </a:p>
          <a:p>
            <a:pPr marL="0" indent="0">
              <a:buNone/>
            </a:pPr>
            <a:r>
              <a:rPr lang="en-GB" sz="2400"/>
              <a:t>In terms of subject knowledge, the nutrition and health may particularly complement the study of Biology and Physical Education. </a:t>
            </a:r>
          </a:p>
          <a:p>
            <a:pPr marL="0" indent="0">
              <a:buNone/>
            </a:pPr>
            <a:r>
              <a:rPr lang="en-GB" sz="2400"/>
              <a:t>Food Preparation and Nutrition also helps you to learn how to work independently and manage your time – skills valued by both higher education institutions and employers alike.</a:t>
            </a:r>
          </a:p>
        </p:txBody>
      </p:sp>
    </p:spTree>
    <p:extLst>
      <p:ext uri="{BB962C8B-B14F-4D97-AF65-F5344CB8AC3E}">
        <p14:creationId xmlns:p14="http://schemas.microsoft.com/office/powerpoint/2010/main" val="3349410815"/>
      </p:ext>
    </p:extLst>
  </p:cSld>
  <p:clrMapOvr>
    <a:masterClrMapping/>
  </p:clrMapOvr>
  <mc:AlternateContent xmlns:mc="http://schemas.openxmlformats.org/markup-compatibility/2006" xmlns:p14="http://schemas.microsoft.com/office/powerpoint/2010/main">
    <mc:Choice Requires="p14">
      <p:transition spd="slow" p14:dur="2000" advTm="54625"/>
    </mc:Choice>
    <mc:Fallback xmlns="">
      <p:transition spd="slow" advTm="546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9B1C01-DC95-4C5B-B41A-EF78670C906A}"/>
              </a:ext>
            </a:extLst>
          </p:cNvPr>
          <p:cNvPicPr>
            <a:picLocks noChangeAspect="1"/>
          </p:cNvPicPr>
          <p:nvPr/>
        </p:nvPicPr>
        <p:blipFill>
          <a:blip r:embed="rId2"/>
          <a:stretch>
            <a:fillRect/>
          </a:stretch>
        </p:blipFill>
        <p:spPr>
          <a:xfrm>
            <a:off x="8970365" y="3072062"/>
            <a:ext cx="2926334" cy="3724979"/>
          </a:xfrm>
          <a:prstGeom prst="rect">
            <a:avLst/>
          </a:prstGeom>
        </p:spPr>
      </p:pic>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p:txBody>
          <a:bodyPr/>
          <a:lstStyle/>
          <a:p>
            <a:r>
              <a:rPr lang="en-GB" b="1">
                <a:solidFill>
                  <a:srgbClr val="002639"/>
                </a:solidFill>
              </a:rPr>
              <a:t>Course content</a:t>
            </a:r>
          </a:p>
        </p:txBody>
      </p:sp>
      <p:sp>
        <p:nvSpPr>
          <p:cNvPr id="5" name="Content Placeholder 4">
            <a:extLst>
              <a:ext uri="{FF2B5EF4-FFF2-40B4-BE49-F238E27FC236}">
                <a16:creationId xmlns:a16="http://schemas.microsoft.com/office/drawing/2014/main" id="{B78C389B-8004-4A20-9999-43D7424131D9}"/>
              </a:ext>
            </a:extLst>
          </p:cNvPr>
          <p:cNvSpPr>
            <a:spLocks noGrp="1"/>
          </p:cNvSpPr>
          <p:nvPr>
            <p:ph idx="1"/>
          </p:nvPr>
        </p:nvSpPr>
        <p:spPr>
          <a:xfrm>
            <a:off x="879108" y="1956244"/>
            <a:ext cx="10372825" cy="4023360"/>
          </a:xfrm>
        </p:spPr>
        <p:txBody>
          <a:bodyPr/>
          <a:lstStyle/>
          <a:p>
            <a:r>
              <a:rPr lang="en-GB">
                <a:solidFill>
                  <a:schemeClr val="bg2">
                    <a:lumMod val="25000"/>
                  </a:schemeClr>
                </a:solidFill>
              </a:rPr>
              <a:t>This qualification is linear. Linear means that students will sit all their exams and submit all their non-exam assessment at the end of the course.  The GCSE is 50% Coursework (NEA) and 50% Exam.</a:t>
            </a:r>
          </a:p>
        </p:txBody>
      </p:sp>
      <p:sp>
        <p:nvSpPr>
          <p:cNvPr id="6" name="Title 4">
            <a:extLst>
              <a:ext uri="{FF2B5EF4-FFF2-40B4-BE49-F238E27FC236}">
                <a16:creationId xmlns:a16="http://schemas.microsoft.com/office/drawing/2014/main" id="{F30415C8-E1D2-4199-9D5E-56BE1ED61093}"/>
              </a:ext>
            </a:extLst>
          </p:cNvPr>
          <p:cNvSpPr txBox="1">
            <a:spLocks/>
          </p:cNvSpPr>
          <p:nvPr/>
        </p:nvSpPr>
        <p:spPr>
          <a:xfrm>
            <a:off x="872691" y="2424362"/>
            <a:ext cx="10852194" cy="1295399"/>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en-GB" sz="2799">
                <a:solidFill>
                  <a:schemeClr val="bg1"/>
                </a:solidFill>
              </a:rPr>
            </a:br>
            <a:br>
              <a:rPr lang="en-GB" sz="2799">
                <a:solidFill>
                  <a:schemeClr val="bg1"/>
                </a:solidFill>
              </a:rPr>
            </a:br>
            <a:r>
              <a:rPr lang="en-GB" sz="2799" b="1">
                <a:solidFill>
                  <a:schemeClr val="accent5">
                    <a:lumMod val="75000"/>
                  </a:schemeClr>
                </a:solidFill>
              </a:rPr>
              <a:t>SUBJECT CONTENT:</a:t>
            </a:r>
            <a:br>
              <a:rPr lang="en-GB" sz="2799">
                <a:solidFill>
                  <a:schemeClr val="bg1"/>
                </a:solidFill>
              </a:rPr>
            </a:br>
            <a:r>
              <a:rPr lang="en-GB" sz="2799">
                <a:solidFill>
                  <a:schemeClr val="bg2">
                    <a:lumMod val="25000"/>
                  </a:schemeClr>
                </a:solidFill>
              </a:rPr>
              <a:t>Food preparation skills – these are intended to be integrated into the five sections</a:t>
            </a:r>
            <a:r>
              <a:rPr lang="en-GB" sz="2799">
                <a:solidFill>
                  <a:schemeClr val="bg1"/>
                </a:solidFill>
              </a:rPr>
              <a:t>:</a:t>
            </a:r>
            <a:endParaRPr lang="en-US" sz="2799">
              <a:solidFill>
                <a:schemeClr val="bg1"/>
              </a:solidFill>
            </a:endParaRPr>
          </a:p>
        </p:txBody>
      </p:sp>
      <p:sp>
        <p:nvSpPr>
          <p:cNvPr id="7" name="Rectangle 6">
            <a:extLst>
              <a:ext uri="{FF2B5EF4-FFF2-40B4-BE49-F238E27FC236}">
                <a16:creationId xmlns:a16="http://schemas.microsoft.com/office/drawing/2014/main" id="{3B39FDBB-46D7-4E3D-963D-1AF48857403A}"/>
              </a:ext>
            </a:extLst>
          </p:cNvPr>
          <p:cNvSpPr/>
          <p:nvPr/>
        </p:nvSpPr>
        <p:spPr>
          <a:xfrm>
            <a:off x="3554931" y="3576977"/>
            <a:ext cx="6096000" cy="1938992"/>
          </a:xfrm>
          <a:prstGeom prst="rect">
            <a:avLst/>
          </a:prstGeom>
        </p:spPr>
        <p:txBody>
          <a:bodyPr>
            <a:spAutoFit/>
          </a:bodyPr>
          <a:lstStyle/>
          <a:p>
            <a:r>
              <a:rPr lang="en-GB" sz="2400">
                <a:solidFill>
                  <a:schemeClr val="bg2">
                    <a:lumMod val="25000"/>
                  </a:schemeClr>
                </a:solidFill>
              </a:rPr>
              <a:t>Food, Nutrition and Health</a:t>
            </a:r>
          </a:p>
          <a:p>
            <a:r>
              <a:rPr lang="en-GB" sz="2400">
                <a:solidFill>
                  <a:schemeClr val="bg2">
                    <a:lumMod val="25000"/>
                  </a:schemeClr>
                </a:solidFill>
              </a:rPr>
              <a:t>Food Science</a:t>
            </a:r>
          </a:p>
          <a:p>
            <a:r>
              <a:rPr lang="en-GB" sz="2400">
                <a:solidFill>
                  <a:schemeClr val="bg2">
                    <a:lumMod val="25000"/>
                  </a:schemeClr>
                </a:solidFill>
              </a:rPr>
              <a:t>Food Safety</a:t>
            </a:r>
          </a:p>
          <a:p>
            <a:r>
              <a:rPr lang="en-GB" sz="2400">
                <a:solidFill>
                  <a:schemeClr val="bg2">
                    <a:lumMod val="25000"/>
                  </a:schemeClr>
                </a:solidFill>
              </a:rPr>
              <a:t>Food Choice</a:t>
            </a:r>
          </a:p>
          <a:p>
            <a:r>
              <a:rPr lang="en-GB" sz="2400">
                <a:solidFill>
                  <a:schemeClr val="bg2">
                    <a:lumMod val="25000"/>
                  </a:schemeClr>
                </a:solidFill>
              </a:rPr>
              <a:t>Food Provenance</a:t>
            </a:r>
          </a:p>
        </p:txBody>
      </p:sp>
      <p:pic>
        <p:nvPicPr>
          <p:cNvPr id="11" name="Picture 10">
            <a:extLst>
              <a:ext uri="{FF2B5EF4-FFF2-40B4-BE49-F238E27FC236}">
                <a16:creationId xmlns:a16="http://schemas.microsoft.com/office/drawing/2014/main" id="{16B5A245-6683-4457-B5A5-A82B54F71062}"/>
              </a:ext>
            </a:extLst>
          </p:cNvPr>
          <p:cNvPicPr>
            <a:picLocks noChangeAspect="1"/>
          </p:cNvPicPr>
          <p:nvPr/>
        </p:nvPicPr>
        <p:blipFill>
          <a:blip r:embed="rId3"/>
          <a:stretch>
            <a:fillRect/>
          </a:stretch>
        </p:blipFill>
        <p:spPr>
          <a:xfrm>
            <a:off x="6899107" y="4476337"/>
            <a:ext cx="1743377" cy="2320704"/>
          </a:xfrm>
          <a:prstGeom prst="rect">
            <a:avLst/>
          </a:prstGeom>
        </p:spPr>
      </p:pic>
    </p:spTree>
    <p:extLst>
      <p:ext uri="{BB962C8B-B14F-4D97-AF65-F5344CB8AC3E}">
        <p14:creationId xmlns:p14="http://schemas.microsoft.com/office/powerpoint/2010/main" val="4075895983"/>
      </p:ext>
    </p:extLst>
  </p:cSld>
  <p:clrMapOvr>
    <a:masterClrMapping/>
  </p:clrMapOvr>
  <mc:AlternateContent xmlns:mc="http://schemas.openxmlformats.org/markup-compatibility/2006" xmlns:p14="http://schemas.microsoft.com/office/powerpoint/2010/main">
    <mc:Choice Requires="p14">
      <p:transition spd="slow" p14:dur="2000" advTm="77265"/>
    </mc:Choice>
    <mc:Fallback xmlns="">
      <p:transition spd="slow" advTm="772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66A1EB-73B6-44B2-B232-B19D7E20B488}"/>
              </a:ext>
            </a:extLst>
          </p:cNvPr>
          <p:cNvSpPr/>
          <p:nvPr/>
        </p:nvSpPr>
        <p:spPr>
          <a:xfrm>
            <a:off x="529389" y="2949702"/>
            <a:ext cx="6096000" cy="1138773"/>
          </a:xfrm>
          <a:prstGeom prst="rect">
            <a:avLst/>
          </a:prstGeom>
        </p:spPr>
        <p:txBody>
          <a:bodyPr>
            <a:spAutoFit/>
          </a:bodyPr>
          <a:lstStyle/>
          <a:p>
            <a:r>
              <a:rPr lang="en-GB" sz="2800">
                <a:solidFill>
                  <a:schemeClr val="accent5">
                    <a:lumMod val="75000"/>
                  </a:schemeClr>
                </a:solidFill>
              </a:rPr>
              <a:t>2. Food Science</a:t>
            </a:r>
          </a:p>
          <a:p>
            <a:pPr marL="457140" indent="-457140">
              <a:buFont typeface="Arial" panose="020B0604020202020204" pitchFamily="34" charset="0"/>
              <a:buChar char="•"/>
            </a:pPr>
            <a:r>
              <a:rPr lang="en-GB" sz="2000"/>
              <a:t>Cooking of food and heat transfer</a:t>
            </a:r>
          </a:p>
          <a:p>
            <a:pPr marL="457140" indent="-457140">
              <a:buFont typeface="Arial" panose="020B0604020202020204" pitchFamily="34" charset="0"/>
              <a:buChar char="•"/>
            </a:pPr>
            <a:r>
              <a:rPr lang="en-GB" sz="2000"/>
              <a:t>Functional and chemical properties of food</a:t>
            </a:r>
          </a:p>
        </p:txBody>
      </p:sp>
      <p:sp>
        <p:nvSpPr>
          <p:cNvPr id="3" name="Rectangle 2">
            <a:extLst>
              <a:ext uri="{FF2B5EF4-FFF2-40B4-BE49-F238E27FC236}">
                <a16:creationId xmlns:a16="http://schemas.microsoft.com/office/drawing/2014/main" id="{44F1DA84-D098-4141-ABCD-BD53C465ED60}"/>
              </a:ext>
            </a:extLst>
          </p:cNvPr>
          <p:cNvSpPr/>
          <p:nvPr/>
        </p:nvSpPr>
        <p:spPr>
          <a:xfrm>
            <a:off x="6625389" y="1925873"/>
            <a:ext cx="6096000" cy="1754326"/>
          </a:xfrm>
          <a:prstGeom prst="rect">
            <a:avLst/>
          </a:prstGeom>
        </p:spPr>
        <p:txBody>
          <a:bodyPr>
            <a:spAutoFit/>
          </a:bodyPr>
          <a:lstStyle/>
          <a:p>
            <a:r>
              <a:rPr lang="en-GB" sz="2800">
                <a:solidFill>
                  <a:schemeClr val="accent5">
                    <a:lumMod val="75000"/>
                  </a:schemeClr>
                </a:solidFill>
              </a:rPr>
              <a:t>4. Food Choice</a:t>
            </a:r>
          </a:p>
          <a:p>
            <a:pPr marL="342855" indent="-342855">
              <a:buFont typeface="Arial" panose="020B0604020202020204" pitchFamily="34" charset="0"/>
              <a:buChar char="•"/>
            </a:pPr>
            <a:r>
              <a:rPr lang="en-GB" sz="2000"/>
              <a:t>Factors affecting food choice</a:t>
            </a:r>
          </a:p>
          <a:p>
            <a:pPr marL="342855" indent="-342855">
              <a:buFont typeface="Arial" panose="020B0604020202020204" pitchFamily="34" charset="0"/>
              <a:buChar char="•"/>
            </a:pPr>
            <a:r>
              <a:rPr lang="en-GB" sz="2000"/>
              <a:t>British and international cuisines</a:t>
            </a:r>
          </a:p>
          <a:p>
            <a:pPr marL="342855" indent="-342855">
              <a:buFont typeface="Arial" panose="020B0604020202020204" pitchFamily="34" charset="0"/>
              <a:buChar char="•"/>
            </a:pPr>
            <a:r>
              <a:rPr lang="en-GB" sz="2000"/>
              <a:t>Sensory evaluation</a:t>
            </a:r>
          </a:p>
          <a:p>
            <a:pPr marL="342855" indent="-342855">
              <a:buFont typeface="Arial" panose="020B0604020202020204" pitchFamily="34" charset="0"/>
              <a:buChar char="•"/>
            </a:pPr>
            <a:r>
              <a:rPr lang="en-GB" sz="2000"/>
              <a:t>Food labelling and marketing</a:t>
            </a:r>
          </a:p>
        </p:txBody>
      </p:sp>
      <p:sp>
        <p:nvSpPr>
          <p:cNvPr id="4" name="Rectangle 3">
            <a:extLst>
              <a:ext uri="{FF2B5EF4-FFF2-40B4-BE49-F238E27FC236}">
                <a16:creationId xmlns:a16="http://schemas.microsoft.com/office/drawing/2014/main" id="{D97F83C8-07DC-46FA-B6DD-48C94D0DCED4}"/>
              </a:ext>
            </a:extLst>
          </p:cNvPr>
          <p:cNvSpPr/>
          <p:nvPr/>
        </p:nvSpPr>
        <p:spPr>
          <a:xfrm>
            <a:off x="6625389" y="3915197"/>
            <a:ext cx="6096000" cy="1398844"/>
          </a:xfrm>
          <a:prstGeom prst="rect">
            <a:avLst/>
          </a:prstGeom>
        </p:spPr>
        <p:txBody>
          <a:bodyPr>
            <a:spAutoFit/>
          </a:bodyPr>
          <a:lstStyle/>
          <a:p>
            <a:r>
              <a:rPr lang="en-GB" sz="2800">
                <a:solidFill>
                  <a:schemeClr val="accent5">
                    <a:lumMod val="75000"/>
                  </a:schemeClr>
                </a:solidFill>
              </a:rPr>
              <a:t>5. Food Provenance</a:t>
            </a:r>
          </a:p>
          <a:p>
            <a:pPr marL="342855" indent="-342855">
              <a:lnSpc>
                <a:spcPct val="150000"/>
              </a:lnSpc>
              <a:buFont typeface="Arial" panose="020B0604020202020204" pitchFamily="34" charset="0"/>
              <a:buChar char="•"/>
            </a:pPr>
            <a:r>
              <a:rPr lang="en-GB" sz="2000"/>
              <a:t>Environmental impact &amp; sustainability of food</a:t>
            </a:r>
          </a:p>
          <a:p>
            <a:pPr marL="342855" indent="-342855">
              <a:lnSpc>
                <a:spcPct val="150000"/>
              </a:lnSpc>
              <a:buFont typeface="Arial" panose="020B0604020202020204" pitchFamily="34" charset="0"/>
              <a:buChar char="•"/>
            </a:pPr>
            <a:r>
              <a:rPr lang="en-GB" sz="2000"/>
              <a:t>Food processing &amp; production</a:t>
            </a:r>
          </a:p>
        </p:txBody>
      </p:sp>
      <p:sp>
        <p:nvSpPr>
          <p:cNvPr id="5" name="Rectangle 4">
            <a:extLst>
              <a:ext uri="{FF2B5EF4-FFF2-40B4-BE49-F238E27FC236}">
                <a16:creationId xmlns:a16="http://schemas.microsoft.com/office/drawing/2014/main" id="{9BCC59BB-757B-4D15-B765-866D6943C6B3}"/>
              </a:ext>
            </a:extLst>
          </p:cNvPr>
          <p:cNvSpPr/>
          <p:nvPr/>
        </p:nvSpPr>
        <p:spPr>
          <a:xfrm>
            <a:off x="529389" y="4558471"/>
            <a:ext cx="6096000" cy="1446550"/>
          </a:xfrm>
          <a:prstGeom prst="rect">
            <a:avLst/>
          </a:prstGeom>
        </p:spPr>
        <p:txBody>
          <a:bodyPr>
            <a:spAutoFit/>
          </a:bodyPr>
          <a:lstStyle/>
          <a:p>
            <a:r>
              <a:rPr lang="en-GB" sz="2800">
                <a:solidFill>
                  <a:schemeClr val="accent5">
                    <a:lumMod val="75000"/>
                  </a:schemeClr>
                </a:solidFill>
              </a:rPr>
              <a:t>3. Food Safety</a:t>
            </a:r>
          </a:p>
          <a:p>
            <a:pPr marL="342900" indent="-342900">
              <a:buFont typeface="Arial" panose="020B0604020202020204" pitchFamily="34" charset="0"/>
              <a:buChar char="•"/>
            </a:pPr>
            <a:r>
              <a:rPr lang="en-GB" sz="2000"/>
              <a:t>Food spoilage and contamination</a:t>
            </a:r>
          </a:p>
          <a:p>
            <a:pPr marL="342900" indent="-342900">
              <a:buFont typeface="Arial" panose="020B0604020202020204" pitchFamily="34" charset="0"/>
              <a:buChar char="•"/>
            </a:pPr>
            <a:r>
              <a:rPr lang="en-GB" sz="2000"/>
              <a:t>Buying and storing food</a:t>
            </a:r>
          </a:p>
          <a:p>
            <a:pPr marL="342900" indent="-342900">
              <a:buFont typeface="Arial" panose="020B0604020202020204" pitchFamily="34" charset="0"/>
              <a:buChar char="•"/>
            </a:pPr>
            <a:r>
              <a:rPr lang="en-GB" sz="2000"/>
              <a:t>Preparing and cooking food</a:t>
            </a:r>
            <a:endParaRPr lang="en-US" sz="2000"/>
          </a:p>
        </p:txBody>
      </p:sp>
      <p:sp>
        <p:nvSpPr>
          <p:cNvPr id="6" name="Rectangle 5">
            <a:extLst>
              <a:ext uri="{FF2B5EF4-FFF2-40B4-BE49-F238E27FC236}">
                <a16:creationId xmlns:a16="http://schemas.microsoft.com/office/drawing/2014/main" id="{9C30C864-A8EA-4E95-B0C1-12C420E98A2B}"/>
              </a:ext>
            </a:extLst>
          </p:cNvPr>
          <p:cNvSpPr/>
          <p:nvPr/>
        </p:nvSpPr>
        <p:spPr>
          <a:xfrm>
            <a:off x="529389" y="333111"/>
            <a:ext cx="6096000" cy="2369880"/>
          </a:xfrm>
          <a:prstGeom prst="rect">
            <a:avLst/>
          </a:prstGeom>
        </p:spPr>
        <p:txBody>
          <a:bodyPr>
            <a:spAutoFit/>
          </a:bodyPr>
          <a:lstStyle/>
          <a:p>
            <a:r>
              <a:rPr lang="en-GB" sz="2800">
                <a:solidFill>
                  <a:schemeClr val="accent5">
                    <a:lumMod val="75000"/>
                  </a:schemeClr>
                </a:solidFill>
              </a:rPr>
              <a:t>1. Food Nutrition &amp; Health</a:t>
            </a:r>
          </a:p>
          <a:p>
            <a:pPr marL="342855" indent="-342855">
              <a:buFont typeface="Arial" panose="020B0604020202020204" pitchFamily="34" charset="0"/>
              <a:buChar char="•"/>
            </a:pPr>
            <a:r>
              <a:rPr lang="en-GB" sz="2000"/>
              <a:t>Protein, carbs, fat, vitamins, minerals, water, fibre</a:t>
            </a:r>
          </a:p>
          <a:p>
            <a:pPr marL="342855" indent="-342855">
              <a:buFont typeface="Arial" panose="020B0604020202020204" pitchFamily="34" charset="0"/>
              <a:buChar char="•"/>
            </a:pPr>
            <a:r>
              <a:rPr lang="en-GB" sz="2000"/>
              <a:t>Nutritional needs and health</a:t>
            </a:r>
          </a:p>
          <a:p>
            <a:pPr marL="342855" indent="-342855">
              <a:buFont typeface="Arial" panose="020B0604020202020204" pitchFamily="34" charset="0"/>
              <a:buChar char="•"/>
            </a:pPr>
            <a:r>
              <a:rPr lang="en-GB" sz="2000"/>
              <a:t>Technological developments associated with better health</a:t>
            </a:r>
          </a:p>
          <a:p>
            <a:pPr marL="342855" indent="-342855">
              <a:buFont typeface="Arial" panose="020B0604020202020204" pitchFamily="34" charset="0"/>
              <a:buChar char="•"/>
            </a:pPr>
            <a:r>
              <a:rPr lang="en-GB" sz="2000"/>
              <a:t>Energy needs, special diets</a:t>
            </a:r>
          </a:p>
          <a:p>
            <a:pPr marL="342855" indent="-342855">
              <a:buFont typeface="Arial" panose="020B0604020202020204" pitchFamily="34" charset="0"/>
              <a:buChar char="•"/>
            </a:pPr>
            <a:r>
              <a:rPr lang="en-GB" sz="2000"/>
              <a:t>Carry out nutritional analysis</a:t>
            </a:r>
          </a:p>
        </p:txBody>
      </p:sp>
    </p:spTree>
    <p:extLst>
      <p:ext uri="{BB962C8B-B14F-4D97-AF65-F5344CB8AC3E}">
        <p14:creationId xmlns:p14="http://schemas.microsoft.com/office/powerpoint/2010/main" val="3456416150"/>
      </p:ext>
    </p:extLst>
  </p:cSld>
  <p:clrMapOvr>
    <a:masterClrMapping/>
  </p:clrMapOvr>
  <mc:AlternateContent xmlns:mc="http://schemas.openxmlformats.org/markup-compatibility/2006" xmlns:p14="http://schemas.microsoft.com/office/powerpoint/2010/main">
    <mc:Choice Requires="p14">
      <p:transition spd="slow" p14:dur="2000" advTm="136404"/>
    </mc:Choice>
    <mc:Fallback xmlns="">
      <p:transition spd="slow" advTm="1364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A9D3-EC45-479C-9C08-485BD957B423}"/>
              </a:ext>
            </a:extLst>
          </p:cNvPr>
          <p:cNvSpPr>
            <a:spLocks noGrp="1"/>
          </p:cNvSpPr>
          <p:nvPr>
            <p:ph type="title"/>
          </p:nvPr>
        </p:nvSpPr>
        <p:spPr/>
        <p:txBody>
          <a:bodyPr/>
          <a:lstStyle/>
          <a:p>
            <a:r>
              <a:rPr lang="en-GB" b="1"/>
              <a:t>Structure of the course</a:t>
            </a:r>
          </a:p>
        </p:txBody>
      </p:sp>
      <p:sp>
        <p:nvSpPr>
          <p:cNvPr id="3" name="Content Placeholder 2">
            <a:extLst>
              <a:ext uri="{FF2B5EF4-FFF2-40B4-BE49-F238E27FC236}">
                <a16:creationId xmlns:a16="http://schemas.microsoft.com/office/drawing/2014/main" id="{BDB4D9B3-C375-4CB6-B352-ABEAB246E132}"/>
              </a:ext>
            </a:extLst>
          </p:cNvPr>
          <p:cNvSpPr>
            <a:spLocks noGrp="1"/>
          </p:cNvSpPr>
          <p:nvPr>
            <p:ph idx="1"/>
          </p:nvPr>
        </p:nvSpPr>
        <p:spPr/>
        <p:txBody>
          <a:bodyPr/>
          <a:lstStyle/>
          <a:p>
            <a:r>
              <a:rPr lang="en-GB" b="1"/>
              <a:t>Year 10</a:t>
            </a:r>
          </a:p>
          <a:p>
            <a:r>
              <a:rPr lang="en-GB"/>
              <a:t>In year 10, students will mainly focus on theory (food, nutrition &amp; health; food science; food safety; food choice; food provenance). Work is currently completed using OneNote.</a:t>
            </a:r>
          </a:p>
          <a:p>
            <a:r>
              <a:rPr lang="en-GB"/>
              <a:t>There will be some practical skill lessons (examples: whisked sponge, marinating, dough making, pastry skills, piping skills, using electrical equipment, sauce making to mention a few!)</a:t>
            </a:r>
          </a:p>
          <a:p>
            <a:endParaRPr lang="en-GB"/>
          </a:p>
          <a:p>
            <a:r>
              <a:rPr lang="en-GB" b="1"/>
              <a:t>Year 11</a:t>
            </a:r>
          </a:p>
          <a:p>
            <a:r>
              <a:rPr lang="en-GB"/>
              <a:t>Year 11 work will be dedicated to completion of coursework (Non-Exam Assessments) and revision of the theory ready for the external exam at the end of the course.</a:t>
            </a:r>
          </a:p>
        </p:txBody>
      </p:sp>
    </p:spTree>
    <p:extLst>
      <p:ext uri="{BB962C8B-B14F-4D97-AF65-F5344CB8AC3E}">
        <p14:creationId xmlns:p14="http://schemas.microsoft.com/office/powerpoint/2010/main" val="1930594999"/>
      </p:ext>
    </p:extLst>
  </p:cSld>
  <p:clrMapOvr>
    <a:masterClrMapping/>
  </p:clrMapOvr>
  <mc:AlternateContent xmlns:mc="http://schemas.openxmlformats.org/markup-compatibility/2006" xmlns:p14="http://schemas.microsoft.com/office/powerpoint/2010/main">
    <mc:Choice Requires="p14">
      <p:transition spd="slow" p14:dur="2000" advTm="121384"/>
    </mc:Choice>
    <mc:Fallback xmlns="">
      <p:transition spd="slow" advTm="1213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lstStyle/>
          <a:p>
            <a:r>
              <a:rPr lang="en-GB" b="1">
                <a:solidFill>
                  <a:srgbClr val="002639"/>
                </a:solidFill>
              </a:rPr>
              <a:t>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p:txBody>
          <a:bodyPr vert="horz" lIns="0" tIns="45720" rIns="0" bIns="45720" rtlCol="0" anchor="t">
            <a:normAutofit/>
          </a:bodyPr>
          <a:lstStyle/>
          <a:p>
            <a:r>
              <a:rPr lang="en-GB" sz="2400" b="1">
                <a:cs typeface="Calibri"/>
              </a:rPr>
              <a:t>AQA GCSE Food Preparation &amp; Nutrition </a:t>
            </a:r>
            <a:r>
              <a:rPr lang="en-GB" sz="2400" b="1" i="1">
                <a:cs typeface="Calibri"/>
              </a:rPr>
              <a:t>comprises 2 elements:</a:t>
            </a:r>
          </a:p>
          <a:p>
            <a:endParaRPr lang="en-GB">
              <a:cs typeface="Calibri"/>
            </a:endParaRPr>
          </a:p>
          <a:p>
            <a:r>
              <a:rPr lang="en-GB" b="1">
                <a:solidFill>
                  <a:schemeClr val="accent5">
                    <a:lumMod val="75000"/>
                  </a:schemeClr>
                </a:solidFill>
                <a:cs typeface="Calibri"/>
              </a:rPr>
              <a:t>External Exam</a:t>
            </a:r>
            <a:r>
              <a:rPr lang="en-GB">
                <a:solidFill>
                  <a:schemeClr val="accent5">
                    <a:lumMod val="75000"/>
                  </a:schemeClr>
                </a:solidFill>
                <a:cs typeface="Calibri"/>
              </a:rPr>
              <a:t> </a:t>
            </a:r>
            <a:r>
              <a:rPr lang="en-GB">
                <a:cs typeface="Calibri"/>
              </a:rPr>
              <a:t>- 50% total marks (1hr 45min paper)</a:t>
            </a:r>
          </a:p>
          <a:p>
            <a:endParaRPr lang="en-GB">
              <a:cs typeface="Calibri"/>
            </a:endParaRPr>
          </a:p>
          <a:p>
            <a:r>
              <a:rPr lang="en-GB" b="1">
                <a:solidFill>
                  <a:schemeClr val="accent5">
                    <a:lumMod val="75000"/>
                  </a:schemeClr>
                </a:solidFill>
                <a:cs typeface="Calibri"/>
              </a:rPr>
              <a:t>Internal Assessment</a:t>
            </a:r>
            <a:r>
              <a:rPr lang="en-GB">
                <a:solidFill>
                  <a:schemeClr val="accent5">
                    <a:lumMod val="75000"/>
                  </a:schemeClr>
                </a:solidFill>
                <a:cs typeface="Calibri"/>
              </a:rPr>
              <a:t> </a:t>
            </a:r>
            <a:r>
              <a:rPr lang="en-GB">
                <a:cs typeface="Calibri"/>
              </a:rPr>
              <a:t>– Non-Exam-Assessment (NEA) coursework 50% total marks:</a:t>
            </a:r>
          </a:p>
          <a:p>
            <a:pPr marL="201168" lvl="1" indent="0">
              <a:buNone/>
            </a:pPr>
            <a:r>
              <a:rPr lang="en-GB">
                <a:cs typeface="Calibri"/>
              </a:rPr>
              <a:t>	Comprising 2 pieces of coursework:</a:t>
            </a:r>
          </a:p>
          <a:p>
            <a:r>
              <a:rPr lang="en-GB">
                <a:cs typeface="Calibri"/>
              </a:rPr>
              <a:t>               NEA1 – Food Investigation 15% of total marks</a:t>
            </a:r>
          </a:p>
          <a:p>
            <a:r>
              <a:rPr lang="en-GB">
                <a:cs typeface="Calibri"/>
              </a:rPr>
              <a:t>               NEA2 -  Food Preparation 35% of total marks</a:t>
            </a:r>
          </a:p>
        </p:txBody>
      </p:sp>
      <p:pic>
        <p:nvPicPr>
          <p:cNvPr id="5" name="Graphic 4" descr="Arrow Slight curve">
            <a:extLst>
              <a:ext uri="{FF2B5EF4-FFF2-40B4-BE49-F238E27FC236}">
                <a16:creationId xmlns:a16="http://schemas.microsoft.com/office/drawing/2014/main" id="{596EC7F2-BBEB-40C9-BA87-A3C2BFAB5D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9141" y="4498759"/>
            <a:ext cx="914400" cy="914400"/>
          </a:xfrm>
          <a:prstGeom prst="rect">
            <a:avLst/>
          </a:prstGeom>
        </p:spPr>
      </p:pic>
      <p:sp>
        <p:nvSpPr>
          <p:cNvPr id="6" name="TextBox 5">
            <a:extLst>
              <a:ext uri="{FF2B5EF4-FFF2-40B4-BE49-F238E27FC236}">
                <a16:creationId xmlns:a16="http://schemas.microsoft.com/office/drawing/2014/main" id="{D725FE1F-D11D-46A9-8046-AE1AE5B97154}"/>
              </a:ext>
            </a:extLst>
          </p:cNvPr>
          <p:cNvSpPr txBox="1"/>
          <p:nvPr/>
        </p:nvSpPr>
        <p:spPr>
          <a:xfrm>
            <a:off x="7573541" y="4771293"/>
            <a:ext cx="1690719" cy="369332"/>
          </a:xfrm>
          <a:prstGeom prst="rect">
            <a:avLst/>
          </a:prstGeom>
          <a:noFill/>
        </p:spPr>
        <p:txBody>
          <a:bodyPr wrap="none" rtlCol="0">
            <a:spAutoFit/>
          </a:bodyPr>
          <a:lstStyle/>
          <a:p>
            <a:r>
              <a:rPr lang="en-GB">
                <a:cs typeface="Calibri"/>
              </a:rPr>
              <a:t>50% total marks</a:t>
            </a:r>
            <a:endParaRPr lang="en-GB"/>
          </a:p>
        </p:txBody>
      </p:sp>
    </p:spTree>
    <p:extLst>
      <p:ext uri="{BB962C8B-B14F-4D97-AF65-F5344CB8AC3E}">
        <p14:creationId xmlns:p14="http://schemas.microsoft.com/office/powerpoint/2010/main" val="4166125320"/>
      </p:ext>
    </p:extLst>
  </p:cSld>
  <p:clrMapOvr>
    <a:masterClrMapping/>
  </p:clrMapOvr>
  <mc:AlternateContent xmlns:mc="http://schemas.openxmlformats.org/markup-compatibility/2006" xmlns:p14="http://schemas.microsoft.com/office/powerpoint/2010/main">
    <mc:Choice Requires="p14">
      <p:transition spd="slow" p14:dur="2000" advTm="130533"/>
    </mc:Choice>
    <mc:Fallback xmlns="">
      <p:transition spd="slow" advTm="1305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DB32-BB38-4B2F-AD2A-F69BA7FA89FB}"/>
              </a:ext>
            </a:extLst>
          </p:cNvPr>
          <p:cNvSpPr>
            <a:spLocks noGrp="1"/>
          </p:cNvSpPr>
          <p:nvPr>
            <p:ph type="title"/>
          </p:nvPr>
        </p:nvSpPr>
        <p:spPr/>
        <p:txBody>
          <a:bodyPr/>
          <a:lstStyle/>
          <a:p>
            <a:r>
              <a:rPr lang="en-GB" b="1"/>
              <a:t>How it is assessed</a:t>
            </a:r>
          </a:p>
        </p:txBody>
      </p:sp>
      <p:sp>
        <p:nvSpPr>
          <p:cNvPr id="3" name="Content Placeholder 2">
            <a:extLst>
              <a:ext uri="{FF2B5EF4-FFF2-40B4-BE49-F238E27FC236}">
                <a16:creationId xmlns:a16="http://schemas.microsoft.com/office/drawing/2014/main" id="{E0185B21-B579-4F1B-AFAE-C95485FDFB79}"/>
              </a:ext>
            </a:extLst>
          </p:cNvPr>
          <p:cNvSpPr>
            <a:spLocks noGrp="1"/>
          </p:cNvSpPr>
          <p:nvPr>
            <p:ph idx="1"/>
          </p:nvPr>
        </p:nvSpPr>
        <p:spPr>
          <a:xfrm>
            <a:off x="433136" y="1845733"/>
            <a:ext cx="11470105" cy="4410687"/>
          </a:xfrm>
        </p:spPr>
        <p:txBody>
          <a:bodyPr>
            <a:normAutofit fontScale="92500"/>
          </a:bodyPr>
          <a:lstStyle/>
          <a:p>
            <a:r>
              <a:rPr lang="en-GB" sz="2400" b="1">
                <a:solidFill>
                  <a:schemeClr val="accent5">
                    <a:lumMod val="75000"/>
                  </a:schemeClr>
                </a:solidFill>
              </a:rPr>
              <a:t>EXAM</a:t>
            </a:r>
            <a:r>
              <a:rPr lang="en-GB" b="1">
                <a:solidFill>
                  <a:schemeClr val="accent5">
                    <a:lumMod val="75000"/>
                  </a:schemeClr>
                </a:solidFill>
              </a:rPr>
              <a:t> - </a:t>
            </a:r>
            <a:r>
              <a:rPr lang="en-GB" b="1">
                <a:solidFill>
                  <a:schemeClr val="tx1"/>
                </a:solidFill>
              </a:rPr>
              <a:t>Paper 1: Food Preparation and Nutrition </a:t>
            </a:r>
            <a:r>
              <a:rPr lang="en-GB" b="1">
                <a:solidFill>
                  <a:srgbClr val="0070C0"/>
                </a:solidFill>
              </a:rPr>
              <a:t>– 50% of the GCSE, external exam taken at the end of year 11.</a:t>
            </a:r>
          </a:p>
          <a:p>
            <a:r>
              <a:rPr lang="en-GB" sz="2400" b="1">
                <a:solidFill>
                  <a:schemeClr val="accent5">
                    <a:lumMod val="75000"/>
                  </a:schemeClr>
                </a:solidFill>
              </a:rPr>
              <a:t>COURSEWORK (Non-Exam-Assessment-NEA) </a:t>
            </a:r>
            <a:r>
              <a:rPr lang="en-GB" b="1">
                <a:solidFill>
                  <a:schemeClr val="accent5">
                    <a:lumMod val="75000"/>
                  </a:schemeClr>
                </a:solidFill>
              </a:rPr>
              <a:t>– </a:t>
            </a:r>
            <a:r>
              <a:rPr lang="en-GB" b="1">
                <a:solidFill>
                  <a:srgbClr val="0070C0"/>
                </a:solidFill>
              </a:rPr>
              <a:t>50% of the GCSE, internal assessment completed in year 11:</a:t>
            </a:r>
          </a:p>
          <a:p>
            <a:r>
              <a:rPr lang="en-GB" sz="2100" b="1">
                <a:solidFill>
                  <a:schemeClr val="tx1"/>
                </a:solidFill>
              </a:rPr>
              <a:t>Task 1: Food Investigation </a:t>
            </a:r>
            <a:r>
              <a:rPr lang="en-GB" sz="1900" b="1">
                <a:solidFill>
                  <a:schemeClr val="tx1"/>
                </a:solidFill>
              </a:rPr>
              <a:t>(15% of GCSE)</a:t>
            </a:r>
          </a:p>
          <a:p>
            <a:r>
              <a:rPr lang="en-GB" sz="2100">
                <a:solidFill>
                  <a:schemeClr val="tx1"/>
                </a:solidFill>
              </a:rPr>
              <a:t>Students' understanding of the working characteristics, functional and chemical properties of ingredients. </a:t>
            </a:r>
            <a:r>
              <a:rPr lang="en-GB" sz="2100" i="1">
                <a:solidFill>
                  <a:schemeClr val="tx1"/>
                </a:solidFill>
              </a:rPr>
              <a:t>Practical investigations are a compulsory element of this NEA task.  Written or electronic report (1,500–2,000 words) including photographic evidence of the practical investigation.</a:t>
            </a:r>
            <a:endParaRPr lang="en-GB" sz="2100" b="1">
              <a:solidFill>
                <a:schemeClr val="tx1"/>
              </a:solidFill>
            </a:endParaRPr>
          </a:p>
          <a:p>
            <a:r>
              <a:rPr lang="en-GB" sz="1900" b="1">
                <a:solidFill>
                  <a:schemeClr val="tx1"/>
                </a:solidFill>
              </a:rPr>
              <a:t>Task 2:</a:t>
            </a:r>
            <a:r>
              <a:rPr lang="en-GB" sz="1900">
                <a:solidFill>
                  <a:schemeClr val="tx1"/>
                </a:solidFill>
              </a:rPr>
              <a:t> </a:t>
            </a:r>
            <a:r>
              <a:rPr lang="en-GB" sz="1900" b="1">
                <a:solidFill>
                  <a:schemeClr val="tx1"/>
                </a:solidFill>
              </a:rPr>
              <a:t>Food Preparation Assessment (35% of GCSE) -</a:t>
            </a:r>
            <a:r>
              <a:rPr lang="en-GB" sz="1900">
                <a:solidFill>
                  <a:schemeClr val="tx1"/>
                </a:solidFill>
              </a:rPr>
              <a:t>3 hour practical exam</a:t>
            </a:r>
            <a:endParaRPr lang="en-GB" sz="1900" b="1">
              <a:solidFill>
                <a:schemeClr val="tx1"/>
              </a:solidFill>
            </a:endParaRPr>
          </a:p>
          <a:p>
            <a:r>
              <a:rPr lang="en-GB" sz="2100">
                <a:solidFill>
                  <a:schemeClr val="tx1"/>
                </a:solidFill>
              </a:rPr>
              <a:t>Students' knowledge, skills and understanding in relation to the planning, preparation, cooking, presentation of food and application of nutrition related to the chosen task (tasks are released by the exam board and change each year).  Students will prepare, cook and present a final menu of three dishes within a single period of no more than three hours, planning in advance how this will be achieved.  </a:t>
            </a:r>
            <a:r>
              <a:rPr lang="en-GB" sz="2100" i="1">
                <a:solidFill>
                  <a:schemeClr val="tx1"/>
                </a:solidFill>
              </a:rPr>
              <a:t>Written or electronic portfolio including photographic evidence. Photographic evidence </a:t>
            </a:r>
            <a:endParaRPr lang="en-GB" sz="2100" b="1">
              <a:solidFill>
                <a:schemeClr val="tx1"/>
              </a:solidFill>
            </a:endParaRPr>
          </a:p>
          <a:p>
            <a:endParaRPr lang="en-GB"/>
          </a:p>
        </p:txBody>
      </p:sp>
    </p:spTree>
    <p:extLst>
      <p:ext uri="{BB962C8B-B14F-4D97-AF65-F5344CB8AC3E}">
        <p14:creationId xmlns:p14="http://schemas.microsoft.com/office/powerpoint/2010/main" val="1359714623"/>
      </p:ext>
    </p:extLst>
  </p:cSld>
  <p:clrMapOvr>
    <a:masterClrMapping/>
  </p:clrMapOvr>
  <mc:AlternateContent xmlns:mc="http://schemas.openxmlformats.org/markup-compatibility/2006" xmlns:p14="http://schemas.microsoft.com/office/powerpoint/2010/main">
    <mc:Choice Requires="p14">
      <p:transition spd="slow" p14:dur="2000" advTm="75268"/>
    </mc:Choice>
    <mc:Fallback xmlns="">
      <p:transition spd="slow" advTm="7526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85DF-AFCC-4AB2-9594-810E03C52CF1}"/>
              </a:ext>
            </a:extLst>
          </p:cNvPr>
          <p:cNvSpPr>
            <a:spLocks noGrp="1"/>
          </p:cNvSpPr>
          <p:nvPr>
            <p:ph type="title"/>
          </p:nvPr>
        </p:nvSpPr>
        <p:spPr/>
        <p:txBody>
          <a:bodyPr/>
          <a:lstStyle/>
          <a:p>
            <a:r>
              <a:rPr lang="en-GB" b="1"/>
              <a:t>Sample Exam Questions</a:t>
            </a:r>
          </a:p>
        </p:txBody>
      </p:sp>
      <p:pic>
        <p:nvPicPr>
          <p:cNvPr id="4" name="Picture 10">
            <a:extLst>
              <a:ext uri="{FF2B5EF4-FFF2-40B4-BE49-F238E27FC236}">
                <a16:creationId xmlns:a16="http://schemas.microsoft.com/office/drawing/2014/main" id="{CA6157FF-61B4-4A6D-9E27-53F2552F578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0357" y="1894389"/>
            <a:ext cx="4921843" cy="4022725"/>
          </a:xfrm>
          <a:prstGeom prst="rect">
            <a:avLst/>
          </a:prstGeom>
          <a:ln w="3810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5" name="Picture 12">
            <a:extLst>
              <a:ext uri="{FF2B5EF4-FFF2-40B4-BE49-F238E27FC236}">
                <a16:creationId xmlns:a16="http://schemas.microsoft.com/office/drawing/2014/main" id="{F129F001-AA0F-4454-B7FB-52C538874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260" y="1833612"/>
            <a:ext cx="3264391" cy="2683767"/>
          </a:xfrm>
          <a:prstGeom prst="rect">
            <a:avLst/>
          </a:prstGeom>
          <a:ln w="3810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6" name="Picture 11">
            <a:extLst>
              <a:ext uri="{FF2B5EF4-FFF2-40B4-BE49-F238E27FC236}">
                <a16:creationId xmlns:a16="http://schemas.microsoft.com/office/drawing/2014/main" id="{52E9D9CE-1C53-4291-A94A-8CB5D1D4F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259" y="121911"/>
            <a:ext cx="3482871" cy="2830131"/>
          </a:xfrm>
          <a:prstGeom prst="rect">
            <a:avLst/>
          </a:prstGeom>
          <a:ln w="3810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 name="Picture 13">
            <a:extLst>
              <a:ext uri="{FF2B5EF4-FFF2-40B4-BE49-F238E27FC236}">
                <a16:creationId xmlns:a16="http://schemas.microsoft.com/office/drawing/2014/main" id="{C8B70C21-21BA-4570-A64D-A5439D56D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6260" y="3091275"/>
            <a:ext cx="3482872" cy="3069067"/>
          </a:xfrm>
          <a:prstGeom prst="rect">
            <a:avLst/>
          </a:prstGeom>
          <a:ln w="3810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6319132"/>
      </p:ext>
    </p:extLst>
  </p:cSld>
  <p:clrMapOvr>
    <a:masterClrMapping/>
  </p:clrMapOvr>
  <mc:AlternateContent xmlns:mc="http://schemas.openxmlformats.org/markup-compatibility/2006" xmlns:p14="http://schemas.microsoft.com/office/powerpoint/2010/main">
    <mc:Choice Requires="p14">
      <p:transition spd="slow" p14:dur="2000" advTm="20908"/>
    </mc:Choice>
    <mc:Fallback xmlns="">
      <p:transition spd="slow" advTm="2090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9|2.6|2.8|2.6|2.7|2.9|2.1|2.2|3.3|1.4"/>
</p:tagLst>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d9eb0e-5c3a-4d9c-bb3e-49f394cfd5a0" xsi:nil="true"/>
    <lcf76f155ced4ddcb4097134ff3c332f xmlns="fbc262b2-0396-429a-90c9-e187502e50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6" ma:contentTypeDescription="Create a new document." ma:contentTypeScope="" ma:versionID="1f2fbd3d3eac8ef7a0e750f161ccce7a">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7351af733be9713b036ce24a0fae9136"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CDF4B-FC54-4E16-8C8D-E949506AD9CB}">
  <ds:schemaRefs>
    <ds:schemaRef ds:uri="http://schemas.microsoft.com/sharepoint/v3/contenttype/forms"/>
  </ds:schemaRefs>
</ds:datastoreItem>
</file>

<file path=customXml/itemProps2.xml><?xml version="1.0" encoding="utf-8"?>
<ds:datastoreItem xmlns:ds="http://schemas.openxmlformats.org/officeDocument/2006/customXml" ds:itemID="{0F6B65B4-E9AB-4B20-8A2B-43DCF8A6DF89}">
  <ds:schemaRefs>
    <ds:schemaRef ds:uri="2c8331e3-6960-40d6-a1cf-596ad27bac34"/>
    <ds:schemaRef ds:uri="7b3103a9-3e1c-41db-9db3-39422f9cdf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3F8194-CE8D-45BD-96AD-F1662029181C}"/>
</file>

<file path=docProps/app.xml><?xml version="1.0" encoding="utf-8"?>
<Properties xmlns="http://schemas.openxmlformats.org/officeDocument/2006/extended-properties" xmlns:vt="http://schemas.openxmlformats.org/officeDocument/2006/docPropsVTypes">
  <Template>Retrospect</Template>
  <TotalTime>0</TotalTime>
  <Words>1122</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Constantia</vt:lpstr>
      <vt:lpstr>Wingdings</vt:lpstr>
      <vt:lpstr>Retrospect</vt:lpstr>
      <vt:lpstr>Cooking 16x9</vt:lpstr>
      <vt:lpstr>GCSE Food Preparation &amp; Nutrition</vt:lpstr>
      <vt:lpstr>Why should you choose it?</vt:lpstr>
      <vt:lpstr>How will it fit with my other subjects?</vt:lpstr>
      <vt:lpstr>Course content</vt:lpstr>
      <vt:lpstr>PowerPoint Presentation</vt:lpstr>
      <vt:lpstr>Structure of the course</vt:lpstr>
      <vt:lpstr>Assessment</vt:lpstr>
      <vt:lpstr>How it is assessed</vt:lpstr>
      <vt:lpstr>Sample Exam Questions</vt:lpstr>
      <vt:lpstr>Practical Skill Requirement</vt:lpstr>
      <vt:lpstr>PowerPoint Presentation</vt:lpstr>
      <vt:lpstr>Expectations of students</vt:lpstr>
      <vt:lpstr>Future pathways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lastModifiedBy>Amanda Shaw</cp:lastModifiedBy>
  <cp:revision>2</cp:revision>
  <dcterms:created xsi:type="dcterms:W3CDTF">2020-11-12T13:48:05Z</dcterms:created>
  <dcterms:modified xsi:type="dcterms:W3CDTF">2024-01-09T15:41:38Z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ies>
</file>