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57" r:id="rId3"/>
    <p:sldId id="308" r:id="rId4"/>
    <p:sldId id="336" r:id="rId5"/>
    <p:sldId id="320" r:id="rId6"/>
    <p:sldId id="337" r:id="rId7"/>
    <p:sldId id="311" r:id="rId8"/>
    <p:sldId id="269" r:id="rId9"/>
    <p:sldId id="313" r:id="rId10"/>
    <p:sldId id="314" r:id="rId11"/>
    <p:sldId id="352" r:id="rId12"/>
    <p:sldId id="357" r:id="rId13"/>
    <p:sldId id="277" r:id="rId14"/>
    <p:sldId id="278" r:id="rId15"/>
    <p:sldId id="317" r:id="rId16"/>
    <p:sldId id="360" r:id="rId17"/>
    <p:sldId id="361" r:id="rId18"/>
    <p:sldId id="362" r:id="rId19"/>
    <p:sldId id="350" r:id="rId20"/>
    <p:sldId id="358" r:id="rId21"/>
    <p:sldId id="315" r:id="rId22"/>
    <p:sldId id="340" r:id="rId23"/>
    <p:sldId id="321" r:id="rId24"/>
    <p:sldId id="339" r:id="rId25"/>
    <p:sldId id="322" r:id="rId26"/>
    <p:sldId id="349" r:id="rId27"/>
    <p:sldId id="271" r:id="rId28"/>
    <p:sldId id="363" r:id="rId29"/>
    <p:sldId id="306" r:id="rId30"/>
    <p:sldId id="359" r:id="rId31"/>
    <p:sldId id="364" r:id="rId32"/>
    <p:sldId id="341" r:id="rId33"/>
    <p:sldId id="346" r:id="rId34"/>
    <p:sldId id="355" r:id="rId35"/>
    <p:sldId id="365" r:id="rId36"/>
    <p:sldId id="259"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Museo 700" panose="02000000000000000000" pitchFamily="2" charset="0"/>
      <p:bold r:id="rId43"/>
    </p:embeddedFont>
    <p:embeddedFont>
      <p:font typeface="Museo 500" panose="02000000000000000000" pitchFamily="2" charset="0"/>
      <p:regular r:id="rId44"/>
    </p:embeddedFont>
    <p:embeddedFont>
      <p:font typeface="Arial Narrow" panose="020B0606020202030204" pitchFamily="34" charset="0"/>
      <p:regular r:id="rId45"/>
      <p:bold r:id="rId46"/>
      <p:italic r:id="rId47"/>
      <p:boldItalic r:id="rId48"/>
    </p:embeddedFont>
    <p:embeddedFont>
      <p:font typeface="Museo 900" panose="02000000000000000000" pitchFamily="2" charset="0"/>
      <p:bold r:id="rId49"/>
    </p:embeddedFont>
    <p:embeddedFont>
      <p:font typeface="Museo900-Regular" panose="02000000000000000000" pitchFamily="2" charset="0"/>
      <p:bold r:id="rId50"/>
    </p:embeddedFont>
    <p:embeddedFont>
      <p:font typeface="Museo 100" panose="02000000000000000000" pitchFamily="2"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Heathcote" initials="RH" lastIdx="10" clrIdx="0">
    <p:extLst>
      <p:ext uri="{19B8F6BF-5375-455C-9EA6-DF929625EA0E}">
        <p15:presenceInfo xmlns:p15="http://schemas.microsoft.com/office/powerpoint/2012/main" userId="c2f2ece637cb1f9c" providerId="Windows Live"/>
      </p:ext>
    </p:extLst>
  </p:cmAuthor>
  <p:cmAuthor id="2" name="Adam Crawford" initials="AC" lastIdx="1" clrIdx="1">
    <p:extLst>
      <p:ext uri="{19B8F6BF-5375-455C-9EA6-DF929625EA0E}">
        <p15:presenceInfo xmlns:p15="http://schemas.microsoft.com/office/powerpoint/2012/main" userId="3e51b10ac1c64d4c" providerId="Windows Live"/>
      </p:ext>
    </p:extLst>
  </p:cmAuthor>
  <p:cmAuthor id="3" name="Ellie" initials="E" lastIdx="5" clrIdx="2">
    <p:extLst>
      <p:ext uri="{19B8F6BF-5375-455C-9EA6-DF929625EA0E}">
        <p15:presenceInfo xmlns:p15="http://schemas.microsoft.com/office/powerpoint/2012/main" userId="Ellie" providerId="None"/>
      </p:ext>
    </p:extLst>
  </p:cmAuthor>
  <p:cmAuthor id="4" name="Rob Heathcote" initials="RH" lastIdx="1" clrIdx="3">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590D"/>
    <a:srgbClr val="09AAA5"/>
    <a:srgbClr val="307DFD"/>
    <a:srgbClr val="28D7CB"/>
    <a:srgbClr val="000000"/>
    <a:srgbClr val="072E66"/>
    <a:srgbClr val="A5A5A5"/>
    <a:srgbClr val="B09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90164" autoAdjust="0"/>
  </p:normalViewPr>
  <p:slideViewPr>
    <p:cSldViewPr snapToGrid="0">
      <p:cViewPr varScale="1">
        <p:scale>
          <a:sx n="99" d="100"/>
          <a:sy n="99" d="100"/>
        </p:scale>
        <p:origin x="1044" y="90"/>
      </p:cViewPr>
      <p:guideLst/>
    </p:cSldViewPr>
  </p:slideViewPr>
  <p:outlineViewPr>
    <p:cViewPr>
      <p:scale>
        <a:sx n="33" d="100"/>
        <a:sy n="33" d="100"/>
      </p:scale>
      <p:origin x="0" y="-8160"/>
    </p:cViewPr>
  </p:outlineViewPr>
  <p:notesTextViewPr>
    <p:cViewPr>
      <p:scale>
        <a:sx n="1" d="1"/>
        <a:sy n="1" d="1"/>
      </p:scale>
      <p:origin x="0" y="0"/>
    </p:cViewPr>
  </p:notesTextViewPr>
  <p:sorterViewPr>
    <p:cViewPr>
      <p:scale>
        <a:sx n="180" d="100"/>
        <a:sy n="180" d="100"/>
      </p:scale>
      <p:origin x="0" y="-1129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3T11:12:09.546"/>
    </inkml:context>
    <inkml:brush xml:id="br0">
      <inkml:brushProperty name="width" value="0.05" units="cm"/>
      <inkml:brushProperty name="height" value="0.05" units="cm"/>
    </inkml:brush>
  </inkml:definitions>
  <inkml:traceGroup>
    <inkml:annotationXML>
      <emma:emma xmlns:emma="http://www.w3.org/2003/04/emma" version="1.0">
        <emma:interpretation id="{D3DD5AB1-64C2-4249-BC82-A2C9724E991E}" emma:medium="tactile" emma:mode="ink">
          <msink:context xmlns:msink="http://schemas.microsoft.com/ink/2010/main" type="writingRegion" rotatedBoundingBox="4939,3240 4954,3240 4954,3255 4939,3255"/>
        </emma:interpretation>
      </emma:emma>
    </inkml:annotationXML>
    <inkml:traceGroup>
      <inkml:annotationXML>
        <emma:emma xmlns:emma="http://www.w3.org/2003/04/emma" version="1.0">
          <emma:interpretation id="{1070E396-83C5-42A6-9FC9-D47890B72494}" emma:medium="tactile" emma:mode="ink">
            <msink:context xmlns:msink="http://schemas.microsoft.com/ink/2010/main" type="paragraph" rotatedBoundingBox="4939,3240 4954,3240 4954,3255 4939,3255" alignmentLevel="1"/>
          </emma:interpretation>
        </emma:emma>
      </inkml:annotationXML>
      <inkml:traceGroup>
        <inkml:annotationXML>
          <emma:emma xmlns:emma="http://www.w3.org/2003/04/emma" version="1.0">
            <emma:interpretation id="{2DECC826-22E3-48DB-B4A3-B516AEF8B24D}" emma:medium="tactile" emma:mode="ink">
              <msink:context xmlns:msink="http://schemas.microsoft.com/ink/2010/main" type="line" rotatedBoundingBox="4939,3240 4954,3240 4954,3255 4939,3255"/>
            </emma:interpretation>
          </emma:emma>
        </inkml:annotationXML>
        <inkml:traceGroup>
          <inkml:annotationXML>
            <emma:emma xmlns:emma="http://www.w3.org/2003/04/emma" version="1.0">
              <emma:interpretation id="{EE5AB268-B27B-4627-9114-F1AF1E938163}" emma:medium="tactile" emma:mode="ink">
                <msink:context xmlns:msink="http://schemas.microsoft.com/ink/2010/main" type="inkWord" rotatedBoundingBox="4939,3240 4954,3240 4954,3255 4939,3255"/>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0 0 2897</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E46AC-564B-46E2-A2A9-EE5E7547C86D}" type="datetimeFigureOut">
              <a:rPr lang="en-GB" smtClean="0"/>
              <a:t>18/04/2017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35DAB-F006-47AE-8B50-2E8E57BA9D2D}" type="slidenum">
              <a:rPr lang="en-GB" smtClean="0"/>
              <a:t>‹#›</a:t>
            </a:fld>
            <a:endParaRPr lang="en-GB"/>
          </a:p>
        </p:txBody>
      </p:sp>
    </p:spTree>
    <p:extLst>
      <p:ext uri="{BB962C8B-B14F-4D97-AF65-F5344CB8AC3E}">
        <p14:creationId xmlns:p14="http://schemas.microsoft.com/office/powerpoint/2010/main" val="3897290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35DAB-F006-47AE-8B50-2E8E57BA9D2D}" type="slidenum">
              <a:rPr lang="en-GB" smtClean="0"/>
              <a:t>14</a:t>
            </a:fld>
            <a:endParaRPr lang="en-GB"/>
          </a:p>
        </p:txBody>
      </p:sp>
    </p:spTree>
    <p:extLst>
      <p:ext uri="{BB962C8B-B14F-4D97-AF65-F5344CB8AC3E}">
        <p14:creationId xmlns:p14="http://schemas.microsoft.com/office/powerpoint/2010/main" val="3456007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28D7CB"/>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hasCustomPrompt="1"/>
          </p:nvPr>
        </p:nvSpPr>
        <p:spPr>
          <a:xfrm>
            <a:off x="1135884" y="4100382"/>
            <a:ext cx="972000" cy="972000"/>
          </a:xfrm>
          <a:prstGeom prst="rect">
            <a:avLst/>
          </a:prstGeom>
          <a:ln w="114300" cmpd="sng">
            <a:solidFill>
              <a:srgbClr val="28D7CB"/>
            </a:solidFill>
            <a:miter lim="800000"/>
          </a:ln>
        </p:spPr>
        <p:txBody>
          <a:bodyPr vert="horz" lIns="0" tIns="0" rIns="0" bIns="0" anchor="ctr" anchorCtr="0"/>
          <a:lstStyle>
            <a:lvl1pPr marL="0" indent="0" algn="ctr">
              <a:buNone/>
              <a:defRPr lang="en-US" sz="4500" b="1" kern="1200" dirty="0" smtClean="0">
                <a:solidFill>
                  <a:srgbClr val="28D7CB"/>
                </a:solidFill>
                <a:latin typeface="Arial"/>
                <a:ea typeface="+mn-ea"/>
                <a:cs typeface="Arial"/>
              </a:defRPr>
            </a:lvl1pPr>
          </a:lstStyle>
          <a:p>
            <a:pPr lvl="0"/>
            <a:r>
              <a:rPr lang="en-US"/>
              <a:t>1</a:t>
            </a:r>
            <a:endParaRPr lang="en-US" dirty="0"/>
          </a:p>
        </p:txBody>
      </p:sp>
    </p:spTree>
    <p:extLst>
      <p:ext uri="{BB962C8B-B14F-4D97-AF65-F5344CB8AC3E}">
        <p14:creationId xmlns:p14="http://schemas.microsoft.com/office/powerpoint/2010/main" val="242739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8D7CB"/>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63695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tx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426751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590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2067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9AAA5"/>
                </a:solidFill>
                <a:latin typeface="Arial"/>
                <a:cs typeface="Arial"/>
              </a:defRPr>
            </a:lvl2pPr>
            <a:lvl3pPr marL="723900" indent="-279400">
              <a:lnSpc>
                <a:spcPct val="100000"/>
              </a:lnSpc>
              <a:buFont typeface="Arial"/>
              <a:buChar char="•"/>
              <a:defRPr lang="en-US" sz="2000" kern="1200" baseline="0" dirty="0" smtClean="0">
                <a:solidFill>
                  <a:srgbClr val="9759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Sources, origins and properties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spTree>
    <p:extLst>
      <p:ext uri="{BB962C8B-B14F-4D97-AF65-F5344CB8AC3E}">
        <p14:creationId xmlns:p14="http://schemas.microsoft.com/office/powerpoint/2010/main" val="241810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9AAA5"/>
                </a:solidFill>
                <a:latin typeface="Arial"/>
                <a:ea typeface="+mn-ea"/>
                <a:cs typeface="Arial"/>
              </a:defRPr>
            </a:lvl2pPr>
            <a:lvl3pPr marL="723900" indent="-279400">
              <a:lnSpc>
                <a:spcPct val="100000"/>
              </a:lnSpc>
              <a:buFont typeface="Arial"/>
              <a:buChar char="•"/>
              <a:defRPr lang="en-US" sz="2000" kern="1200" baseline="0" dirty="0" smtClean="0">
                <a:solidFill>
                  <a:srgbClr val="97590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Sources, origins and properties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94140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9AAA5"/>
                </a:solidFill>
                <a:latin typeface="Arial"/>
                <a:ea typeface="+mn-ea"/>
                <a:cs typeface="Arial"/>
              </a:defRPr>
            </a:lvl2pPr>
            <a:lvl3pPr marL="723900" indent="-279400">
              <a:lnSpc>
                <a:spcPct val="100000"/>
              </a:lnSpc>
              <a:buFont typeface="Arial"/>
              <a:buChar char="•"/>
              <a:defRPr lang="en-US" sz="2000" kern="1200" baseline="0" dirty="0" smtClean="0">
                <a:solidFill>
                  <a:srgbClr val="97590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Sources, origins and properties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spTree>
    <p:extLst>
      <p:ext uri="{BB962C8B-B14F-4D97-AF65-F5344CB8AC3E}">
        <p14:creationId xmlns:p14="http://schemas.microsoft.com/office/powerpoint/2010/main" val="73652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9AAA5"/>
                </a:solidFill>
                <a:latin typeface="Arial"/>
                <a:ea typeface="+mn-ea"/>
                <a:cs typeface="Arial"/>
              </a:defRPr>
            </a:lvl2pPr>
            <a:lvl3pPr marL="723900" indent="-279400">
              <a:lnSpc>
                <a:spcPct val="100000"/>
              </a:lnSpc>
              <a:buFont typeface="Arial"/>
              <a:buChar char="•"/>
              <a:defRPr lang="en-US" sz="2000" kern="1200" baseline="0" dirty="0" smtClean="0">
                <a:solidFill>
                  <a:srgbClr val="97590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Sources, origins and properties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spTree>
    <p:extLst>
      <p:ext uri="{BB962C8B-B14F-4D97-AF65-F5344CB8AC3E}">
        <p14:creationId xmlns:p14="http://schemas.microsoft.com/office/powerpoint/2010/main" val="234726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Sources, origins and properties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5D Polymers</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98550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93591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a:t>1</a:t>
            </a:r>
          </a:p>
        </p:txBody>
      </p:sp>
      <p:sp>
        <p:nvSpPr>
          <p:cNvPr id="7" name="Text Placeholder 1"/>
          <p:cNvSpPr>
            <a:spLocks noGrp="1"/>
          </p:cNvSpPr>
          <p:nvPr>
            <p:ph type="body" sz="quarter" idx="10"/>
          </p:nvPr>
        </p:nvSpPr>
        <p:spPr>
          <a:xfrm>
            <a:off x="1803400" y="1841231"/>
            <a:ext cx="2629452"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latin typeface="Museo 100" panose="02000000000000000000" pitchFamily="50" charset="0"/>
              </a:rPr>
              <a:t>8552</a:t>
            </a:r>
            <a:endParaRPr lang="en-GB" dirty="0"/>
          </a:p>
          <a:p>
            <a:endParaRPr lang="en-GB" dirty="0"/>
          </a:p>
        </p:txBody>
      </p:sp>
      <p:sp>
        <p:nvSpPr>
          <p:cNvPr id="8" name="Text Placeholder 2"/>
          <p:cNvSpPr>
            <a:spLocks noGrp="1"/>
          </p:cNvSpPr>
          <p:nvPr>
            <p:ph type="body" sz="quarter" idx="11"/>
          </p:nvPr>
        </p:nvSpPr>
        <p:spPr>
          <a:xfrm>
            <a:off x="4800600" y="1841231"/>
            <a:ext cx="2768600" cy="2201863"/>
          </a:xfrm>
        </p:spPr>
        <p:txBody>
          <a:bodyPr/>
          <a:lstStyle/>
          <a:p>
            <a:r>
              <a:rPr lang="en-US" dirty="0">
                <a:latin typeface="Museo 900" panose="02000000000000000000" pitchFamily="2" charset="0"/>
              </a:rPr>
              <a:t>Sources, origins and properties</a:t>
            </a:r>
          </a:p>
          <a:p>
            <a:endParaRPr lang="en-US" dirty="0">
              <a:latin typeface="Museo 900" panose="02000000000000000000" pitchFamily="2" charset="0"/>
            </a:endParaRPr>
          </a:p>
          <a:p>
            <a:endParaRPr lang="en-US" dirty="0">
              <a:latin typeface="Museo 900" panose="02000000000000000000" pitchFamily="2" charset="0"/>
            </a:endParaRPr>
          </a:p>
          <a:p>
            <a:pPr>
              <a:lnSpc>
                <a:spcPts val="2000"/>
              </a:lnSpc>
              <a:spcBef>
                <a:spcPts val="900"/>
              </a:spcBef>
            </a:pPr>
            <a:r>
              <a:rPr lang="en-US" sz="2000" dirty="0">
                <a:latin typeface="Museo 100" panose="02000000000000000000" pitchFamily="50" charset="0"/>
              </a:rPr>
              <a:t>Unit 5D</a:t>
            </a:r>
          </a:p>
          <a:p>
            <a:pPr lvl="1">
              <a:spcBef>
                <a:spcPts val="0"/>
              </a:spcBef>
            </a:pPr>
            <a:r>
              <a:rPr lang="en-US" sz="2000" dirty="0">
                <a:latin typeface="Museo 100" panose="02000000000000000000" pitchFamily="50" charset="0"/>
              </a:rPr>
              <a:t>Polymers</a:t>
            </a:r>
          </a:p>
        </p:txBody>
      </p:sp>
    </p:spTree>
    <p:extLst>
      <p:ext uri="{BB962C8B-B14F-4D97-AF65-F5344CB8AC3E}">
        <p14:creationId xmlns:p14="http://schemas.microsoft.com/office/powerpoint/2010/main" val="1683839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Fractional distillation</a:t>
            </a:r>
            <a:endParaRPr lang="en-GB" dirty="0"/>
          </a:p>
        </p:txBody>
      </p:sp>
      <p:sp>
        <p:nvSpPr>
          <p:cNvPr id="7" name="Text Placeholder 6"/>
          <p:cNvSpPr>
            <a:spLocks noGrp="1"/>
          </p:cNvSpPr>
          <p:nvPr>
            <p:ph type="body" sz="quarter" idx="14"/>
          </p:nvPr>
        </p:nvSpPr>
        <p:spPr>
          <a:xfrm>
            <a:off x="724281" y="1704179"/>
            <a:ext cx="3450556" cy="3453607"/>
          </a:xfrm>
        </p:spPr>
        <p:txBody>
          <a:bodyPr/>
          <a:lstStyle/>
          <a:p>
            <a:r>
              <a:rPr lang="en-GB" dirty="0"/>
              <a:t>Fractional distillation occurs when crude oil is heated in the crude oil distillation unit	</a:t>
            </a:r>
          </a:p>
          <a:p>
            <a:pPr lvl="1"/>
            <a:r>
              <a:rPr lang="en-GB" dirty="0">
                <a:latin typeface="Arial" panose="020B0604020202020204" pitchFamily="34" charset="0"/>
                <a:cs typeface="Arial" panose="020B0604020202020204" pitchFamily="34" charset="0"/>
              </a:rPr>
              <a:t>Each product has different sized molecules with different boiling points</a:t>
            </a:r>
          </a:p>
          <a:p>
            <a:pPr lvl="1"/>
            <a:r>
              <a:rPr lang="en-GB" dirty="0">
                <a:latin typeface="Arial" panose="020B0604020202020204" pitchFamily="34" charset="0"/>
                <a:cs typeface="Arial" panose="020B0604020202020204" pitchFamily="34" charset="0"/>
              </a:rPr>
              <a:t>How can this be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used to separate petrol from diesel?</a:t>
            </a:r>
          </a:p>
          <a:p>
            <a:pPr lvl="1"/>
            <a:endParaRPr lang="en-GB" dirty="0"/>
          </a:p>
          <a:p>
            <a:endParaRPr lang="en-GB" dirty="0"/>
          </a:p>
        </p:txBody>
      </p:sp>
      <p:pic>
        <p:nvPicPr>
          <p:cNvPr id="1028" name="Picture 4" descr="C:\Users\Rob\AppData\Roaming\PixelMetrics\CaptureWiz\Temp\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20785" y="1738104"/>
            <a:ext cx="4360042" cy="425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0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Fractional distillation process</a:t>
            </a:r>
          </a:p>
        </p:txBody>
      </p:sp>
      <p:sp>
        <p:nvSpPr>
          <p:cNvPr id="7" name="Text Placeholder 6"/>
          <p:cNvSpPr>
            <a:spLocks noGrp="1"/>
          </p:cNvSpPr>
          <p:nvPr>
            <p:ph type="body" sz="quarter" idx="14"/>
          </p:nvPr>
        </p:nvSpPr>
        <p:spPr/>
        <p:txBody>
          <a:bodyPr/>
          <a:lstStyle/>
          <a:p>
            <a:pPr lvl="0"/>
            <a:r>
              <a:rPr lang="en-GB" dirty="0"/>
              <a:t>The different stages are:</a:t>
            </a:r>
          </a:p>
          <a:p>
            <a:pPr lvl="1"/>
            <a:r>
              <a:rPr lang="en-GB" dirty="0"/>
              <a:t>Crude oil is heated to 350°C </a:t>
            </a:r>
          </a:p>
          <a:p>
            <a:pPr lvl="1"/>
            <a:r>
              <a:rPr lang="en-GB" dirty="0"/>
              <a:t>Hot oil is pumped into the base of the distillation tower</a:t>
            </a:r>
          </a:p>
          <a:p>
            <a:pPr lvl="1"/>
            <a:r>
              <a:rPr lang="en-GB" dirty="0"/>
              <a:t>The crude oil vaporises and rises up the tower</a:t>
            </a:r>
          </a:p>
          <a:p>
            <a:pPr lvl="1"/>
            <a:r>
              <a:rPr lang="en-GB" dirty="0"/>
              <a:t>As the crude oil cools, the molecules condense</a:t>
            </a:r>
          </a:p>
          <a:p>
            <a:pPr lvl="1"/>
            <a:r>
              <a:rPr lang="en-GB" dirty="0"/>
              <a:t>Heavier molecules stay at the bottom and lighter molecules rise to the top </a:t>
            </a:r>
          </a:p>
          <a:p>
            <a:pPr lvl="1"/>
            <a:r>
              <a:rPr lang="en-GB" dirty="0"/>
              <a:t>The fractions (hydrocarbons) are siphoned off for cracking</a:t>
            </a:r>
          </a:p>
          <a:p>
            <a:pPr lvl="1"/>
            <a:endParaRPr lang="en-GB" dirty="0"/>
          </a:p>
          <a:p>
            <a:endParaRPr lang="en-GB" dirty="0"/>
          </a:p>
        </p:txBody>
      </p:sp>
    </p:spTree>
    <p:extLst>
      <p:ext uri="{BB962C8B-B14F-4D97-AF65-F5344CB8AC3E}">
        <p14:creationId xmlns:p14="http://schemas.microsoft.com/office/powerpoint/2010/main" val="49408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Fractional distillation</a:t>
            </a:r>
          </a:p>
          <a:p>
            <a:endParaRPr lang="en-GB" dirty="0"/>
          </a:p>
        </p:txBody>
      </p:sp>
      <p:sp>
        <p:nvSpPr>
          <p:cNvPr id="3" name="Text Placeholder 2"/>
          <p:cNvSpPr>
            <a:spLocks noGrp="1"/>
          </p:cNvSpPr>
          <p:nvPr>
            <p:ph type="body" sz="quarter" idx="14"/>
          </p:nvPr>
        </p:nvSpPr>
        <p:spPr/>
        <p:txBody>
          <a:bodyPr/>
          <a:lstStyle/>
          <a:p>
            <a:r>
              <a:rPr lang="en-GB" dirty="0"/>
              <a:t>Complete </a:t>
            </a:r>
            <a:r>
              <a:rPr lang="en-GB" b="1" dirty="0"/>
              <a:t>Task 1</a:t>
            </a:r>
            <a:r>
              <a:rPr lang="en-GB" dirty="0"/>
              <a:t> on </a:t>
            </a:r>
            <a:r>
              <a:rPr lang="en-GB" b="1" dirty="0"/>
              <a:t>Worksheet 1</a:t>
            </a:r>
            <a:r>
              <a:rPr lang="en-GB" dirty="0"/>
              <a:t> to explain the different stages of fractional distillation</a:t>
            </a:r>
          </a:p>
        </p:txBody>
      </p:sp>
    </p:spTree>
    <p:extLst>
      <p:ext uri="{BB962C8B-B14F-4D97-AF65-F5344CB8AC3E}">
        <p14:creationId xmlns:p14="http://schemas.microsoft.com/office/powerpoint/2010/main" val="1155486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Cracking</a:t>
            </a:r>
            <a:endParaRPr lang="en-GB" dirty="0"/>
          </a:p>
        </p:txBody>
      </p:sp>
      <p:sp>
        <p:nvSpPr>
          <p:cNvPr id="3" name="Text Placeholder 2"/>
          <p:cNvSpPr>
            <a:spLocks noGrp="1"/>
          </p:cNvSpPr>
          <p:nvPr>
            <p:ph type="body" sz="quarter" idx="14"/>
          </p:nvPr>
        </p:nvSpPr>
        <p:spPr/>
        <p:txBody>
          <a:bodyPr/>
          <a:lstStyle/>
          <a:p>
            <a:r>
              <a:rPr lang="en-GB" dirty="0"/>
              <a:t>This is the process of converting the large hydrocarbon molecules found in the separated fuel types into smaller, more useful versions</a:t>
            </a:r>
          </a:p>
          <a:p>
            <a:pPr lvl="1"/>
            <a:r>
              <a:rPr lang="en-GB" dirty="0"/>
              <a:t>The large molecules do not flow very well and are not suitable to be converted into plastics</a:t>
            </a:r>
          </a:p>
          <a:p>
            <a:pPr lvl="1"/>
            <a:r>
              <a:rPr lang="en-GB" dirty="0"/>
              <a:t>Heat and pressure are used to break them up</a:t>
            </a:r>
          </a:p>
        </p:txBody>
      </p:sp>
      <p:pic>
        <p:nvPicPr>
          <p:cNvPr id="4" name="Picture 2" descr="C:\Users\Rob\AppData\Roaming\PixelMetrics\CaptureWiz\Temp\36.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74563" y="4169226"/>
            <a:ext cx="4994874" cy="215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78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Polymerisation</a:t>
            </a:r>
          </a:p>
          <a:p>
            <a:endParaRPr lang="en-GB" dirty="0"/>
          </a:p>
        </p:txBody>
      </p:sp>
      <p:sp>
        <p:nvSpPr>
          <p:cNvPr id="3" name="Text Placeholder 2"/>
          <p:cNvSpPr>
            <a:spLocks noGrp="1"/>
          </p:cNvSpPr>
          <p:nvPr>
            <p:ph type="body" sz="quarter" idx="14"/>
          </p:nvPr>
        </p:nvSpPr>
        <p:spPr>
          <a:xfrm>
            <a:off x="724280" y="1704180"/>
            <a:ext cx="7265477" cy="2995556"/>
          </a:xfrm>
        </p:spPr>
        <p:txBody>
          <a:bodyPr/>
          <a:lstStyle/>
          <a:p>
            <a:r>
              <a:rPr lang="en-GB" dirty="0"/>
              <a:t>After hydrocarbons are obtained from cracking, they are then </a:t>
            </a:r>
            <a:r>
              <a:rPr lang="en-GB" b="1" dirty="0"/>
              <a:t>chemically processed: </a:t>
            </a:r>
            <a:endParaRPr lang="en-GB" dirty="0"/>
          </a:p>
          <a:p>
            <a:pPr lvl="1"/>
            <a:r>
              <a:rPr lang="en-GB" dirty="0"/>
              <a:t>Molecules of single compounds known as </a:t>
            </a:r>
            <a:r>
              <a:rPr lang="en-GB" b="1" dirty="0"/>
              <a:t>monomers</a:t>
            </a:r>
            <a:r>
              <a:rPr lang="en-GB" dirty="0"/>
              <a:t> join together </a:t>
            </a:r>
          </a:p>
          <a:p>
            <a:pPr lvl="1"/>
            <a:r>
              <a:rPr lang="en-GB" dirty="0"/>
              <a:t>These atoms are joined </a:t>
            </a:r>
            <a:r>
              <a:rPr lang="en-GB" b="1" dirty="0"/>
              <a:t>end to end </a:t>
            </a:r>
            <a:r>
              <a:rPr lang="en-GB" dirty="0"/>
              <a:t>to form </a:t>
            </a:r>
            <a:r>
              <a:rPr lang="en-GB" b="1" dirty="0"/>
              <a:t>long chains</a:t>
            </a:r>
            <a:endParaRPr lang="en-GB" dirty="0"/>
          </a:p>
          <a:p>
            <a:pPr lvl="1"/>
            <a:r>
              <a:rPr lang="en-GB" dirty="0"/>
              <a:t>The long chains of molecules are called </a:t>
            </a:r>
            <a:r>
              <a:rPr lang="en-GB" b="1" dirty="0"/>
              <a:t>polymers</a:t>
            </a:r>
          </a:p>
          <a:p>
            <a:pPr marL="444500" lvl="1" indent="0">
              <a:buNone/>
            </a:pPr>
            <a:r>
              <a:rPr lang="en-GB" b="1" dirty="0">
                <a:solidFill>
                  <a:srgbClr val="000000"/>
                </a:solidFill>
              </a:rPr>
              <a:t>		</a:t>
            </a:r>
            <a:r>
              <a:rPr lang="en-GB" b="1" dirty="0">
                <a:solidFill>
                  <a:srgbClr val="97590D"/>
                </a:solidFill>
              </a:rPr>
              <a:t>MONO </a:t>
            </a:r>
            <a:r>
              <a:rPr lang="en-GB" dirty="0">
                <a:solidFill>
                  <a:srgbClr val="97590D"/>
                </a:solidFill>
              </a:rPr>
              <a:t>(one) </a:t>
            </a:r>
            <a:r>
              <a:rPr lang="en-GB" dirty="0">
                <a:solidFill>
                  <a:srgbClr val="97590D"/>
                </a:solidFill>
                <a:sym typeface="Wingdings" panose="05000000000000000000" pitchFamily="2" charset="2"/>
              </a:rPr>
              <a:t>    </a:t>
            </a:r>
            <a:r>
              <a:rPr lang="en-GB" b="1" dirty="0">
                <a:solidFill>
                  <a:srgbClr val="97590D"/>
                </a:solidFill>
              </a:rPr>
              <a:t>POLY </a:t>
            </a:r>
            <a:r>
              <a:rPr lang="en-GB" dirty="0">
                <a:solidFill>
                  <a:srgbClr val="97590D"/>
                </a:solidFill>
              </a:rPr>
              <a:t>(many)</a:t>
            </a:r>
          </a:p>
          <a:p>
            <a:pPr lvl="1"/>
            <a:r>
              <a:rPr lang="en-GB" dirty="0"/>
              <a:t>Polymers are the building blocks of all plastics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5349" y="5219179"/>
            <a:ext cx="5323337" cy="1243350"/>
          </a:xfrm>
          <a:prstGeom prst="rect">
            <a:avLst/>
          </a:prstGeom>
        </p:spPr>
      </p:pic>
    </p:spTree>
    <p:extLst>
      <p:ext uri="{BB962C8B-B14F-4D97-AF65-F5344CB8AC3E}">
        <p14:creationId xmlns:p14="http://schemas.microsoft.com/office/powerpoint/2010/main" val="171445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flipV="1">
            <a:off x="4525793" y="1943430"/>
            <a:ext cx="5827630" cy="3408784"/>
          </a:xfrm>
          <a:prstGeom prst="rect">
            <a:avLst/>
          </a:prstGeom>
        </p:spPr>
      </p:pic>
      <p:sp>
        <p:nvSpPr>
          <p:cNvPr id="2" name="Text Placeholder 1"/>
          <p:cNvSpPr>
            <a:spLocks noGrp="1"/>
          </p:cNvSpPr>
          <p:nvPr>
            <p:ph type="body" sz="quarter" idx="13"/>
          </p:nvPr>
        </p:nvSpPr>
        <p:spPr/>
        <p:txBody>
          <a:bodyPr/>
          <a:lstStyle/>
          <a:p>
            <a:r>
              <a:rPr lang="en-GB" dirty="0"/>
              <a:t>Categories of plastic</a:t>
            </a:r>
          </a:p>
        </p:txBody>
      </p:sp>
      <p:sp>
        <p:nvSpPr>
          <p:cNvPr id="3" name="Text Placeholder 2"/>
          <p:cNvSpPr>
            <a:spLocks noGrp="1"/>
          </p:cNvSpPr>
          <p:nvPr>
            <p:ph type="body" sz="quarter" idx="14"/>
          </p:nvPr>
        </p:nvSpPr>
        <p:spPr>
          <a:xfrm>
            <a:off x="724280" y="1719043"/>
            <a:ext cx="5943220" cy="4354498"/>
          </a:xfrm>
        </p:spPr>
        <p:txBody>
          <a:bodyPr/>
          <a:lstStyle/>
          <a:p>
            <a:r>
              <a:rPr lang="en-GB" dirty="0">
                <a:solidFill>
                  <a:schemeClr val="tx1"/>
                </a:solidFill>
              </a:rPr>
              <a:t>There are two categories of plastic:</a:t>
            </a:r>
          </a:p>
          <a:p>
            <a:pPr lvl="1"/>
            <a:r>
              <a:rPr lang="en-GB" dirty="0"/>
              <a:t>Thermoplastics and </a:t>
            </a:r>
          </a:p>
          <a:p>
            <a:pPr lvl="1"/>
            <a:r>
              <a:rPr lang="en-GB" dirty="0"/>
              <a:t>Thermosetting plastics</a:t>
            </a:r>
            <a:r>
              <a:rPr lang="en-GB" dirty="0">
                <a:solidFill>
                  <a:schemeClr val="tx1"/>
                </a:solidFill>
              </a:rPr>
              <a:t> </a:t>
            </a:r>
          </a:p>
          <a:p>
            <a:r>
              <a:rPr lang="en-GB" dirty="0"/>
              <a:t>Each type is dependent on the end molecular structure after polymerisation</a:t>
            </a:r>
          </a:p>
          <a:p>
            <a:pPr lvl="1"/>
            <a:r>
              <a:rPr lang="en-GB" dirty="0"/>
              <a:t>Polymers are usually in the form </a:t>
            </a:r>
            <a:br>
              <a:rPr lang="en-GB" dirty="0"/>
            </a:br>
            <a:r>
              <a:rPr lang="en-GB" dirty="0"/>
              <a:t>of pellets or beads</a:t>
            </a:r>
          </a:p>
          <a:p>
            <a:pPr lvl="1"/>
            <a:r>
              <a:rPr lang="en-GB" dirty="0"/>
              <a:t>These can then be processed into </a:t>
            </a:r>
            <a:br>
              <a:rPr lang="en-GB" dirty="0"/>
            </a:br>
            <a:r>
              <a:rPr lang="en-GB" dirty="0"/>
              <a:t>different forms, such as sheets, </a:t>
            </a:r>
            <a:br>
              <a:rPr lang="en-GB" dirty="0"/>
            </a:br>
            <a:r>
              <a:rPr lang="en-GB" dirty="0"/>
              <a:t>bars, pipes, films and fibres</a:t>
            </a:r>
          </a:p>
          <a:p>
            <a:pPr lvl="1"/>
            <a:endParaRPr lang="en-GB" dirty="0"/>
          </a:p>
          <a:p>
            <a:pPr lvl="1"/>
            <a:endParaRPr lang="en-GB" dirty="0"/>
          </a:p>
          <a:p>
            <a:pPr lvl="1"/>
            <a:endParaRPr lang="en-GB" dirty="0">
              <a:solidFill>
                <a:schemeClr val="tx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987966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0012"/>
            <a:ext cx="7816470" cy="670772"/>
          </a:xfrm>
        </p:spPr>
        <p:txBody>
          <a:bodyPr/>
          <a:lstStyle/>
          <a:p>
            <a:r>
              <a:rPr lang="en-GB" dirty="0"/>
              <a:t>Thermoplastics</a:t>
            </a:r>
          </a:p>
        </p:txBody>
      </p:sp>
      <p:sp>
        <p:nvSpPr>
          <p:cNvPr id="3" name="Text Placeholder 2"/>
          <p:cNvSpPr>
            <a:spLocks noGrp="1"/>
          </p:cNvSpPr>
          <p:nvPr>
            <p:ph type="body" sz="quarter" idx="14"/>
          </p:nvPr>
        </p:nvSpPr>
        <p:spPr/>
        <p:txBody>
          <a:bodyPr/>
          <a:lstStyle/>
          <a:p>
            <a:pPr>
              <a:buFont typeface="Arial" panose="020B0604020202020204" pitchFamily="34" charset="0"/>
              <a:buChar char="•"/>
            </a:pPr>
            <a:r>
              <a:rPr lang="en-GB" dirty="0">
                <a:latin typeface="Arial" panose="020B0604020202020204" pitchFamily="34" charset="0"/>
                <a:cs typeface="Arial" panose="020B0604020202020204" pitchFamily="34" charset="0"/>
              </a:rPr>
              <a:t>Thermoplastics are the most commonly used type</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They have long chains of molecules, tangled together with no fixed structure or pattern</a:t>
            </a:r>
          </a:p>
          <a:p>
            <a:pPr marL="738187"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They are generally soft and flexible with shape memory</a:t>
            </a:r>
          </a:p>
          <a:p>
            <a:endParaRPr lang="en-GB" dirty="0"/>
          </a:p>
        </p:txBody>
      </p:sp>
      <p:pic>
        <p:nvPicPr>
          <p:cNvPr id="2050" name="Picture 2" descr="C:\Users\Rob\AppData\Roaming\PixelMetrics\CaptureWiz\Temp\3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9091" y="3407279"/>
            <a:ext cx="7065818" cy="286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08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Rob\AppData\Roaming\PixelMetrics\CaptureWiz\Temp\39.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77636" y="3695510"/>
            <a:ext cx="6927273" cy="281420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Thermosetting plastics</a:t>
            </a:r>
          </a:p>
        </p:txBody>
      </p:sp>
      <p:sp>
        <p:nvSpPr>
          <p:cNvPr id="3" name="Text Placeholder 2"/>
          <p:cNvSpPr>
            <a:spLocks noGrp="1"/>
          </p:cNvSpPr>
          <p:nvPr>
            <p:ph type="body" sz="quarter" idx="14"/>
          </p:nvPr>
        </p:nvSpPr>
        <p:spPr/>
        <p:txBody>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Thermosets are more brittle than thermoplastics and are best suited to stiffer mouldings</a:t>
            </a:r>
          </a:p>
          <a:p>
            <a:pPr marL="738187"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They have long chains of molecules, cross-linked that form a very rigid molecular structure</a:t>
            </a:r>
          </a:p>
          <a:p>
            <a:pPr marL="738187" lvl="1" indent="-285750">
              <a:buFont typeface="Arial" panose="020B0604020202020204" pitchFamily="34" charset="0"/>
              <a:buChar char="•"/>
            </a:pPr>
            <a:r>
              <a:rPr lang="en-GB" dirty="0">
                <a:latin typeface="Arial" panose="020B0604020202020204" pitchFamily="34" charset="0"/>
                <a:cs typeface="Arial" panose="020B0604020202020204" pitchFamily="34" charset="0"/>
              </a:rPr>
              <a:t>Very hard and waterproof when solid - ideal for adhesives</a:t>
            </a:r>
          </a:p>
          <a:p>
            <a:endParaRPr lang="en-GB" dirty="0"/>
          </a:p>
        </p:txBody>
      </p:sp>
    </p:spTree>
    <p:extLst>
      <p:ext uri="{BB962C8B-B14F-4D97-AF65-F5344CB8AC3E}">
        <p14:creationId xmlns:p14="http://schemas.microsoft.com/office/powerpoint/2010/main" val="3723337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8651"/>
            <a:ext cx="9144000" cy="6229350"/>
          </a:xfrm>
          <a:prstGeom prst="rect">
            <a:avLst/>
          </a:prstGeom>
        </p:spPr>
      </p:pic>
      <p:sp>
        <p:nvSpPr>
          <p:cNvPr id="2" name="Text Placeholder 1"/>
          <p:cNvSpPr>
            <a:spLocks noGrp="1"/>
          </p:cNvSpPr>
          <p:nvPr>
            <p:ph type="body" sz="quarter" idx="13"/>
          </p:nvPr>
        </p:nvSpPr>
        <p:spPr/>
        <p:txBody>
          <a:bodyPr/>
          <a:lstStyle/>
          <a:p>
            <a:r>
              <a:rPr lang="en-GB"/>
              <a:t>Plastic additives</a:t>
            </a:r>
            <a:endParaRPr lang="en-GB" dirty="0"/>
          </a:p>
        </p:txBody>
      </p:sp>
      <p:sp>
        <p:nvSpPr>
          <p:cNvPr id="3" name="Text Placeholder 2"/>
          <p:cNvSpPr>
            <a:spLocks noGrp="1"/>
          </p:cNvSpPr>
          <p:nvPr>
            <p:ph type="body" sz="quarter" idx="14"/>
          </p:nvPr>
        </p:nvSpPr>
        <p:spPr>
          <a:xfrm>
            <a:off x="724280" y="1704179"/>
            <a:ext cx="4097977" cy="3453607"/>
          </a:xfrm>
        </p:spPr>
        <p:txBody>
          <a:bodyPr/>
          <a:lstStyle/>
          <a:p>
            <a:r>
              <a:rPr lang="en-US" altLang="en-US" dirty="0"/>
              <a:t>Plastic can be adapted for different applications by adding chemicals, additives and compounds during manufacture</a:t>
            </a:r>
          </a:p>
          <a:p>
            <a:pPr lvl="1"/>
            <a:r>
              <a:rPr lang="en-US" altLang="en-US" dirty="0">
                <a:solidFill>
                  <a:schemeClr val="bg1"/>
                </a:solidFill>
              </a:rPr>
              <a:t>Stabilisers help to make it more heat and light (UV) resistant</a:t>
            </a:r>
          </a:p>
          <a:p>
            <a:pPr lvl="1"/>
            <a:r>
              <a:rPr lang="en-US" altLang="en-US" dirty="0">
                <a:solidFill>
                  <a:schemeClr val="bg1"/>
                </a:solidFill>
              </a:rPr>
              <a:t>What effect does UV light have on plastic?</a:t>
            </a:r>
          </a:p>
          <a:p>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25640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altLang="en-US" dirty="0"/>
              <a:t>Pigments are added to change the </a:t>
            </a:r>
            <a:r>
              <a:rPr lang="en-US" altLang="en-US" dirty="0" err="1"/>
              <a:t>colour</a:t>
            </a:r>
            <a:r>
              <a:rPr lang="en-US" altLang="en-US" dirty="0"/>
              <a:t> of plastic</a:t>
            </a:r>
          </a:p>
          <a:p>
            <a:r>
              <a:rPr lang="en-US" altLang="en-US" dirty="0" err="1"/>
              <a:t>Plasticisers</a:t>
            </a:r>
            <a:r>
              <a:rPr lang="en-US" altLang="en-US" dirty="0"/>
              <a:t> are added to make it more flexible</a:t>
            </a:r>
          </a:p>
          <a:p>
            <a:pPr lvl="1"/>
            <a:r>
              <a:rPr lang="en-US" altLang="en-US" dirty="0"/>
              <a:t>In what applications are fragrances added to plastics?</a:t>
            </a:r>
          </a:p>
          <a:p>
            <a:pPr lvl="1"/>
            <a:r>
              <a:rPr lang="en-US" altLang="en-US" dirty="0"/>
              <a:t>Where would antibacterial additives be helpful?</a:t>
            </a:r>
          </a:p>
          <a:p>
            <a:endParaRPr lang="en-US" altLang="en-US" dirty="0"/>
          </a:p>
          <a:p>
            <a:endParaRPr lang="en-GB" dirty="0"/>
          </a:p>
          <a:p>
            <a:pPr lvl="1"/>
            <a:endParaRPr lang="en-US" altLang="en-US" dirty="0"/>
          </a:p>
          <a:p>
            <a:endParaRPr lang="en-US" altLang="en-US" dirty="0"/>
          </a:p>
          <a:p>
            <a:endParaRPr lang="en-US" altLang="en-US" dirty="0"/>
          </a:p>
        </p:txBody>
      </p:sp>
      <p:sp>
        <p:nvSpPr>
          <p:cNvPr id="2" name="Text Placeholder 1"/>
          <p:cNvSpPr>
            <a:spLocks noGrp="1"/>
          </p:cNvSpPr>
          <p:nvPr>
            <p:ph type="body" sz="quarter" idx="13"/>
          </p:nvPr>
        </p:nvSpPr>
        <p:spPr/>
        <p:txBody>
          <a:bodyPr/>
          <a:lstStyle/>
          <a:p>
            <a:r>
              <a:rPr lang="en-GB" dirty="0"/>
              <a:t>Tailoring plastics for use</a:t>
            </a:r>
          </a:p>
        </p:txBody>
      </p:sp>
      <p:sp>
        <p:nvSpPr>
          <p:cNvPr id="13" name="Text Placeholder 2"/>
          <p:cNvSpPr txBox="1">
            <a:spLocks/>
          </p:cNvSpPr>
          <p:nvPr/>
        </p:nvSpPr>
        <p:spPr>
          <a:xfrm>
            <a:off x="876680" y="1856579"/>
            <a:ext cx="7797230" cy="3453607"/>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28D7CB"/>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97590D"/>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latin typeface="Arial" panose="020B0604020202020204" pitchFamily="34" charset="0"/>
              <a:cs typeface="Arial" panose="020B0604020202020204" pitchFamily="34" charset="0"/>
            </a:endParaRPr>
          </a:p>
          <a:p>
            <a:pPr marL="0" indent="0">
              <a:spcBef>
                <a:spcPct val="50000"/>
              </a:spcBef>
              <a:buFont typeface="Arial"/>
              <a:buNone/>
            </a:pPr>
            <a:endParaRPr lang="en-US" altLang="en-US" dirty="0">
              <a:latin typeface="Arial Narrow" panose="020B0606020202030204" pitchFamily="34" charset="0"/>
            </a:endParaRP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1778288" y="1166623"/>
              <a:ext cx="360" cy="360"/>
            </p14:xfrm>
          </p:contentPart>
        </mc:Choice>
        <mc:Fallback xmlns="">
          <p:pic>
            <p:nvPicPr>
              <p:cNvPr id="7" name="Ink 6"/>
              <p:cNvPicPr/>
              <p:nvPr/>
            </p:nvPicPr>
            <p:blipFill/>
            <p:spPr/>
          </p:pic>
        </mc:Fallback>
      </mc:AlternateContent>
      <p:pic>
        <p:nvPicPr>
          <p:cNvPr id="2050" name="Picture 2" descr="C:\Users\Rob\AppData\Roaming\PixelMetrics\CaptureWiz\Temp\2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6613" y="3878960"/>
            <a:ext cx="7282295" cy="219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15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Know the primary sources of polymers</a:t>
            </a:r>
          </a:p>
          <a:p>
            <a:pPr lvl="0"/>
            <a:r>
              <a:rPr lang="en-GB" dirty="0"/>
              <a:t>Understand the processes involved in refining, fractional distillation and cracking to produce workable forms of polymers</a:t>
            </a:r>
          </a:p>
          <a:p>
            <a:r>
              <a:rPr lang="en-GB" dirty="0"/>
              <a:t>Understand how plastics can be modified to enhance their properties</a:t>
            </a:r>
          </a:p>
          <a:p>
            <a:pPr lvl="0"/>
            <a:r>
              <a:rPr lang="en-GB" dirty="0"/>
              <a:t>Be aware of sustainability and ethical issues in plastics production, in use and end of life</a:t>
            </a:r>
          </a:p>
          <a:p>
            <a:endParaRPr lang="en-GB" dirty="0"/>
          </a:p>
        </p:txBody>
      </p:sp>
      <p:sp>
        <p:nvSpPr>
          <p:cNvPr id="3" name="Text Placeholder 2"/>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269061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Why are plastics so affordable?</a:t>
            </a:r>
            <a:endParaRPr lang="en-GB" dirty="0"/>
          </a:p>
        </p:txBody>
      </p:sp>
      <p:sp>
        <p:nvSpPr>
          <p:cNvPr id="3" name="Text Placeholder 2"/>
          <p:cNvSpPr>
            <a:spLocks noGrp="1"/>
          </p:cNvSpPr>
          <p:nvPr>
            <p:ph type="body" sz="quarter" idx="14"/>
          </p:nvPr>
        </p:nvSpPr>
        <p:spPr/>
        <p:txBody>
          <a:bodyPr/>
          <a:lstStyle/>
          <a:p>
            <a:r>
              <a:rPr lang="en-US" altLang="en-US"/>
              <a:t>They are cheaper than similar products made from wood or metal because:</a:t>
            </a:r>
          </a:p>
          <a:p>
            <a:pPr lvl="1"/>
            <a:r>
              <a:rPr lang="en-GB"/>
              <a:t>They have a very high strength-to-weight ratio and many versatile properties</a:t>
            </a:r>
          </a:p>
          <a:p>
            <a:pPr lvl="1"/>
            <a:r>
              <a:rPr lang="en-US" altLang="en-US"/>
              <a:t>The raw materials are cheaper</a:t>
            </a:r>
          </a:p>
          <a:p>
            <a:pPr lvl="1"/>
            <a:r>
              <a:rPr lang="en-US" altLang="en-US"/>
              <a:t>Less energy is needed to make the products than </a:t>
            </a:r>
            <a:br>
              <a:rPr lang="en-US" altLang="en-US"/>
            </a:br>
            <a:r>
              <a:rPr lang="en-US" altLang="en-US"/>
              <a:t>other materials</a:t>
            </a:r>
          </a:p>
          <a:p>
            <a:pPr lvl="1"/>
            <a:r>
              <a:rPr lang="en-US" altLang="en-US"/>
              <a:t>Products are easily mass produced</a:t>
            </a:r>
          </a:p>
          <a:p>
            <a:pPr lvl="1"/>
            <a:r>
              <a:rPr lang="en-US" altLang="en-US"/>
              <a:t>Transport and fuel costs are less – why?</a:t>
            </a:r>
            <a:endParaRPr lang="en-GB" dirty="0"/>
          </a:p>
        </p:txBody>
      </p:sp>
    </p:spTree>
    <p:extLst>
      <p:ext uri="{BB962C8B-B14F-4D97-AF65-F5344CB8AC3E}">
        <p14:creationId xmlns:p14="http://schemas.microsoft.com/office/powerpoint/2010/main" val="3874885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07DFD"/>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34497" y="708066"/>
            <a:ext cx="4409503" cy="6149934"/>
          </a:xfrm>
          <a:prstGeom prst="rect">
            <a:avLst/>
          </a:prstGeom>
        </p:spPr>
      </p:pic>
      <p:sp>
        <p:nvSpPr>
          <p:cNvPr id="2" name="Text Placeholder 1"/>
          <p:cNvSpPr>
            <a:spLocks noGrp="1"/>
          </p:cNvSpPr>
          <p:nvPr>
            <p:ph type="body" sz="quarter" idx="13"/>
          </p:nvPr>
        </p:nvSpPr>
        <p:spPr/>
        <p:txBody>
          <a:bodyPr/>
          <a:lstStyle/>
          <a:p>
            <a:r>
              <a:rPr lang="en-GB"/>
              <a:t>Ethical issues in production </a:t>
            </a:r>
          </a:p>
          <a:p>
            <a:endParaRPr lang="en-GB" dirty="0"/>
          </a:p>
        </p:txBody>
      </p:sp>
      <p:sp>
        <p:nvSpPr>
          <p:cNvPr id="4" name="Text Placeholder 3"/>
          <p:cNvSpPr>
            <a:spLocks noGrp="1"/>
          </p:cNvSpPr>
          <p:nvPr>
            <p:ph type="body" sz="quarter" idx="14"/>
          </p:nvPr>
        </p:nvSpPr>
        <p:spPr>
          <a:xfrm>
            <a:off x="724280" y="1704179"/>
            <a:ext cx="4454112" cy="4860250"/>
          </a:xfrm>
        </p:spPr>
        <p:txBody>
          <a:bodyPr/>
          <a:lstStyle/>
          <a:p>
            <a:r>
              <a:rPr lang="en-US" altLang="en-US" dirty="0">
                <a:solidFill>
                  <a:srgbClr val="000000"/>
                </a:solidFill>
              </a:rPr>
              <a:t>Negatives to manufacturing synthetic plastics:</a:t>
            </a:r>
          </a:p>
          <a:p>
            <a:pPr lvl="1"/>
            <a:r>
              <a:rPr lang="en-US" altLang="en-US" dirty="0">
                <a:solidFill>
                  <a:schemeClr val="bg1"/>
                </a:solidFill>
              </a:rPr>
              <a:t>Producing polymers uses </a:t>
            </a:r>
            <a:r>
              <a:rPr lang="en-US" altLang="en-US" b="1" dirty="0">
                <a:solidFill>
                  <a:schemeClr val="bg1"/>
                </a:solidFill>
              </a:rPr>
              <a:t>crude oil </a:t>
            </a:r>
            <a:r>
              <a:rPr lang="en-US" altLang="en-US" dirty="0">
                <a:solidFill>
                  <a:schemeClr val="bg1"/>
                </a:solidFill>
              </a:rPr>
              <a:t>– a finite resource</a:t>
            </a:r>
          </a:p>
          <a:p>
            <a:pPr lvl="1"/>
            <a:r>
              <a:rPr lang="en-US" altLang="en-US" dirty="0">
                <a:solidFill>
                  <a:schemeClr val="bg1"/>
                </a:solidFill>
              </a:rPr>
              <a:t>Produces </a:t>
            </a:r>
            <a:r>
              <a:rPr lang="en-US" altLang="en-US" b="1" dirty="0">
                <a:solidFill>
                  <a:schemeClr val="bg1"/>
                </a:solidFill>
              </a:rPr>
              <a:t>pollutants</a:t>
            </a:r>
            <a:r>
              <a:rPr lang="en-US" altLang="en-US" dirty="0">
                <a:solidFill>
                  <a:schemeClr val="bg1"/>
                </a:solidFill>
              </a:rPr>
              <a:t> – bad for the environment</a:t>
            </a:r>
          </a:p>
          <a:p>
            <a:pPr lvl="1"/>
            <a:r>
              <a:rPr lang="en-US" altLang="en-US" b="1" dirty="0">
                <a:solidFill>
                  <a:schemeClr val="bg1"/>
                </a:solidFill>
              </a:rPr>
              <a:t>Processing</a:t>
            </a:r>
            <a:r>
              <a:rPr lang="en-US" altLang="en-US" dirty="0">
                <a:solidFill>
                  <a:schemeClr val="bg1"/>
                </a:solidFill>
              </a:rPr>
              <a:t> polymers requires </a:t>
            </a:r>
            <a:r>
              <a:rPr lang="en-US" altLang="en-US" b="1" dirty="0">
                <a:solidFill>
                  <a:schemeClr val="bg1"/>
                </a:solidFill>
              </a:rPr>
              <a:t>energy</a:t>
            </a:r>
            <a:r>
              <a:rPr lang="en-US" altLang="en-US" dirty="0">
                <a:solidFill>
                  <a:schemeClr val="bg1"/>
                </a:solidFill>
              </a:rPr>
              <a:t> – global warming</a:t>
            </a:r>
          </a:p>
          <a:p>
            <a:pPr lvl="1"/>
            <a:r>
              <a:rPr lang="en-US" altLang="en-US" dirty="0">
                <a:solidFill>
                  <a:schemeClr val="bg1"/>
                </a:solidFill>
              </a:rPr>
              <a:t>Some carcinogenic toxins found in PVC</a:t>
            </a:r>
          </a:p>
          <a:p>
            <a:pPr lvl="1"/>
            <a:r>
              <a:rPr lang="en-US" altLang="en-US" dirty="0">
                <a:solidFill>
                  <a:schemeClr val="bg1"/>
                </a:solidFill>
              </a:rPr>
              <a:t>Is this acceptable? Can we live without plastics?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388089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Plastics in use</a:t>
            </a:r>
          </a:p>
          <a:p>
            <a:endParaRPr lang="en-GB" dirty="0"/>
          </a:p>
        </p:txBody>
      </p:sp>
      <p:sp>
        <p:nvSpPr>
          <p:cNvPr id="3" name="Text Placeholder 2"/>
          <p:cNvSpPr>
            <a:spLocks noGrp="1"/>
          </p:cNvSpPr>
          <p:nvPr>
            <p:ph type="body" sz="quarter" idx="14"/>
          </p:nvPr>
        </p:nvSpPr>
        <p:spPr>
          <a:xfrm>
            <a:off x="724280" y="1704179"/>
            <a:ext cx="5390193" cy="3942477"/>
          </a:xfrm>
        </p:spPr>
        <p:txBody>
          <a:bodyPr/>
          <a:lstStyle/>
          <a:p>
            <a:pPr lvl="0"/>
            <a:r>
              <a:rPr lang="en-GB" dirty="0"/>
              <a:t>Plastic is seen as a disposable item by consumers</a:t>
            </a:r>
          </a:p>
          <a:p>
            <a:pPr lvl="1"/>
            <a:r>
              <a:rPr lang="en-US" altLang="en-US" dirty="0"/>
              <a:t>Low cost leads to a throwaway culture (e.g. packaging)</a:t>
            </a:r>
            <a:endParaRPr lang="en-GB" dirty="0"/>
          </a:p>
          <a:p>
            <a:pPr lvl="1"/>
            <a:r>
              <a:rPr lang="en-GB" dirty="0"/>
              <a:t>Plastic straws and cotton buds are only used once – what else could they be made from?</a:t>
            </a:r>
          </a:p>
          <a:p>
            <a:pPr lvl="1"/>
            <a:r>
              <a:rPr lang="en-GB" dirty="0"/>
              <a:t>Plasticisers used in contact with foodstuffs can leach chemicals into the food – should they continue to be used?</a:t>
            </a:r>
          </a:p>
          <a:p>
            <a:pPr lvl="1"/>
            <a:r>
              <a:rPr lang="en-GB" dirty="0"/>
              <a:t>How does this apply to plastic </a:t>
            </a:r>
            <a:br>
              <a:rPr lang="en-GB" dirty="0"/>
            </a:br>
            <a:r>
              <a:rPr lang="en-GB" dirty="0"/>
              <a:t>medical supplies?</a:t>
            </a:r>
          </a:p>
          <a:p>
            <a:pPr lvl="0"/>
            <a:endParaRPr lang="en-GB" dirty="0"/>
          </a:p>
          <a:p>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74603" y="650359"/>
            <a:ext cx="2585472" cy="621726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858982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4083"/>
            <a:ext cx="9144000" cy="6233917"/>
          </a:xfrm>
          <a:prstGeom prst="rect">
            <a:avLst/>
          </a:prstGeom>
        </p:spPr>
      </p:pic>
      <p:sp>
        <p:nvSpPr>
          <p:cNvPr id="2" name="Text Placeholder 1"/>
          <p:cNvSpPr>
            <a:spLocks noGrp="1"/>
          </p:cNvSpPr>
          <p:nvPr>
            <p:ph type="body" sz="quarter" idx="13"/>
          </p:nvPr>
        </p:nvSpPr>
        <p:spPr/>
        <p:txBody>
          <a:bodyPr/>
          <a:lstStyle/>
          <a:p>
            <a:r>
              <a:rPr lang="en-GB"/>
              <a:t>Ethical issues at end of life</a:t>
            </a:r>
            <a:endParaRPr lang="en-GB" dirty="0"/>
          </a:p>
        </p:txBody>
      </p:sp>
      <p:sp>
        <p:nvSpPr>
          <p:cNvPr id="3" name="Text Placeholder 2"/>
          <p:cNvSpPr>
            <a:spLocks noGrp="1"/>
          </p:cNvSpPr>
          <p:nvPr>
            <p:ph type="body" sz="quarter" idx="14"/>
          </p:nvPr>
        </p:nvSpPr>
        <p:spPr/>
        <p:txBody>
          <a:bodyPr/>
          <a:lstStyle/>
          <a:p>
            <a:r>
              <a:rPr lang="en-GB" dirty="0"/>
              <a:t>What problems are caused by throwing plastics away rather than recycling or reusing them?</a:t>
            </a:r>
          </a:p>
          <a:p>
            <a:pPr lvl="0"/>
            <a:endParaRPr lang="en-GB" dirty="0"/>
          </a:p>
          <a:p>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062369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Ethical issues at end of life</a:t>
            </a:r>
          </a:p>
          <a:p>
            <a:endParaRPr lang="en-GB" dirty="0"/>
          </a:p>
        </p:txBody>
      </p:sp>
      <p:sp>
        <p:nvSpPr>
          <p:cNvPr id="3" name="Text Placeholder 2"/>
          <p:cNvSpPr>
            <a:spLocks noGrp="1"/>
          </p:cNvSpPr>
          <p:nvPr>
            <p:ph type="body" sz="quarter" idx="14"/>
          </p:nvPr>
        </p:nvSpPr>
        <p:spPr>
          <a:xfrm>
            <a:off x="724280" y="1704179"/>
            <a:ext cx="7797230" cy="4239421"/>
          </a:xfrm>
        </p:spPr>
        <p:txBody>
          <a:bodyPr/>
          <a:lstStyle/>
          <a:p>
            <a:r>
              <a:rPr lang="en-US" dirty="0"/>
              <a:t>Plastics </a:t>
            </a:r>
            <a:r>
              <a:rPr lang="en-US" altLang="en-US" dirty="0"/>
              <a:t>products </a:t>
            </a:r>
            <a:r>
              <a:rPr lang="en-US" dirty="0"/>
              <a:t>do not rot or corrode easily</a:t>
            </a:r>
            <a:r>
              <a:rPr lang="en-US" altLang="en-US" dirty="0"/>
              <a:t> but are often thrown away as landfill</a:t>
            </a:r>
          </a:p>
          <a:p>
            <a:pPr lvl="1"/>
            <a:r>
              <a:rPr lang="en-US" altLang="en-US" dirty="0"/>
              <a:t>By ending up on landfill this adds to greenhouse gases  </a:t>
            </a:r>
          </a:p>
          <a:p>
            <a:pPr lvl="1"/>
            <a:r>
              <a:rPr lang="en-US" altLang="en-US" dirty="0"/>
              <a:t>Scars the landscape - countryside, rivers and oceans</a:t>
            </a:r>
          </a:p>
          <a:p>
            <a:pPr lvl="1"/>
            <a:r>
              <a:rPr lang="en-US" altLang="en-US" dirty="0"/>
              <a:t>Discarded plastic bags affect marine life and coral reefs. They are often ingested by birds and fish</a:t>
            </a:r>
          </a:p>
          <a:p>
            <a:pPr lvl="1"/>
            <a:r>
              <a:rPr lang="en-US" altLang="en-US" dirty="0"/>
              <a:t>Poisonous incineration - if burnt they produce black </a:t>
            </a:r>
            <a:br>
              <a:rPr lang="en-US" altLang="en-US" dirty="0"/>
            </a:br>
            <a:r>
              <a:rPr lang="en-US" altLang="en-US" dirty="0"/>
              <a:t>choking gases</a:t>
            </a:r>
          </a:p>
          <a:p>
            <a:pPr lvl="1"/>
            <a:r>
              <a:rPr lang="en-US" altLang="en-US" dirty="0"/>
              <a:t>Toxins from microscopic plastic particles can enter the food chain and affect marine life and human health</a:t>
            </a:r>
          </a:p>
          <a:p>
            <a:pPr marL="0" lvl="0" indent="0">
              <a:buNone/>
            </a:pPr>
            <a:endParaRPr lang="en-US" altLang="en-US" sz="2000" dirty="0"/>
          </a:p>
          <a:p>
            <a:endParaRPr lang="en-GB" dirty="0"/>
          </a:p>
        </p:txBody>
      </p:sp>
    </p:spTree>
    <p:extLst>
      <p:ext uri="{BB962C8B-B14F-4D97-AF65-F5344CB8AC3E}">
        <p14:creationId xmlns:p14="http://schemas.microsoft.com/office/powerpoint/2010/main" val="3811298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Recycling plastics</a:t>
            </a:r>
            <a:endParaRPr lang="en-GB" dirty="0"/>
          </a:p>
        </p:txBody>
      </p:sp>
      <p:sp>
        <p:nvSpPr>
          <p:cNvPr id="3" name="Text Placeholder 2"/>
          <p:cNvSpPr>
            <a:spLocks noGrp="1"/>
          </p:cNvSpPr>
          <p:nvPr>
            <p:ph type="body" sz="quarter" idx="14"/>
          </p:nvPr>
        </p:nvSpPr>
        <p:spPr/>
        <p:txBody>
          <a:bodyPr/>
          <a:lstStyle/>
          <a:p>
            <a:r>
              <a:rPr lang="en-GB" dirty="0"/>
              <a:t>Thermoplastics can be recycled</a:t>
            </a:r>
          </a:p>
          <a:p>
            <a:pPr lvl="1"/>
            <a:r>
              <a:rPr lang="en-GB" dirty="0"/>
              <a:t>This reduces the disposal problems (landfill) and the amount of virgin crude oil used </a:t>
            </a:r>
          </a:p>
          <a:p>
            <a:pPr lvl="1"/>
            <a:r>
              <a:rPr lang="en-GB" dirty="0"/>
              <a:t>The different types of polymers must be separated from each other first – how simple do you think this is?</a:t>
            </a:r>
          </a:p>
          <a:p>
            <a:pPr lvl="1"/>
            <a:r>
              <a:rPr lang="en-GB" dirty="0"/>
              <a:t>They can also be recovered through Energy from Waste incineration (</a:t>
            </a:r>
            <a:r>
              <a:rPr lang="en-GB" dirty="0" err="1"/>
              <a:t>EfW</a:t>
            </a:r>
            <a:r>
              <a:rPr lang="en-GB" dirty="0"/>
              <a:t>) to provide electricity</a:t>
            </a:r>
          </a:p>
          <a:p>
            <a:r>
              <a:rPr lang="en-GB" dirty="0"/>
              <a:t>Roads are now being made with recycled plastic instead of bitumen</a:t>
            </a:r>
          </a:p>
          <a:p>
            <a:pPr lvl="1"/>
            <a:r>
              <a:rPr lang="en-GB" dirty="0"/>
              <a:t>They are much more durable, quicker to lay and allow for better drainage</a:t>
            </a:r>
          </a:p>
        </p:txBody>
      </p:sp>
    </p:spTree>
    <p:extLst>
      <p:ext uri="{BB962C8B-B14F-4D97-AF65-F5344CB8AC3E}">
        <p14:creationId xmlns:p14="http://schemas.microsoft.com/office/powerpoint/2010/main" val="1404756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How sustainable are plastics?</a:t>
            </a:r>
            <a:endParaRPr lang="en-GB" dirty="0"/>
          </a:p>
        </p:txBody>
      </p:sp>
      <p:sp>
        <p:nvSpPr>
          <p:cNvPr id="3" name="Text Placeholder 2"/>
          <p:cNvSpPr>
            <a:spLocks noGrp="1"/>
          </p:cNvSpPr>
          <p:nvPr>
            <p:ph type="body" sz="quarter" idx="14"/>
          </p:nvPr>
        </p:nvSpPr>
        <p:spPr/>
        <p:txBody>
          <a:bodyPr/>
          <a:lstStyle/>
          <a:p>
            <a:r>
              <a:rPr lang="en-GB" dirty="0"/>
              <a:t>Almost all plastics are recyclable or biodegradable in some form</a:t>
            </a:r>
          </a:p>
          <a:p>
            <a:pPr lvl="1"/>
            <a:r>
              <a:rPr lang="en-US" altLang="en-US" dirty="0"/>
              <a:t>Thermoplastics can be recycled by melting them down and reforming their shape into new products</a:t>
            </a:r>
          </a:p>
          <a:p>
            <a:pPr lvl="1"/>
            <a:r>
              <a:rPr lang="en-US" altLang="en-US" dirty="0"/>
              <a:t>However, their usefulness can become limited with frequent reheating and reforming</a:t>
            </a:r>
          </a:p>
          <a:p>
            <a:pPr lvl="1"/>
            <a:r>
              <a:rPr lang="en-GB" dirty="0"/>
              <a:t>Can we make plastics more sustainable?</a:t>
            </a:r>
          </a:p>
          <a:p>
            <a:endParaRPr lang="en-GB" dirty="0"/>
          </a:p>
          <a:p>
            <a:endParaRPr lang="en-GB" dirty="0"/>
          </a:p>
        </p:txBody>
      </p:sp>
    </p:spTree>
    <p:extLst>
      <p:ext uri="{BB962C8B-B14F-4D97-AF65-F5344CB8AC3E}">
        <p14:creationId xmlns:p14="http://schemas.microsoft.com/office/powerpoint/2010/main" val="2423789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624083"/>
            <a:ext cx="9144001" cy="6233917"/>
          </a:xfrm>
          <a:prstGeom prst="rect">
            <a:avLst/>
          </a:prstGeom>
        </p:spPr>
      </p:pic>
      <p:sp>
        <p:nvSpPr>
          <p:cNvPr id="2" name="Text Placeholder 1"/>
          <p:cNvSpPr>
            <a:spLocks noGrp="1"/>
          </p:cNvSpPr>
          <p:nvPr>
            <p:ph type="body" sz="quarter" idx="13"/>
          </p:nvPr>
        </p:nvSpPr>
        <p:spPr/>
        <p:txBody>
          <a:bodyPr/>
          <a:lstStyle/>
          <a:p>
            <a:r>
              <a:rPr lang="en-GB" dirty="0"/>
              <a:t>Sustainable plastic production</a:t>
            </a:r>
          </a:p>
        </p:txBody>
      </p:sp>
      <p:sp>
        <p:nvSpPr>
          <p:cNvPr id="3" name="Text Placeholder 2"/>
          <p:cNvSpPr>
            <a:spLocks noGrp="1"/>
          </p:cNvSpPr>
          <p:nvPr>
            <p:ph type="body" sz="quarter" idx="14"/>
          </p:nvPr>
        </p:nvSpPr>
        <p:spPr>
          <a:xfrm>
            <a:off x="724280" y="1704179"/>
            <a:ext cx="7696390" cy="4295568"/>
          </a:xfrm>
        </p:spPr>
        <p:txBody>
          <a:bodyPr/>
          <a:lstStyle/>
          <a:p>
            <a:pPr lvl="0"/>
            <a:r>
              <a:rPr lang="en-GB" dirty="0"/>
              <a:t>Bio plastics are produced from vegetable starches such as corn</a:t>
            </a:r>
          </a:p>
          <a:p>
            <a:pPr lvl="1"/>
            <a:r>
              <a:rPr lang="en-GB" dirty="0">
                <a:solidFill>
                  <a:schemeClr val="bg1"/>
                </a:solidFill>
              </a:rPr>
              <a:t>What issues might there be with corn being </a:t>
            </a:r>
            <a:br>
              <a:rPr lang="en-GB" dirty="0">
                <a:solidFill>
                  <a:schemeClr val="bg1"/>
                </a:solidFill>
              </a:rPr>
            </a:br>
            <a:r>
              <a:rPr lang="en-GB" dirty="0">
                <a:solidFill>
                  <a:schemeClr val="bg1"/>
                </a:solidFill>
              </a:rPr>
              <a:t>grown specifically for making plastic?</a:t>
            </a:r>
          </a:p>
        </p:txBody>
      </p:sp>
    </p:spTree>
    <p:extLst>
      <p:ext uri="{BB962C8B-B14F-4D97-AF65-F5344CB8AC3E}">
        <p14:creationId xmlns:p14="http://schemas.microsoft.com/office/powerpoint/2010/main" val="2157128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Modern bioplastics</a:t>
            </a:r>
            <a:endParaRPr lang="en-GB" dirty="0"/>
          </a:p>
        </p:txBody>
      </p:sp>
      <p:sp>
        <p:nvSpPr>
          <p:cNvPr id="5" name="Text Placeholder 4"/>
          <p:cNvSpPr>
            <a:spLocks noGrp="1"/>
          </p:cNvSpPr>
          <p:nvPr>
            <p:ph type="body" sz="quarter" idx="14"/>
          </p:nvPr>
        </p:nvSpPr>
        <p:spPr/>
        <p:txBody>
          <a:bodyPr/>
          <a:lstStyle/>
          <a:p>
            <a:r>
              <a:rPr lang="en-GB" dirty="0" err="1"/>
              <a:t>Biopol</a:t>
            </a:r>
            <a:r>
              <a:rPr lang="en-GB" baseline="30000" dirty="0" err="1"/>
              <a:t>TM</a:t>
            </a:r>
            <a:r>
              <a:rPr lang="en-GB" dirty="0"/>
              <a:t> can be manufactured from plant sugars and glucose from soya, pea or potato starches</a:t>
            </a:r>
          </a:p>
        </p:txBody>
      </p:sp>
      <p:pic>
        <p:nvPicPr>
          <p:cNvPr id="3" name="Picture 2" descr="C:\Users\Rob\AppData\Roaming\PixelMetrics\CaptureWiz\Temp\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88" y="2639488"/>
            <a:ext cx="7557025" cy="365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673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Bioplastics</a:t>
            </a:r>
            <a:endParaRPr lang="en-GB" dirty="0"/>
          </a:p>
        </p:txBody>
      </p:sp>
      <p:sp>
        <p:nvSpPr>
          <p:cNvPr id="3" name="Text Placeholder 2"/>
          <p:cNvSpPr>
            <a:spLocks noGrp="1"/>
          </p:cNvSpPr>
          <p:nvPr>
            <p:ph type="body" sz="quarter" idx="14"/>
          </p:nvPr>
        </p:nvSpPr>
        <p:spPr/>
        <p:txBody>
          <a:bodyPr/>
          <a:lstStyle/>
          <a:p>
            <a:r>
              <a:rPr lang="en-GB" dirty="0"/>
              <a:t>Polylactic Acid (PLA) – Extracts carbon from plants</a:t>
            </a:r>
          </a:p>
          <a:p>
            <a:pPr lvl="1"/>
            <a:r>
              <a:rPr lang="en-GB" dirty="0"/>
              <a:t>A biodegradable plastic made from corn starch</a:t>
            </a:r>
          </a:p>
          <a:p>
            <a:r>
              <a:rPr lang="en-GB" dirty="0"/>
              <a:t>Polycaprolactone (PCL) – e.g. Polymorph</a:t>
            </a:r>
          </a:p>
          <a:p>
            <a:pPr lvl="1"/>
            <a:r>
              <a:rPr lang="en-GB" dirty="0"/>
              <a:t>Low melting point, good modelling plastic</a:t>
            </a:r>
          </a:p>
          <a:p>
            <a:r>
              <a:rPr lang="en-GB" dirty="0" err="1"/>
              <a:t>Polyhydroxybutyrate</a:t>
            </a:r>
            <a:r>
              <a:rPr lang="en-GB" dirty="0"/>
              <a:t> (PHB) – </a:t>
            </a:r>
            <a:r>
              <a:rPr lang="en-GB" dirty="0" err="1"/>
              <a:t>Biopol</a:t>
            </a:r>
            <a:r>
              <a:rPr lang="en-GB" dirty="0"/>
              <a:t>™</a:t>
            </a:r>
          </a:p>
          <a:p>
            <a:pPr lvl="1"/>
            <a:r>
              <a:rPr lang="en-GB" dirty="0"/>
              <a:t>Non-toxic, insoluble in water, high melting point</a:t>
            </a:r>
          </a:p>
          <a:p>
            <a:endParaRPr lang="en-GB" dirty="0"/>
          </a:p>
        </p:txBody>
      </p:sp>
      <p:sp>
        <p:nvSpPr>
          <p:cNvPr id="5" name="TextBox 4"/>
          <p:cNvSpPr txBox="1"/>
          <p:nvPr/>
        </p:nvSpPr>
        <p:spPr>
          <a:xfrm>
            <a:off x="5335234" y="2299649"/>
            <a:ext cx="3155147" cy="738664"/>
          </a:xfrm>
          <a:prstGeom prst="rect">
            <a:avLst/>
          </a:prstGeom>
          <a:noFill/>
        </p:spPr>
        <p:txBody>
          <a:bodyPr wrap="square" rtlCol="0">
            <a:spAutoFit/>
          </a:bodyPr>
          <a:lstStyle/>
          <a:p>
            <a:pPr lvl="1"/>
            <a:endParaRPr lang="en-GB"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79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What is plastic?</a:t>
            </a:r>
            <a:endParaRPr lang="en-GB" dirty="0"/>
          </a:p>
        </p:txBody>
      </p:sp>
      <p:sp>
        <p:nvSpPr>
          <p:cNvPr id="3" name="Text Placeholder 2"/>
          <p:cNvSpPr>
            <a:spLocks noGrp="1"/>
          </p:cNvSpPr>
          <p:nvPr>
            <p:ph type="body" sz="quarter" idx="14"/>
          </p:nvPr>
        </p:nvSpPr>
        <p:spPr>
          <a:xfrm>
            <a:off x="724280" y="1704179"/>
            <a:ext cx="5297829" cy="3453607"/>
          </a:xfrm>
        </p:spPr>
        <p:txBody>
          <a:bodyPr vert="horz" lIns="0" tIns="0" anchor="t"/>
          <a:lstStyle/>
          <a:p>
            <a:pPr lvl="0"/>
            <a:r>
              <a:rPr lang="en-GB" dirty="0"/>
              <a:t>The word plastic means ‘</a:t>
            </a:r>
            <a:r>
              <a:rPr lang="en-GB" i="1" dirty="0"/>
              <a:t>easily shaped or moulded</a:t>
            </a:r>
            <a:r>
              <a:rPr lang="en-GB" dirty="0"/>
              <a:t>’ and is derived from the Greek work </a:t>
            </a:r>
            <a:r>
              <a:rPr lang="en-GB" dirty="0">
                <a:solidFill>
                  <a:srgbClr val="97590D"/>
                </a:solidFill>
              </a:rPr>
              <a:t>‘</a:t>
            </a:r>
            <a:r>
              <a:rPr lang="en-GB" dirty="0" err="1">
                <a:solidFill>
                  <a:srgbClr val="97590D"/>
                </a:solidFill>
              </a:rPr>
              <a:t>plastikos</a:t>
            </a:r>
            <a:r>
              <a:rPr lang="en-GB" dirty="0">
                <a:solidFill>
                  <a:srgbClr val="97590D"/>
                </a:solidFill>
              </a:rPr>
              <a:t>’ </a:t>
            </a:r>
          </a:p>
          <a:p>
            <a:pPr lvl="0"/>
            <a:r>
              <a:rPr lang="en-GB" dirty="0"/>
              <a:t>Plastics are made from </a:t>
            </a:r>
            <a:r>
              <a:rPr lang="en-GB" dirty="0">
                <a:solidFill>
                  <a:srgbClr val="97590D"/>
                </a:solidFill>
              </a:rPr>
              <a:t>polymers</a:t>
            </a:r>
            <a:r>
              <a:rPr lang="en-GB" dirty="0"/>
              <a:t> which is a Greek word meaning many: ‘</a:t>
            </a:r>
            <a:r>
              <a:rPr lang="en-GB" i="1" dirty="0">
                <a:solidFill>
                  <a:srgbClr val="97590D"/>
                </a:solidFill>
              </a:rPr>
              <a:t>poly</a:t>
            </a:r>
            <a:r>
              <a:rPr lang="en-GB" dirty="0"/>
              <a:t>’ - parts: ‘</a:t>
            </a:r>
            <a:r>
              <a:rPr lang="en-GB" i="1" dirty="0" err="1">
                <a:solidFill>
                  <a:srgbClr val="97590D"/>
                </a:solidFill>
              </a:rPr>
              <a:t>mer</a:t>
            </a:r>
            <a:r>
              <a:rPr lang="en-GB" dirty="0"/>
              <a:t>’</a:t>
            </a:r>
          </a:p>
          <a:p>
            <a:pPr lvl="0"/>
            <a:r>
              <a:rPr lang="en-GB" dirty="0"/>
              <a:t>Plastics are semi-organic and always derived from oil </a:t>
            </a:r>
            <a:br>
              <a:rPr lang="en-GB" dirty="0"/>
            </a:br>
            <a:r>
              <a:rPr lang="en-GB" dirty="0"/>
              <a:t>or petroleum</a:t>
            </a:r>
          </a:p>
          <a:p>
            <a:pPr lvl="1"/>
            <a:r>
              <a:rPr lang="en-GB" dirty="0"/>
              <a:t>Plastics are synthetic materials. What is meant by synthetic?</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22109" y="954348"/>
            <a:ext cx="3121891" cy="5192863"/>
          </a:xfrm>
          <a:prstGeom prst="rect">
            <a:avLst/>
          </a:prstGeom>
        </p:spPr>
      </p:pic>
    </p:spTree>
    <p:extLst>
      <p:ext uri="{BB962C8B-B14F-4D97-AF65-F5344CB8AC3E}">
        <p14:creationId xmlns:p14="http://schemas.microsoft.com/office/powerpoint/2010/main" val="2823160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Sustainability of plastics</a:t>
            </a:r>
            <a:endParaRPr lang="en-GB" dirty="0"/>
          </a:p>
        </p:txBody>
      </p:sp>
      <p:sp>
        <p:nvSpPr>
          <p:cNvPr id="3" name="Text Placeholder 2"/>
          <p:cNvSpPr>
            <a:spLocks noGrp="1"/>
          </p:cNvSpPr>
          <p:nvPr>
            <p:ph type="body" sz="quarter" idx="14"/>
          </p:nvPr>
        </p:nvSpPr>
        <p:spPr/>
        <p:txBody>
          <a:bodyPr/>
          <a:lstStyle/>
          <a:p>
            <a:r>
              <a:rPr lang="en-GB" dirty="0"/>
              <a:t>Watch </a:t>
            </a:r>
            <a:r>
              <a:rPr lang="en-GB" b="1" dirty="0"/>
              <a:t>Link Video Sustainability </a:t>
            </a:r>
            <a:r>
              <a:rPr lang="en-GB" dirty="0"/>
              <a:t>on the life cycle of plastic bottles </a:t>
            </a:r>
          </a:p>
          <a:p>
            <a:r>
              <a:rPr lang="en-GB" dirty="0"/>
              <a:t>Complete </a:t>
            </a:r>
            <a:r>
              <a:rPr lang="en-GB" b="1" dirty="0"/>
              <a:t>Tasks 2 and 3</a:t>
            </a:r>
            <a:r>
              <a:rPr lang="en-GB" dirty="0"/>
              <a:t> of the worksheet</a:t>
            </a:r>
          </a:p>
        </p:txBody>
      </p:sp>
    </p:spTree>
    <p:extLst>
      <p:ext uri="{BB962C8B-B14F-4D97-AF65-F5344CB8AC3E}">
        <p14:creationId xmlns:p14="http://schemas.microsoft.com/office/powerpoint/2010/main" val="1985078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rot="16200000">
            <a:off x="1464389" y="-821611"/>
            <a:ext cx="6215222" cy="9144000"/>
          </a:xfrm>
          <a:prstGeom prst="rect">
            <a:avLst/>
          </a:prstGeom>
        </p:spPr>
      </p:pic>
      <p:pic>
        <p:nvPicPr>
          <p:cNvPr id="5" name="Picture 2" descr="http://blacklemag.com/wp-content/uploads/2012/09/shutterstock_11030544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56211" y="5074507"/>
            <a:ext cx="903670" cy="114206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Nylon – Thermoplastic</a:t>
            </a:r>
          </a:p>
        </p:txBody>
      </p:sp>
      <p:sp>
        <p:nvSpPr>
          <p:cNvPr id="10" name="Text Placeholder 2"/>
          <p:cNvSpPr>
            <a:spLocks noGrp="1"/>
          </p:cNvSpPr>
          <p:nvPr>
            <p:ph type="body" sz="quarter" idx="14"/>
          </p:nvPr>
        </p:nvSpPr>
        <p:spPr/>
        <p:txBody>
          <a:bodyPr/>
          <a:lstStyle/>
          <a:p>
            <a:r>
              <a:rPr lang="en-GB" dirty="0"/>
              <a:t>Can be woven into fabrics</a:t>
            </a:r>
          </a:p>
          <a:p>
            <a:r>
              <a:rPr lang="en-GB" dirty="0"/>
              <a:t>Resilient to wear</a:t>
            </a:r>
          </a:p>
          <a:p>
            <a:r>
              <a:rPr lang="en-GB" dirty="0"/>
              <a:t>Low friction</a:t>
            </a:r>
          </a:p>
          <a:p>
            <a:r>
              <a:rPr lang="en-GB" dirty="0"/>
              <a:t>Tough</a:t>
            </a:r>
          </a:p>
          <a:p>
            <a:pPr lvl="1"/>
            <a:r>
              <a:rPr lang="en-GB" dirty="0"/>
              <a:t>What else is made </a:t>
            </a:r>
            <a:br>
              <a:rPr lang="en-GB" dirty="0"/>
            </a:br>
            <a:r>
              <a:rPr lang="en-GB" dirty="0"/>
              <a:t>from Nylon?</a:t>
            </a:r>
          </a:p>
          <a:p>
            <a:endParaRPr lang="en-GB"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264763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future of plastics?</a:t>
            </a:r>
          </a:p>
        </p:txBody>
      </p:sp>
      <p:sp>
        <p:nvSpPr>
          <p:cNvPr id="3" name="Text Placeholder 2"/>
          <p:cNvSpPr>
            <a:spLocks noGrp="1"/>
          </p:cNvSpPr>
          <p:nvPr>
            <p:ph type="body" sz="quarter" idx="14"/>
          </p:nvPr>
        </p:nvSpPr>
        <p:spPr/>
        <p:txBody>
          <a:bodyPr/>
          <a:lstStyle/>
          <a:p>
            <a:r>
              <a:rPr lang="en-GB" dirty="0"/>
              <a:t>We need to find other alternatives to petrochemicals to produce plastic. Some interesting developments include exploration of:</a:t>
            </a:r>
          </a:p>
          <a:p>
            <a:pPr lvl="1"/>
            <a:r>
              <a:rPr lang="en-GB" dirty="0"/>
              <a:t>Bioplastics (using corn starch) </a:t>
            </a:r>
          </a:p>
          <a:p>
            <a:pPr lvl="1"/>
            <a:r>
              <a:rPr lang="en-GB" dirty="0"/>
              <a:t>Algae (high growth rate) Latex</a:t>
            </a:r>
          </a:p>
          <a:p>
            <a:pPr lvl="1"/>
            <a:r>
              <a:rPr lang="en-GB" dirty="0"/>
              <a:t>Castor oil</a:t>
            </a:r>
          </a:p>
          <a:p>
            <a:pPr lvl="1"/>
            <a:r>
              <a:rPr lang="en-GB" dirty="0"/>
              <a:t>Plant-oil derived</a:t>
            </a:r>
          </a:p>
          <a:p>
            <a:pPr lvl="1"/>
            <a:r>
              <a:rPr lang="en-GB" dirty="0"/>
              <a:t>Fermentation of monomers</a:t>
            </a:r>
          </a:p>
          <a:p>
            <a:pPr lvl="1"/>
            <a:r>
              <a:rPr lang="en-GB" dirty="0"/>
              <a:t>Protein derived – e.g. chicken feathers</a:t>
            </a:r>
          </a:p>
        </p:txBody>
      </p:sp>
    </p:spTree>
    <p:extLst>
      <p:ext uri="{BB962C8B-B14F-4D97-AF65-F5344CB8AC3E}">
        <p14:creationId xmlns:p14="http://schemas.microsoft.com/office/powerpoint/2010/main" val="600695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Key terminology</a:t>
            </a:r>
          </a:p>
          <a:p>
            <a:endParaRPr lang="en-GB" dirty="0"/>
          </a:p>
        </p:txBody>
      </p:sp>
      <p:sp>
        <p:nvSpPr>
          <p:cNvPr id="3" name="Text Placeholder 2"/>
          <p:cNvSpPr>
            <a:spLocks noGrp="1"/>
          </p:cNvSpPr>
          <p:nvPr>
            <p:ph type="body" sz="quarter" idx="14"/>
          </p:nvPr>
        </p:nvSpPr>
        <p:spPr/>
        <p:txBody>
          <a:bodyPr/>
          <a:lstStyle/>
          <a:p>
            <a:r>
              <a:rPr lang="en-GB" dirty="0"/>
              <a:t>Check that you understand the following:</a:t>
            </a:r>
          </a:p>
          <a:p>
            <a:pPr lvl="1"/>
            <a:r>
              <a:rPr lang="en-GB" dirty="0"/>
              <a:t>Fossil fuels</a:t>
            </a:r>
          </a:p>
          <a:p>
            <a:pPr lvl="1"/>
            <a:r>
              <a:rPr lang="en-GB" dirty="0"/>
              <a:t>Polymers</a:t>
            </a:r>
          </a:p>
          <a:p>
            <a:pPr lvl="1"/>
            <a:r>
              <a:rPr lang="en-GB" dirty="0"/>
              <a:t>Thermoforming polymers / Thermoplastics</a:t>
            </a:r>
          </a:p>
          <a:p>
            <a:pPr lvl="1"/>
            <a:r>
              <a:rPr lang="en-GB" dirty="0"/>
              <a:t>Thermosetting polymers / Thermosets</a:t>
            </a:r>
          </a:p>
          <a:p>
            <a:pPr lvl="1"/>
            <a:r>
              <a:rPr lang="en-GB" dirty="0"/>
              <a:t>Cracking</a:t>
            </a:r>
          </a:p>
          <a:p>
            <a:pPr lvl="1"/>
            <a:r>
              <a:rPr lang="en-GB" dirty="0"/>
              <a:t>Fractional distillation</a:t>
            </a:r>
          </a:p>
          <a:p>
            <a:pPr lvl="1"/>
            <a:r>
              <a:rPr lang="en-GB" dirty="0"/>
              <a:t>Bioplastics</a:t>
            </a:r>
          </a:p>
          <a:p>
            <a:pPr lvl="1"/>
            <a:endParaRPr lang="en-GB" dirty="0"/>
          </a:p>
          <a:p>
            <a:endParaRPr lang="en-GB" dirty="0"/>
          </a:p>
        </p:txBody>
      </p:sp>
    </p:spTree>
    <p:extLst>
      <p:ext uri="{BB962C8B-B14F-4D97-AF65-F5344CB8AC3E}">
        <p14:creationId xmlns:p14="http://schemas.microsoft.com/office/powerpoint/2010/main" val="3952979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Match up the correct terms</a:t>
            </a:r>
          </a:p>
        </p:txBody>
      </p:sp>
      <p:sp>
        <p:nvSpPr>
          <p:cNvPr id="3" name="Text Placeholder 2"/>
          <p:cNvSpPr>
            <a:spLocks noGrp="1"/>
          </p:cNvSpPr>
          <p:nvPr>
            <p:ph type="body" sz="quarter" idx="14"/>
          </p:nvPr>
        </p:nvSpPr>
        <p:spPr/>
        <p:txBody>
          <a:bodyPr/>
          <a:lstStyle/>
          <a:p>
            <a:endParaRPr lang="en-GB" dirty="0"/>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240949332"/>
              </p:ext>
            </p:extLst>
          </p:nvPr>
        </p:nvGraphicFramePr>
        <p:xfrm>
          <a:off x="724280" y="1719084"/>
          <a:ext cx="7648195" cy="4417551"/>
        </p:xfrm>
        <a:graphic>
          <a:graphicData uri="http://schemas.openxmlformats.org/drawingml/2006/table">
            <a:tbl>
              <a:tblPr firstRow="1" bandRow="1">
                <a:tableStyleId>{00A15C55-8517-42AA-B614-E9B94910E393}</a:tableStyleId>
              </a:tblPr>
              <a:tblGrid>
                <a:gridCol w="1779116">
                  <a:extLst>
                    <a:ext uri="{9D8B030D-6E8A-4147-A177-3AD203B41FA5}">
                      <a16:colId xmlns:a16="http://schemas.microsoft.com/office/drawing/2014/main" val="20000"/>
                    </a:ext>
                  </a:extLst>
                </a:gridCol>
                <a:gridCol w="1068479">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402831">
                <a:tc>
                  <a:txBody>
                    <a:bodyPr/>
                    <a:lstStyle/>
                    <a:p>
                      <a:pPr algn="l"/>
                      <a:r>
                        <a:rPr lang="en-GB" sz="1800" dirty="0">
                          <a:latin typeface="Arial" panose="020B0604020202020204" pitchFamily="34" charset="0"/>
                          <a:cs typeface="Arial" panose="020B0604020202020204" pitchFamily="34" charset="0"/>
                        </a:rPr>
                        <a:t>Key</a:t>
                      </a:r>
                      <a:r>
                        <a:rPr lang="en-GB" sz="1800" baseline="0" dirty="0">
                          <a:latin typeface="Arial" panose="020B0604020202020204" pitchFamily="34" charset="0"/>
                          <a:cs typeface="Arial" panose="020B0604020202020204" pitchFamily="34" charset="0"/>
                        </a:rPr>
                        <a:t> word</a:t>
                      </a:r>
                      <a:endParaRPr lang="en-GB" sz="18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97590D"/>
                      </a:solidFill>
                      <a:prstDash val="solid"/>
                      <a:round/>
                      <a:headEnd type="none" w="med" len="med"/>
                      <a:tailEnd type="none" w="med" len="med"/>
                    </a:lnR>
                    <a:lnT w="12700" cmpd="sng">
                      <a:noFill/>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solidFill>
                      <a:srgbClr val="97590D"/>
                    </a:solidFill>
                  </a:tcPr>
                </a:tc>
                <a:tc>
                  <a:txBody>
                    <a:bodyPr/>
                    <a:lstStyle/>
                    <a:p>
                      <a:pPr algn="l"/>
                      <a:endParaRPr lang="en-GB" sz="18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mpd="sng">
                      <a:noFill/>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solidFill>
                      <a:srgbClr val="97590D"/>
                    </a:solidFill>
                  </a:tcPr>
                </a:tc>
                <a:tc>
                  <a:txBody>
                    <a:bodyPr/>
                    <a:lstStyle/>
                    <a:p>
                      <a:pPr algn="l"/>
                      <a:r>
                        <a:rPr lang="en-GB" sz="1800" dirty="0">
                          <a:latin typeface="Arial" panose="020B0604020202020204" pitchFamily="34" charset="0"/>
                          <a:cs typeface="Arial" panose="020B0604020202020204" pitchFamily="34" charset="0"/>
                        </a:rPr>
                        <a:t>Definition</a:t>
                      </a:r>
                    </a:p>
                  </a:txBody>
                  <a:tcPr anchor="ctr">
                    <a:lnL w="12700" cap="flat" cmpd="sng" algn="ctr">
                      <a:solidFill>
                        <a:srgbClr val="97590D"/>
                      </a:solidFill>
                      <a:prstDash val="solid"/>
                      <a:round/>
                      <a:headEnd type="none" w="med" len="med"/>
                      <a:tailEnd type="none" w="med" len="med"/>
                    </a:lnL>
                    <a:lnR w="12700" cmpd="sng">
                      <a:noFill/>
                    </a:lnR>
                    <a:lnT w="12700" cmpd="sng">
                      <a:noFill/>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solidFill>
                      <a:srgbClr val="97590D"/>
                    </a:solidFill>
                  </a:tcPr>
                </a:tc>
                <a:extLst>
                  <a:ext uri="{0D108BD9-81ED-4DB2-BD59-A6C34878D82A}">
                    <a16:rowId xmlns:a16="http://schemas.microsoft.com/office/drawing/2014/main" val="1000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Polymerisation</a:t>
                      </a:r>
                    </a:p>
                  </a:txBody>
                  <a:tcPr anchor="ctr">
                    <a:lnL w="12700" cmpd="sng">
                      <a:noFill/>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latin typeface="Arial" panose="020B0604020202020204" pitchFamily="34" charset="0"/>
                          <a:cs typeface="Arial" panose="020B0604020202020204" pitchFamily="34" charset="0"/>
                        </a:rPr>
                        <a:t>When thermoplastics are reheated they try to return to their original shape</a:t>
                      </a:r>
                    </a:p>
                  </a:txBody>
                  <a:tcPr anchor="ctr">
                    <a:lnL w="12700" cap="flat" cmpd="sng" algn="ctr">
                      <a:solidFill>
                        <a:srgbClr val="97590D"/>
                      </a:solidFill>
                      <a:prstDash val="solid"/>
                      <a:round/>
                      <a:headEnd type="none" w="med" len="med"/>
                      <a:tailEnd type="none" w="med" len="med"/>
                    </a:lnL>
                    <a:lnR w="12700" cmpd="sng">
                      <a:noFill/>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Plastic memory</a:t>
                      </a:r>
                    </a:p>
                  </a:txBody>
                  <a:tcPr anchor="ctr">
                    <a:lnL w="12700" cmpd="sng">
                      <a:noFill/>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latin typeface="Arial" panose="020B0604020202020204" pitchFamily="34" charset="0"/>
                          <a:cs typeface="Arial" panose="020B0604020202020204" pitchFamily="34" charset="0"/>
                        </a:rPr>
                        <a:t>Plastics which</a:t>
                      </a:r>
                      <a:r>
                        <a:rPr lang="en-GB" sz="1600" baseline="0" dirty="0">
                          <a:latin typeface="Arial" panose="020B0604020202020204" pitchFamily="34" charset="0"/>
                          <a:cs typeface="Arial" panose="020B0604020202020204" pitchFamily="34" charset="0"/>
                        </a:rPr>
                        <a:t> soften when heated, harden when cooled and can be softened again numerous times</a:t>
                      </a:r>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mpd="sng">
                      <a:noFill/>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Thermosets</a:t>
                      </a:r>
                    </a:p>
                  </a:txBody>
                  <a:tcPr anchor="ctr">
                    <a:lnL w="12700" cmpd="sng">
                      <a:noFill/>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latin typeface="Arial" panose="020B0604020202020204" pitchFamily="34" charset="0"/>
                          <a:cs typeface="Arial" panose="020B0604020202020204" pitchFamily="34" charset="0"/>
                        </a:rPr>
                        <a:t>Finite resources such as oil, gas and coal</a:t>
                      </a:r>
                      <a:r>
                        <a:rPr lang="en-GB" sz="1600" baseline="0" dirty="0">
                          <a:latin typeface="Arial" panose="020B0604020202020204" pitchFamily="34" charset="0"/>
                          <a:cs typeface="Arial" panose="020B0604020202020204" pitchFamily="34" charset="0"/>
                        </a:rPr>
                        <a:t> which are used to make petrochemicals</a:t>
                      </a:r>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mpd="sng">
                      <a:noFill/>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Polymers</a:t>
                      </a:r>
                    </a:p>
                  </a:txBody>
                  <a:tcPr anchor="ctr">
                    <a:lnL w="12700" cmpd="sng">
                      <a:noFill/>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latin typeface="Arial" panose="020B0604020202020204" pitchFamily="34" charset="0"/>
                          <a:cs typeface="Arial" panose="020B0604020202020204" pitchFamily="34" charset="0"/>
                        </a:rPr>
                        <a:t>Plastics</a:t>
                      </a:r>
                      <a:r>
                        <a:rPr lang="en-GB" sz="1600" baseline="0" dirty="0">
                          <a:latin typeface="Arial" panose="020B0604020202020204" pitchFamily="34" charset="0"/>
                          <a:cs typeface="Arial" panose="020B0604020202020204" pitchFamily="34" charset="0"/>
                        </a:rPr>
                        <a:t> which soften when heated, harden when baked but won’t change shape when reheated</a:t>
                      </a:r>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mpd="sng">
                      <a:noFill/>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00">
                <a:tc>
                  <a:txBody>
                    <a:bodyPr/>
                    <a:lstStyle/>
                    <a:p>
                      <a:pPr algn="l"/>
                      <a:r>
                        <a:rPr lang="en-GB" sz="1600" dirty="0">
                          <a:latin typeface="Arial" panose="020B0604020202020204" pitchFamily="34" charset="0"/>
                          <a:cs typeface="Arial" panose="020B0604020202020204" pitchFamily="34" charset="0"/>
                        </a:rPr>
                        <a:t>Fossil fuels</a:t>
                      </a:r>
                    </a:p>
                  </a:txBody>
                  <a:tcPr anchor="ctr">
                    <a:lnL w="12700" cmpd="sng">
                      <a:noFill/>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latin typeface="Arial" panose="020B0604020202020204" pitchFamily="34" charset="0"/>
                          <a:cs typeface="Arial" panose="020B0604020202020204" pitchFamily="34" charset="0"/>
                        </a:rPr>
                        <a:t>The name for monomers when</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joined together to form long chains</a:t>
                      </a:r>
                      <a:r>
                        <a:rPr lang="en-GB" sz="1600" baseline="0" dirty="0">
                          <a:latin typeface="Arial" panose="020B0604020202020204" pitchFamily="34" charset="0"/>
                          <a:cs typeface="Arial" panose="020B0604020202020204" pitchFamily="34" charset="0"/>
                        </a:rPr>
                        <a:t> of molecules</a:t>
                      </a:r>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mpd="sng">
                      <a:noFill/>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Thermoplastics</a:t>
                      </a:r>
                    </a:p>
                  </a:txBody>
                  <a:tcPr anchor="ctr">
                    <a:lnL w="12700" cmpd="sng">
                      <a:noFill/>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latin typeface="Arial" panose="020B0604020202020204" pitchFamily="34" charset="0"/>
                          <a:cs typeface="Arial" panose="020B0604020202020204" pitchFamily="34" charset="0"/>
                        </a:rPr>
                        <a:t>Polymers are chemically processed to join together</a:t>
                      </a:r>
                    </a:p>
                  </a:txBody>
                  <a:tcPr anchor="ctr">
                    <a:lnL w="12700" cap="flat" cmpd="sng" algn="ctr">
                      <a:solidFill>
                        <a:srgbClr val="97590D"/>
                      </a:solidFill>
                      <a:prstDash val="solid"/>
                      <a:round/>
                      <a:headEnd type="none" w="med" len="med"/>
                      <a:tailEnd type="none" w="med" len="med"/>
                    </a:lnL>
                    <a:lnR w="12700" cmpd="sng">
                      <a:noFill/>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0000">
                <a:tc>
                  <a:txBody>
                    <a:bodyPr/>
                    <a:lstStyle/>
                    <a:p>
                      <a:pPr algn="l"/>
                      <a:r>
                        <a:rPr lang="en-GB" sz="1600" dirty="0">
                          <a:latin typeface="Arial" panose="020B0604020202020204" pitchFamily="34" charset="0"/>
                          <a:cs typeface="Arial" panose="020B0604020202020204" pitchFamily="34" charset="0"/>
                        </a:rPr>
                        <a:t>Cracking</a:t>
                      </a:r>
                    </a:p>
                  </a:txBody>
                  <a:tcPr anchor="ctr">
                    <a:lnL w="12700" cmpd="sng">
                      <a:noFill/>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latin typeface="Arial" panose="020B0604020202020204" pitchFamily="34" charset="0"/>
                          <a:cs typeface="Arial" panose="020B0604020202020204" pitchFamily="34" charset="0"/>
                        </a:rPr>
                        <a:t>Large hydrocarbons are converted into smaller, more useful versions using heat and pressure</a:t>
                      </a:r>
                    </a:p>
                  </a:txBody>
                  <a:tcPr anchor="ctr">
                    <a:lnL w="12700" cap="flat" cmpd="sng" algn="ctr">
                      <a:solidFill>
                        <a:srgbClr val="97590D"/>
                      </a:solidFill>
                      <a:prstDash val="solid"/>
                      <a:round/>
                      <a:headEnd type="none" w="med" len="med"/>
                      <a:tailEnd type="none" w="med" len="med"/>
                    </a:lnL>
                    <a:lnR w="12700" cmpd="sng">
                      <a:noFill/>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55724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Answers</a:t>
            </a:r>
          </a:p>
        </p:txBody>
      </p:sp>
      <p:sp>
        <p:nvSpPr>
          <p:cNvPr id="3" name="Text Placeholder 2"/>
          <p:cNvSpPr>
            <a:spLocks noGrp="1"/>
          </p:cNvSpPr>
          <p:nvPr>
            <p:ph type="body" sz="quarter" idx="14"/>
          </p:nvPr>
        </p:nvSpPr>
        <p:spPr/>
        <p:txBody>
          <a:bodyPr/>
          <a:lstStyle/>
          <a:p>
            <a:endParaRPr lang="en-GB" dirty="0"/>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345475978"/>
              </p:ext>
            </p:extLst>
          </p:nvPr>
        </p:nvGraphicFramePr>
        <p:xfrm>
          <a:off x="724280" y="1719084"/>
          <a:ext cx="7648195" cy="4417551"/>
        </p:xfrm>
        <a:graphic>
          <a:graphicData uri="http://schemas.openxmlformats.org/drawingml/2006/table">
            <a:tbl>
              <a:tblPr firstRow="1" bandRow="1">
                <a:tableStyleId>{00A15C55-8517-42AA-B614-E9B94910E393}</a:tableStyleId>
              </a:tblPr>
              <a:tblGrid>
                <a:gridCol w="1779116">
                  <a:extLst>
                    <a:ext uri="{9D8B030D-6E8A-4147-A177-3AD203B41FA5}">
                      <a16:colId xmlns:a16="http://schemas.microsoft.com/office/drawing/2014/main" val="20000"/>
                    </a:ext>
                  </a:extLst>
                </a:gridCol>
                <a:gridCol w="1068479">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402831">
                <a:tc>
                  <a:txBody>
                    <a:bodyPr/>
                    <a:lstStyle/>
                    <a:p>
                      <a:pPr algn="l"/>
                      <a:r>
                        <a:rPr lang="en-GB" sz="1800" dirty="0">
                          <a:latin typeface="Arial" panose="020B0604020202020204" pitchFamily="34" charset="0"/>
                          <a:cs typeface="Arial" panose="020B0604020202020204" pitchFamily="34" charset="0"/>
                        </a:rPr>
                        <a:t>Key</a:t>
                      </a:r>
                      <a:r>
                        <a:rPr lang="en-GB" sz="1800" baseline="0" dirty="0">
                          <a:latin typeface="Arial" panose="020B0604020202020204" pitchFamily="34" charset="0"/>
                          <a:cs typeface="Arial" panose="020B0604020202020204" pitchFamily="34" charset="0"/>
                        </a:rPr>
                        <a:t> word</a:t>
                      </a:r>
                      <a:endParaRPr lang="en-GB" sz="1800" dirty="0">
                        <a:latin typeface="Arial" panose="020B0604020202020204" pitchFamily="34" charset="0"/>
                        <a:cs typeface="Arial" panose="020B0604020202020204" pitchFamily="34" charset="0"/>
                      </a:endParaRPr>
                    </a:p>
                  </a:txBody>
                  <a:tcPr anchor="ctr">
                    <a:lnL w="12700" cmpd="sng">
                      <a:noFill/>
                    </a:lnL>
                    <a:lnR w="12700" cap="flat" cmpd="sng" algn="ctr">
                      <a:solidFill>
                        <a:srgbClr val="97590D"/>
                      </a:solidFill>
                      <a:prstDash val="solid"/>
                      <a:round/>
                      <a:headEnd type="none" w="med" len="med"/>
                      <a:tailEnd type="none" w="med" len="med"/>
                    </a:lnR>
                    <a:lnT w="12700" cmpd="sng">
                      <a:noFill/>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solidFill>
                      <a:srgbClr val="97590D"/>
                    </a:solidFill>
                  </a:tcPr>
                </a:tc>
                <a:tc>
                  <a:txBody>
                    <a:bodyPr/>
                    <a:lstStyle/>
                    <a:p>
                      <a:pPr algn="l"/>
                      <a:endParaRPr lang="en-GB" sz="18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mpd="sng">
                      <a:noFill/>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solidFill>
                      <a:srgbClr val="97590D"/>
                    </a:solidFill>
                  </a:tcPr>
                </a:tc>
                <a:tc>
                  <a:txBody>
                    <a:bodyPr/>
                    <a:lstStyle/>
                    <a:p>
                      <a:pPr algn="l"/>
                      <a:r>
                        <a:rPr lang="en-GB" sz="1800" dirty="0">
                          <a:latin typeface="Arial" panose="020B0604020202020204" pitchFamily="34" charset="0"/>
                          <a:cs typeface="Arial" panose="020B0604020202020204" pitchFamily="34" charset="0"/>
                        </a:rPr>
                        <a:t>Definition</a:t>
                      </a:r>
                    </a:p>
                  </a:txBody>
                  <a:tcPr anchor="ctr">
                    <a:lnL w="12700" cap="flat" cmpd="sng" algn="ctr">
                      <a:solidFill>
                        <a:srgbClr val="97590D"/>
                      </a:solidFill>
                      <a:prstDash val="solid"/>
                      <a:round/>
                      <a:headEnd type="none" w="med" len="med"/>
                      <a:tailEnd type="none" w="med" len="med"/>
                    </a:lnL>
                    <a:lnR w="12700" cmpd="sng">
                      <a:noFill/>
                    </a:lnR>
                    <a:lnT w="12700" cmpd="sng">
                      <a:noFill/>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solidFill>
                      <a:srgbClr val="97590D"/>
                    </a:solidFill>
                  </a:tcPr>
                </a:tc>
                <a:extLst>
                  <a:ext uri="{0D108BD9-81ED-4DB2-BD59-A6C34878D82A}">
                    <a16:rowId xmlns:a16="http://schemas.microsoft.com/office/drawing/2014/main" val="1000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Polymerisation</a:t>
                      </a:r>
                    </a:p>
                  </a:txBody>
                  <a:tcPr anchor="ctr">
                    <a:lnL w="12700" cmpd="sng">
                      <a:noFill/>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latin typeface="Arial" panose="020B0604020202020204" pitchFamily="34" charset="0"/>
                          <a:cs typeface="Arial" panose="020B0604020202020204" pitchFamily="34" charset="0"/>
                        </a:rPr>
                        <a:t>When thermoplastics are reheated they try to return to their original shape</a:t>
                      </a:r>
                    </a:p>
                  </a:txBody>
                  <a:tcPr anchor="ctr">
                    <a:lnL w="12700" cap="flat" cmpd="sng" algn="ctr">
                      <a:solidFill>
                        <a:srgbClr val="97590D"/>
                      </a:solidFill>
                      <a:prstDash val="solid"/>
                      <a:round/>
                      <a:headEnd type="none" w="med" len="med"/>
                      <a:tailEnd type="none" w="med" len="med"/>
                    </a:lnL>
                    <a:lnR w="12700" cmpd="sng">
                      <a:noFill/>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Plastic memory</a:t>
                      </a:r>
                    </a:p>
                  </a:txBody>
                  <a:tcPr anchor="ctr">
                    <a:lnL w="12700" cmpd="sng">
                      <a:noFill/>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latin typeface="Arial" panose="020B0604020202020204" pitchFamily="34" charset="0"/>
                          <a:cs typeface="Arial" panose="020B0604020202020204" pitchFamily="34" charset="0"/>
                        </a:rPr>
                        <a:t>Plastics which</a:t>
                      </a:r>
                      <a:r>
                        <a:rPr lang="en-GB" sz="1600" baseline="0" dirty="0">
                          <a:latin typeface="Arial" panose="020B0604020202020204" pitchFamily="34" charset="0"/>
                          <a:cs typeface="Arial" panose="020B0604020202020204" pitchFamily="34" charset="0"/>
                        </a:rPr>
                        <a:t> soften when heated, harden when cooled and can be softened again numerous times</a:t>
                      </a:r>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mpd="sng">
                      <a:noFill/>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Thermosets</a:t>
                      </a:r>
                    </a:p>
                  </a:txBody>
                  <a:tcPr anchor="ctr">
                    <a:lnL w="12700" cmpd="sng">
                      <a:noFill/>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latin typeface="Arial" panose="020B0604020202020204" pitchFamily="34" charset="0"/>
                          <a:cs typeface="Arial" panose="020B0604020202020204" pitchFamily="34" charset="0"/>
                        </a:rPr>
                        <a:t>Finite resources such as oil, gas and coal</a:t>
                      </a:r>
                      <a:r>
                        <a:rPr lang="en-GB" sz="1600" baseline="0" dirty="0">
                          <a:latin typeface="Arial" panose="020B0604020202020204" pitchFamily="34" charset="0"/>
                          <a:cs typeface="Arial" panose="020B0604020202020204" pitchFamily="34" charset="0"/>
                        </a:rPr>
                        <a:t> which are used to make petrochemicals</a:t>
                      </a:r>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mpd="sng">
                      <a:noFill/>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Polymers</a:t>
                      </a:r>
                    </a:p>
                  </a:txBody>
                  <a:tcPr anchor="ctr">
                    <a:lnL w="12700" cmpd="sng">
                      <a:noFill/>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latin typeface="Arial" panose="020B0604020202020204" pitchFamily="34" charset="0"/>
                          <a:cs typeface="Arial" panose="020B0604020202020204" pitchFamily="34" charset="0"/>
                        </a:rPr>
                        <a:t>Plastics</a:t>
                      </a:r>
                      <a:r>
                        <a:rPr lang="en-GB" sz="1600" baseline="0" dirty="0">
                          <a:latin typeface="Arial" panose="020B0604020202020204" pitchFamily="34" charset="0"/>
                          <a:cs typeface="Arial" panose="020B0604020202020204" pitchFamily="34" charset="0"/>
                        </a:rPr>
                        <a:t> which soften when heated, harden when baked but won’t change shape when reheated</a:t>
                      </a:r>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mpd="sng">
                      <a:noFill/>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00">
                <a:tc>
                  <a:txBody>
                    <a:bodyPr/>
                    <a:lstStyle/>
                    <a:p>
                      <a:pPr algn="l"/>
                      <a:r>
                        <a:rPr lang="en-GB" sz="1600" dirty="0">
                          <a:latin typeface="Arial" panose="020B0604020202020204" pitchFamily="34" charset="0"/>
                          <a:cs typeface="Arial" panose="020B0604020202020204" pitchFamily="34" charset="0"/>
                        </a:rPr>
                        <a:t>Fossil fuels</a:t>
                      </a:r>
                    </a:p>
                  </a:txBody>
                  <a:tcPr anchor="ctr">
                    <a:lnL w="12700" cmpd="sng">
                      <a:noFill/>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latin typeface="Arial" panose="020B0604020202020204" pitchFamily="34" charset="0"/>
                          <a:cs typeface="Arial" panose="020B0604020202020204" pitchFamily="34" charset="0"/>
                        </a:rPr>
                        <a:t>The name for monomers when</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joined together to form long chains</a:t>
                      </a:r>
                      <a:r>
                        <a:rPr lang="en-GB" sz="1600" baseline="0" dirty="0">
                          <a:latin typeface="Arial" panose="020B0604020202020204" pitchFamily="34" charset="0"/>
                          <a:cs typeface="Arial" panose="020B0604020202020204" pitchFamily="34" charset="0"/>
                        </a:rPr>
                        <a:t> of molecules</a:t>
                      </a:r>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mpd="sng">
                      <a:noFill/>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Thermoplastics</a:t>
                      </a:r>
                    </a:p>
                  </a:txBody>
                  <a:tcPr anchor="ctr">
                    <a:lnL w="12700" cmpd="sng">
                      <a:noFill/>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latin typeface="Arial" panose="020B0604020202020204" pitchFamily="34" charset="0"/>
                          <a:cs typeface="Arial" panose="020B0604020202020204" pitchFamily="34" charset="0"/>
                        </a:rPr>
                        <a:t>Polymers are chemically processed to join together</a:t>
                      </a:r>
                    </a:p>
                  </a:txBody>
                  <a:tcPr anchor="ctr">
                    <a:lnL w="12700" cap="flat" cmpd="sng" algn="ctr">
                      <a:solidFill>
                        <a:srgbClr val="97590D"/>
                      </a:solidFill>
                      <a:prstDash val="solid"/>
                      <a:round/>
                      <a:headEnd type="none" w="med" len="med"/>
                      <a:tailEnd type="none" w="med" len="med"/>
                    </a:lnL>
                    <a:lnR w="12700" cmpd="sng">
                      <a:noFill/>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0000">
                <a:tc>
                  <a:txBody>
                    <a:bodyPr/>
                    <a:lstStyle/>
                    <a:p>
                      <a:pPr algn="l"/>
                      <a:r>
                        <a:rPr lang="en-GB" sz="1600" dirty="0">
                          <a:latin typeface="Arial" panose="020B0604020202020204" pitchFamily="34" charset="0"/>
                          <a:cs typeface="Arial" panose="020B0604020202020204" pitchFamily="34" charset="0"/>
                        </a:rPr>
                        <a:t>Cracking</a:t>
                      </a:r>
                    </a:p>
                  </a:txBody>
                  <a:tcPr anchor="ctr">
                    <a:lnL w="12700" cmpd="sng">
                      <a:noFill/>
                    </a:lnL>
                    <a:lnR w="12700" cap="flat" cmpd="sng" algn="ctr">
                      <a:solidFill>
                        <a:srgbClr val="97590D"/>
                      </a:solidFill>
                      <a:prstDash val="solid"/>
                      <a:round/>
                      <a:headEnd type="none" w="med" len="med"/>
                      <a:tailEnd type="none" w="med" len="med"/>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600" dirty="0">
                        <a:latin typeface="Arial" panose="020B0604020202020204" pitchFamily="34" charset="0"/>
                        <a:cs typeface="Arial" panose="020B0604020202020204" pitchFamily="34" charset="0"/>
                      </a:endParaRPr>
                    </a:p>
                  </a:txBody>
                  <a:tcPr anchor="ctr">
                    <a:lnL w="12700" cap="flat" cmpd="sng" algn="ctr">
                      <a:solidFill>
                        <a:srgbClr val="97590D"/>
                      </a:solidFill>
                      <a:prstDash val="solid"/>
                      <a:round/>
                      <a:headEnd type="none" w="med" len="med"/>
                      <a:tailEnd type="none" w="med" len="med"/>
                    </a:lnL>
                    <a:lnR w="12700" cap="flat" cmpd="sng" algn="ctr">
                      <a:solidFill>
                        <a:srgbClr val="97590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dirty="0">
                          <a:latin typeface="Arial" panose="020B0604020202020204" pitchFamily="34" charset="0"/>
                          <a:cs typeface="Arial" panose="020B0604020202020204" pitchFamily="34" charset="0"/>
                        </a:rPr>
                        <a:t>Large hydrocarbons are converted into smaller, more useful versions using heat and pressure</a:t>
                      </a:r>
                    </a:p>
                  </a:txBody>
                  <a:tcPr anchor="ctr">
                    <a:lnL w="12700" cap="flat" cmpd="sng" algn="ctr">
                      <a:solidFill>
                        <a:srgbClr val="97590D"/>
                      </a:solidFill>
                      <a:prstDash val="solid"/>
                      <a:round/>
                      <a:headEnd type="none" w="med" len="med"/>
                      <a:tailEnd type="none" w="med" len="med"/>
                    </a:lnL>
                    <a:lnR w="12700" cmpd="sng">
                      <a:noFill/>
                    </a:lnR>
                    <a:lnT w="12700" cap="flat" cmpd="sng" algn="ctr">
                      <a:solidFill>
                        <a:srgbClr val="97590D"/>
                      </a:solidFill>
                      <a:prstDash val="solid"/>
                      <a:round/>
                      <a:headEnd type="none" w="med" len="med"/>
                      <a:tailEnd type="none" w="med" len="med"/>
                    </a:lnT>
                    <a:lnB w="12700" cap="flat" cmpd="sng" algn="ctr">
                      <a:solidFill>
                        <a:srgbClr val="97590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cxnSp>
        <p:nvCxnSpPr>
          <p:cNvPr id="6" name="Straight Connector 5"/>
          <p:cNvCxnSpPr/>
          <p:nvPr/>
        </p:nvCxnSpPr>
        <p:spPr>
          <a:xfrm>
            <a:off x="2505075" y="2409825"/>
            <a:ext cx="1066800" cy="28860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flipV="1">
            <a:off x="2505075" y="2409823"/>
            <a:ext cx="1066800" cy="5526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505075" y="3526985"/>
            <a:ext cx="1066800" cy="6021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2505075" y="4153816"/>
            <a:ext cx="1066800" cy="6021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flipV="1">
            <a:off x="2505075" y="3601189"/>
            <a:ext cx="1066800" cy="10825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flipV="1">
            <a:off x="2505075" y="3022793"/>
            <a:ext cx="1066800" cy="22731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2505075" y="5869260"/>
            <a:ext cx="1066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03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45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flipV="1">
            <a:off x="4547908" y="2261908"/>
            <a:ext cx="5206591" cy="3985590"/>
          </a:xfrm>
          <a:prstGeom prst="rect">
            <a:avLst/>
          </a:prstGeom>
        </p:spPr>
      </p:pic>
      <p:sp>
        <p:nvSpPr>
          <p:cNvPr id="2" name="Text Placeholder 1"/>
          <p:cNvSpPr>
            <a:spLocks noGrp="1"/>
          </p:cNvSpPr>
          <p:nvPr>
            <p:ph type="body" sz="quarter" idx="13"/>
          </p:nvPr>
        </p:nvSpPr>
        <p:spPr/>
        <p:txBody>
          <a:bodyPr/>
          <a:lstStyle/>
          <a:p>
            <a:r>
              <a:rPr lang="en-GB"/>
              <a:t>The origins of plastics </a:t>
            </a:r>
            <a:endParaRPr lang="en-GB" dirty="0"/>
          </a:p>
        </p:txBody>
      </p:sp>
      <p:sp>
        <p:nvSpPr>
          <p:cNvPr id="3" name="Text Placeholder 2"/>
          <p:cNvSpPr>
            <a:spLocks noGrp="1"/>
          </p:cNvSpPr>
          <p:nvPr>
            <p:ph type="body" sz="quarter" idx="14"/>
          </p:nvPr>
        </p:nvSpPr>
        <p:spPr>
          <a:xfrm>
            <a:off x="724280" y="1704179"/>
            <a:ext cx="4600195" cy="3453607"/>
          </a:xfrm>
        </p:spPr>
        <p:txBody>
          <a:bodyPr/>
          <a:lstStyle/>
          <a:p>
            <a:pPr lvl="0"/>
            <a:r>
              <a:rPr lang="en-GB" dirty="0"/>
              <a:t>Different polymers are derived from different sources</a:t>
            </a:r>
          </a:p>
          <a:p>
            <a:pPr lvl="0"/>
            <a:r>
              <a:rPr lang="en-GB" dirty="0"/>
              <a:t>These can produce different types of plastics:</a:t>
            </a:r>
          </a:p>
          <a:p>
            <a:pPr lvl="1"/>
            <a:r>
              <a:rPr lang="en-GB" b="1" dirty="0"/>
              <a:t>Natural plastics </a:t>
            </a:r>
            <a:r>
              <a:rPr lang="en-GB" dirty="0"/>
              <a:t>made from rubber or latex</a:t>
            </a:r>
          </a:p>
          <a:p>
            <a:pPr lvl="1"/>
            <a:r>
              <a:rPr lang="en-GB" b="1" dirty="0"/>
              <a:t>Bio-plastics</a:t>
            </a:r>
            <a:r>
              <a:rPr lang="en-GB" dirty="0"/>
              <a:t> made from vegetable starches or algae</a:t>
            </a:r>
          </a:p>
          <a:p>
            <a:pPr lvl="1"/>
            <a:r>
              <a:rPr lang="en-GB" b="1" dirty="0"/>
              <a:t>Synthetic plastics </a:t>
            </a:r>
            <a:r>
              <a:rPr lang="en-GB" dirty="0"/>
              <a:t>made from petrochemical sources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64519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00650" y="647913"/>
            <a:ext cx="3507921" cy="6210087"/>
          </a:xfrm>
          <a:prstGeom prst="rect">
            <a:avLst/>
          </a:prstGeom>
        </p:spPr>
      </p:pic>
      <p:sp>
        <p:nvSpPr>
          <p:cNvPr id="2" name="Text Placeholder 1"/>
          <p:cNvSpPr>
            <a:spLocks noGrp="1"/>
          </p:cNvSpPr>
          <p:nvPr>
            <p:ph type="body" sz="quarter" idx="13"/>
          </p:nvPr>
        </p:nvSpPr>
        <p:spPr/>
        <p:txBody>
          <a:bodyPr/>
          <a:lstStyle/>
          <a:p>
            <a:r>
              <a:rPr lang="en-GB" dirty="0"/>
              <a:t>Natural plastics</a:t>
            </a:r>
          </a:p>
        </p:txBody>
      </p:sp>
      <p:sp>
        <p:nvSpPr>
          <p:cNvPr id="3" name="Text Placeholder 2"/>
          <p:cNvSpPr>
            <a:spLocks noGrp="1"/>
          </p:cNvSpPr>
          <p:nvPr>
            <p:ph type="body" sz="quarter" idx="14"/>
          </p:nvPr>
        </p:nvSpPr>
        <p:spPr>
          <a:xfrm>
            <a:off x="724280" y="1704179"/>
            <a:ext cx="4476370" cy="3453607"/>
          </a:xfrm>
        </p:spPr>
        <p:txBody>
          <a:bodyPr/>
          <a:lstStyle/>
          <a:p>
            <a:r>
              <a:rPr lang="en-GB" dirty="0"/>
              <a:t>There are some naturally occurring plastics: </a:t>
            </a:r>
          </a:p>
          <a:p>
            <a:pPr lvl="1"/>
            <a:r>
              <a:rPr lang="en-GB" dirty="0"/>
              <a:t>Amber (fossilised tree resin) and</a:t>
            </a:r>
          </a:p>
          <a:p>
            <a:pPr lvl="1"/>
            <a:r>
              <a:rPr lang="en-GB" dirty="0"/>
              <a:t>Latex (a form of rubber)</a:t>
            </a:r>
          </a:p>
          <a:p>
            <a:r>
              <a:rPr lang="en-GB" dirty="0"/>
              <a:t>Natural latex is harvested from the Rubber tree </a:t>
            </a:r>
            <a:r>
              <a:rPr lang="en-GB" i="1" dirty="0"/>
              <a:t>(</a:t>
            </a:r>
            <a:r>
              <a:rPr lang="en-GB" i="1" dirty="0" err="1"/>
              <a:t>Hevea</a:t>
            </a:r>
            <a:r>
              <a:rPr lang="en-GB" i="1" dirty="0"/>
              <a:t> </a:t>
            </a:r>
            <a:r>
              <a:rPr lang="en-GB" i="1" dirty="0" err="1"/>
              <a:t>Brasiliensis</a:t>
            </a:r>
            <a:r>
              <a:rPr lang="en-GB" i="1" dirty="0"/>
              <a:t>)</a:t>
            </a:r>
          </a:p>
          <a:p>
            <a:pPr lvl="1"/>
            <a:r>
              <a:rPr lang="en-GB" dirty="0"/>
              <a:t>The bark is scored </a:t>
            </a:r>
            <a:r>
              <a:rPr lang="en-GB"/>
              <a:t>(tapped) to </a:t>
            </a:r>
            <a:r>
              <a:rPr lang="en-GB" dirty="0"/>
              <a:t>allow the milky sap to run out into a container</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979430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8261"/>
            <a:ext cx="9144000" cy="6229739"/>
          </a:xfrm>
          <a:prstGeom prst="rect">
            <a:avLst/>
          </a:prstGeom>
        </p:spPr>
      </p:pic>
      <p:sp>
        <p:nvSpPr>
          <p:cNvPr id="2" name="Text Placeholder 1"/>
          <p:cNvSpPr>
            <a:spLocks noGrp="1"/>
          </p:cNvSpPr>
          <p:nvPr>
            <p:ph type="body" sz="quarter" idx="13"/>
          </p:nvPr>
        </p:nvSpPr>
        <p:spPr/>
        <p:txBody>
          <a:bodyPr/>
          <a:lstStyle/>
          <a:p>
            <a:r>
              <a:rPr lang="en-GB" dirty="0"/>
              <a:t>Bioplastics</a:t>
            </a:r>
          </a:p>
        </p:txBody>
      </p:sp>
      <p:sp>
        <p:nvSpPr>
          <p:cNvPr id="3" name="Text Placeholder 2"/>
          <p:cNvSpPr>
            <a:spLocks noGrp="1"/>
          </p:cNvSpPr>
          <p:nvPr>
            <p:ph type="body" sz="quarter" idx="14"/>
          </p:nvPr>
        </p:nvSpPr>
        <p:spPr>
          <a:xfrm>
            <a:off x="724280" y="1704179"/>
            <a:ext cx="4362070" cy="3453607"/>
          </a:xfrm>
        </p:spPr>
        <p:txBody>
          <a:bodyPr/>
          <a:lstStyle/>
          <a:p>
            <a:r>
              <a:rPr lang="en-GB" dirty="0"/>
              <a:t>These are commonly </a:t>
            </a:r>
            <a:br>
              <a:rPr lang="en-GB" dirty="0"/>
            </a:br>
            <a:r>
              <a:rPr lang="en-GB" dirty="0"/>
              <a:t>made from corn or</a:t>
            </a:r>
            <a:br>
              <a:rPr lang="en-GB" dirty="0"/>
            </a:br>
            <a:r>
              <a:rPr lang="en-GB" dirty="0"/>
              <a:t>vegetable starches</a:t>
            </a:r>
          </a:p>
          <a:p>
            <a:pPr lvl="1"/>
            <a:r>
              <a:rPr lang="en-GB" dirty="0">
                <a:solidFill>
                  <a:srgbClr val="97590D"/>
                </a:solidFill>
              </a:rPr>
              <a:t>Fully biodegradable </a:t>
            </a:r>
            <a:br>
              <a:rPr lang="en-GB" dirty="0">
                <a:solidFill>
                  <a:srgbClr val="97590D"/>
                </a:solidFill>
              </a:rPr>
            </a:br>
            <a:r>
              <a:rPr lang="en-GB" dirty="0">
                <a:solidFill>
                  <a:srgbClr val="97590D"/>
                </a:solidFill>
              </a:rPr>
              <a:t>if composted</a:t>
            </a:r>
          </a:p>
          <a:p>
            <a:pPr lvl="1"/>
            <a:r>
              <a:rPr lang="en-GB" dirty="0">
                <a:solidFill>
                  <a:srgbClr val="97590D"/>
                </a:solidFill>
              </a:rPr>
              <a:t>Bacteria in the soil </a:t>
            </a:r>
            <a:br>
              <a:rPr lang="en-GB" dirty="0">
                <a:solidFill>
                  <a:srgbClr val="97590D"/>
                </a:solidFill>
              </a:rPr>
            </a:br>
            <a:r>
              <a:rPr lang="en-GB" dirty="0">
                <a:solidFill>
                  <a:srgbClr val="97590D"/>
                </a:solidFill>
              </a:rPr>
              <a:t>breaks down the </a:t>
            </a:r>
            <a:br>
              <a:rPr lang="en-GB" dirty="0">
                <a:solidFill>
                  <a:srgbClr val="97590D"/>
                </a:solidFill>
              </a:rPr>
            </a:br>
            <a:r>
              <a:rPr lang="en-GB" dirty="0">
                <a:solidFill>
                  <a:srgbClr val="97590D"/>
                </a:solidFill>
              </a:rPr>
              <a:t>plastic quickly</a:t>
            </a:r>
          </a:p>
          <a:p>
            <a:r>
              <a:rPr lang="en-GB" dirty="0"/>
              <a:t>However, they cannot be recycled in a traditional way</a:t>
            </a:r>
          </a:p>
          <a:p>
            <a:pPr lvl="1"/>
            <a:r>
              <a:rPr lang="en-GB" dirty="0">
                <a:solidFill>
                  <a:srgbClr val="97590D"/>
                </a:solidFill>
              </a:rPr>
              <a:t>Why not?</a:t>
            </a:r>
          </a:p>
          <a:p>
            <a:pPr marL="444500" lvl="1" indent="0">
              <a:buNone/>
            </a:pPr>
            <a:endParaRPr lang="en-GB" sz="1500" dirty="0">
              <a:solidFill>
                <a:srgbClr val="97590D"/>
              </a:solidFill>
            </a:endParaRPr>
          </a:p>
          <a:p>
            <a:pPr marL="0" indent="0">
              <a:buNone/>
            </a:pPr>
            <a:endParaRPr lang="en-GB" sz="2000" b="1" i="1"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464737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5795"/>
            <a:ext cx="9144000" cy="6212205"/>
          </a:xfrm>
          <a:prstGeom prst="rect">
            <a:avLst/>
          </a:prstGeom>
        </p:spPr>
      </p:pic>
      <p:sp>
        <p:nvSpPr>
          <p:cNvPr id="2" name="Text Placeholder 1"/>
          <p:cNvSpPr>
            <a:spLocks noGrp="1"/>
          </p:cNvSpPr>
          <p:nvPr>
            <p:ph type="body" sz="quarter" idx="13"/>
          </p:nvPr>
        </p:nvSpPr>
        <p:spPr/>
        <p:txBody>
          <a:bodyPr/>
          <a:lstStyle/>
          <a:p>
            <a:r>
              <a:rPr lang="en-GB"/>
              <a:t>Synthetic plastics</a:t>
            </a:r>
            <a:endParaRPr lang="en-GB" dirty="0"/>
          </a:p>
        </p:txBody>
      </p:sp>
      <p:sp>
        <p:nvSpPr>
          <p:cNvPr id="3" name="Text Placeholder 2"/>
          <p:cNvSpPr>
            <a:spLocks noGrp="1"/>
          </p:cNvSpPr>
          <p:nvPr>
            <p:ph type="body" sz="quarter" idx="14"/>
          </p:nvPr>
        </p:nvSpPr>
        <p:spPr>
          <a:xfrm>
            <a:off x="724280" y="1704179"/>
            <a:ext cx="4724020" cy="3453607"/>
          </a:xfrm>
        </p:spPr>
        <p:txBody>
          <a:bodyPr/>
          <a:lstStyle/>
          <a:p>
            <a:pPr lvl="0"/>
            <a:r>
              <a:rPr lang="en-GB" dirty="0"/>
              <a:t>Synthetic plastics are made from polymers </a:t>
            </a:r>
          </a:p>
          <a:p>
            <a:pPr lvl="1"/>
            <a:r>
              <a:rPr lang="en-GB" dirty="0"/>
              <a:t>These come from finite petrochemical resources; </a:t>
            </a:r>
            <a:br>
              <a:rPr lang="en-GB" dirty="0"/>
            </a:br>
            <a:r>
              <a:rPr lang="en-GB" dirty="0"/>
              <a:t>usually crude oil</a:t>
            </a:r>
          </a:p>
          <a:p>
            <a:pPr lvl="1"/>
            <a:r>
              <a:rPr lang="en-GB" dirty="0"/>
              <a:t>Plastics can also be derived from natural gas and coal</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83910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6181"/>
            <a:ext cx="9144001" cy="6235966"/>
          </a:xfrm>
          <a:prstGeom prst="rect">
            <a:avLst/>
          </a:prstGeom>
        </p:spPr>
      </p:pic>
      <p:sp>
        <p:nvSpPr>
          <p:cNvPr id="2" name="Text Placeholder 1"/>
          <p:cNvSpPr>
            <a:spLocks noGrp="1"/>
          </p:cNvSpPr>
          <p:nvPr>
            <p:ph type="body" sz="quarter" idx="13"/>
          </p:nvPr>
        </p:nvSpPr>
        <p:spPr/>
        <p:txBody>
          <a:bodyPr/>
          <a:lstStyle/>
          <a:p>
            <a:r>
              <a:rPr lang="en-GB"/>
              <a:t>Producing polymers</a:t>
            </a:r>
            <a:endParaRPr lang="en-GB" dirty="0"/>
          </a:p>
        </p:txBody>
      </p:sp>
      <p:sp>
        <p:nvSpPr>
          <p:cNvPr id="3" name="Text Placeholder 2"/>
          <p:cNvSpPr>
            <a:spLocks noGrp="1"/>
          </p:cNvSpPr>
          <p:nvPr>
            <p:ph type="body" sz="quarter" idx="14"/>
          </p:nvPr>
        </p:nvSpPr>
        <p:spPr/>
        <p:txBody>
          <a:bodyPr/>
          <a:lstStyle/>
          <a:p>
            <a:r>
              <a:rPr lang="en-GB"/>
              <a:t>Polymers are produced through a lengthy process called </a:t>
            </a:r>
            <a:r>
              <a:rPr lang="en-GB" b="1"/>
              <a:t>refining</a:t>
            </a:r>
          </a:p>
          <a:p>
            <a:pPr lvl="1"/>
            <a:r>
              <a:rPr lang="en-GB">
                <a:solidFill>
                  <a:srgbClr val="97590D"/>
                </a:solidFill>
              </a:rPr>
              <a:t>Unprocessed (crude) oil is first </a:t>
            </a:r>
            <a:br>
              <a:rPr lang="en-GB">
                <a:solidFill>
                  <a:srgbClr val="97590D"/>
                </a:solidFill>
              </a:rPr>
            </a:br>
            <a:r>
              <a:rPr lang="en-GB">
                <a:solidFill>
                  <a:srgbClr val="97590D"/>
                </a:solidFill>
              </a:rPr>
              <a:t>extracted from underground, </a:t>
            </a:r>
            <a:br>
              <a:rPr lang="en-GB">
                <a:solidFill>
                  <a:srgbClr val="97590D"/>
                </a:solidFill>
              </a:rPr>
            </a:br>
            <a:r>
              <a:rPr lang="en-GB">
                <a:solidFill>
                  <a:srgbClr val="97590D"/>
                </a:solidFill>
              </a:rPr>
              <a:t>either at sea using an oil rig, </a:t>
            </a:r>
            <a:br>
              <a:rPr lang="en-GB">
                <a:solidFill>
                  <a:srgbClr val="97590D"/>
                </a:solidFill>
              </a:rPr>
            </a:br>
            <a:r>
              <a:rPr lang="en-GB">
                <a:solidFill>
                  <a:srgbClr val="97590D"/>
                </a:solidFill>
              </a:rPr>
              <a:t>or on land</a:t>
            </a:r>
          </a:p>
          <a:p>
            <a:pPr lvl="1"/>
            <a:r>
              <a:rPr lang="en-GB">
                <a:solidFill>
                  <a:srgbClr val="97590D"/>
                </a:solidFill>
              </a:rPr>
              <a:t>It is then transported to a</a:t>
            </a:r>
            <a:r>
              <a:rPr lang="en-GB" b="1">
                <a:solidFill>
                  <a:srgbClr val="97590D"/>
                </a:solidFill>
              </a:rPr>
              <a:t> </a:t>
            </a:r>
            <a:br>
              <a:rPr lang="en-GB" b="1">
                <a:solidFill>
                  <a:srgbClr val="97590D"/>
                </a:solidFill>
              </a:rPr>
            </a:br>
            <a:r>
              <a:rPr lang="en-GB" b="1">
                <a:solidFill>
                  <a:srgbClr val="97590D"/>
                </a:solidFill>
              </a:rPr>
              <a:t>plant </a:t>
            </a:r>
            <a:r>
              <a:rPr lang="en-GB">
                <a:solidFill>
                  <a:srgbClr val="97590D"/>
                </a:solidFill>
              </a:rPr>
              <a:t>for conversion</a:t>
            </a:r>
            <a:endParaRPr lang="en-GB" dirty="0">
              <a:solidFill>
                <a:srgbClr val="97590D"/>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19073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6181"/>
            <a:ext cx="9143999" cy="6211819"/>
          </a:xfrm>
          <a:prstGeom prst="rect">
            <a:avLst/>
          </a:prstGeom>
        </p:spPr>
      </p:pic>
      <p:sp>
        <p:nvSpPr>
          <p:cNvPr id="2" name="Text Placeholder 1"/>
          <p:cNvSpPr>
            <a:spLocks noGrp="1"/>
          </p:cNvSpPr>
          <p:nvPr>
            <p:ph type="body" sz="quarter" idx="13"/>
          </p:nvPr>
        </p:nvSpPr>
        <p:spPr/>
        <p:txBody>
          <a:bodyPr/>
          <a:lstStyle/>
          <a:p>
            <a:r>
              <a:rPr lang="en-GB"/>
              <a:t>Refining crude oil</a:t>
            </a:r>
            <a:endParaRPr lang="en-GB" dirty="0"/>
          </a:p>
        </p:txBody>
      </p:sp>
      <p:sp>
        <p:nvSpPr>
          <p:cNvPr id="3" name="Text Placeholder 2"/>
          <p:cNvSpPr>
            <a:spLocks noGrp="1"/>
          </p:cNvSpPr>
          <p:nvPr>
            <p:ph type="body" sz="quarter" idx="14"/>
          </p:nvPr>
        </p:nvSpPr>
        <p:spPr/>
        <p:txBody>
          <a:bodyPr/>
          <a:lstStyle/>
          <a:p>
            <a:r>
              <a:rPr lang="en-GB" dirty="0"/>
              <a:t>Heavy, sticky black crude oil is virtually unusable in its unrefined state</a:t>
            </a:r>
          </a:p>
          <a:p>
            <a:pPr lvl="1"/>
            <a:r>
              <a:rPr lang="en-GB" dirty="0">
                <a:solidFill>
                  <a:schemeClr val="bg1"/>
                </a:solidFill>
              </a:rPr>
              <a:t>It has to be converted and refined into other more useable products such as fuels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554293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16538</TotalTime>
  <Words>1456</Words>
  <Application>Microsoft Office PowerPoint</Application>
  <PresentationFormat>On-screen Show (4:3)</PresentationFormat>
  <Paragraphs>215</Paragraphs>
  <Slides>36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Calibri</vt:lpstr>
      <vt:lpstr>Museo 700</vt:lpstr>
      <vt:lpstr>Museo 500</vt:lpstr>
      <vt:lpstr>Arial Narrow</vt:lpstr>
      <vt:lpstr>Museo 900</vt:lpstr>
      <vt:lpstr>Arial</vt:lpstr>
      <vt:lpstr>Wingdings</vt:lpstr>
      <vt:lpstr>Museo900-Regular</vt:lpstr>
      <vt:lpstr>Museo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486</cp:revision>
  <dcterms:created xsi:type="dcterms:W3CDTF">2016-10-10T10:36:23Z</dcterms:created>
  <dcterms:modified xsi:type="dcterms:W3CDTF">2017-04-18T14:28:23Z</dcterms:modified>
</cp:coreProperties>
</file>