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25" r:id="rId5"/>
    <p:sldId id="426" r:id="rId6"/>
    <p:sldId id="260" r:id="rId7"/>
    <p:sldId id="427" r:id="rId8"/>
    <p:sldId id="428" r:id="rId9"/>
    <p:sldId id="263" r:id="rId10"/>
    <p:sldId id="257" r:id="rId11"/>
    <p:sldId id="258" r:id="rId12"/>
    <p:sldId id="264" r:id="rId13"/>
    <p:sldId id="259" r:id="rId14"/>
    <p:sldId id="261" r:id="rId15"/>
    <p:sldId id="265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8F4D"/>
    <a:srgbClr val="002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BC05C2-24D9-AA00-8A10-9758E035506A}" v="344" dt="2025-01-06T17:36:46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5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9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48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DE083D2-F4AC-4BAC-9987-2A5DC142894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479BDA5-B132-21E5-3492-6D5CFACFC7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296220"/>
            <a:ext cx="12192000" cy="897702"/>
          </a:xfrm>
          <a:solidFill>
            <a:schemeClr val="bg1">
              <a:lumMod val="95000"/>
              <a:alpha val="83000"/>
            </a:schemeClr>
          </a:solidFill>
        </p:spPr>
        <p:txBody>
          <a:bodyPr wrap="square" lIns="360000" tIns="36000" rIns="360000" bIns="36000" anchor="ctr">
            <a:noAutofit/>
          </a:bodyPr>
          <a:lstStyle>
            <a:lvl1pPr marL="0" indent="0" algn="r">
              <a:buNone/>
              <a:defRPr lang="en-US" sz="4800" b="1" smtClean="0">
                <a:solidFill>
                  <a:srgbClr val="F15C22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GB">
                <a:solidFill>
                  <a:srgbClr val="F15C22"/>
                </a:solidFill>
              </a:defRPr>
            </a:lvl5pPr>
          </a:lstStyle>
          <a:p>
            <a:pPr marL="0" lvl="0" algn="r" defTabSz="91440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4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8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1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8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79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0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6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DE137C-4EFC-4F97-8B64-E683E7900D89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3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66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998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DE137C-4EFC-4F97-8B64-E683E7900D89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20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???@seaford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CCABCF-842E-545E-E1DC-769E743CCE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dirty="0">
                <a:latin typeface="Seaford"/>
                <a:cs typeface="Arial"/>
              </a:rPr>
              <a:t>GCSE </a:t>
            </a:r>
            <a:r>
              <a:rPr lang="en-GB" dirty="0">
                <a:solidFill>
                  <a:srgbClr val="998F4D"/>
                </a:solidFill>
                <a:latin typeface="Seaford"/>
                <a:cs typeface="Arial"/>
              </a:rPr>
              <a:t>–</a:t>
            </a:r>
            <a:r>
              <a:rPr lang="en-GB" dirty="0">
                <a:latin typeface="Seaford"/>
                <a:cs typeface="Arial"/>
              </a:rPr>
              <a:t> </a:t>
            </a:r>
            <a:r>
              <a:rPr lang="en-GB" dirty="0">
                <a:solidFill>
                  <a:srgbClr val="002639"/>
                </a:solidFill>
                <a:latin typeface="Seaford"/>
                <a:cs typeface="Arial"/>
              </a:rPr>
              <a:t>Philosophy, Religion &amp; Ethics</a:t>
            </a:r>
            <a:endParaRPr lang="en-GB">
              <a:solidFill>
                <a:srgbClr val="002639"/>
              </a:solidFill>
              <a:latin typeface="Seaford"/>
            </a:endParaRPr>
          </a:p>
        </p:txBody>
      </p:sp>
      <p:pic>
        <p:nvPicPr>
          <p:cNvPr id="3" name="Picture 2" descr="27+ Plato And Aristotle Png - Tong Kosong">
            <a:extLst>
              <a:ext uri="{FF2B5EF4-FFF2-40B4-BE49-F238E27FC236}">
                <a16:creationId xmlns:a16="http://schemas.microsoft.com/office/drawing/2014/main" id="{3E0CB1D2-E28B-62D9-5740-B256C6B5E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2224088"/>
            <a:ext cx="17145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5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Expectations of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504097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383540" lvl="1"/>
            <a:r>
              <a:rPr lang="en-GB" sz="2800" dirty="0">
                <a:ea typeface="+mn-lt"/>
                <a:cs typeface="+mn-lt"/>
              </a:rPr>
              <a:t>Interested</a:t>
            </a:r>
            <a:r>
              <a:rPr lang="en-GB" sz="2800" dirty="0">
                <a:cs typeface="Calibri"/>
              </a:rPr>
              <a:t> in global events and issues.</a:t>
            </a:r>
            <a:br>
              <a:rPr lang="en-GB" sz="2800" dirty="0">
                <a:cs typeface="Calibri"/>
              </a:rPr>
            </a:br>
            <a:endParaRPr lang="en-US" sz="2800">
              <a:cs typeface="Calibri"/>
            </a:endParaRPr>
          </a:p>
          <a:p>
            <a:pPr marL="383540" lvl="1"/>
            <a:r>
              <a:rPr lang="en-GB" sz="2800" dirty="0">
                <a:cs typeface="Calibri"/>
              </a:rPr>
              <a:t>Willing to participate is meaningful whole-class discussions.</a:t>
            </a:r>
            <a:br>
              <a:rPr lang="en-GB" sz="2800" dirty="0">
                <a:cs typeface="Calibri"/>
              </a:rPr>
            </a:br>
            <a:endParaRPr lang="en-GB" sz="2800" dirty="0">
              <a:cs typeface="Calibri"/>
            </a:endParaRPr>
          </a:p>
          <a:p>
            <a:pPr marL="383540" lvl="1"/>
            <a:r>
              <a:rPr lang="en-GB" sz="2800" dirty="0">
                <a:cs typeface="Calibri"/>
              </a:rPr>
              <a:t>Philosophically minded—being open to understanding the perspectives of others and to question your own.</a:t>
            </a:r>
            <a:endParaRPr lang="en-GB" sz="2800" dirty="0">
              <a:ea typeface="Calibri"/>
              <a:cs typeface="Calibri"/>
            </a:endParaRPr>
          </a:p>
          <a:p>
            <a:pPr marL="383540" lvl="1"/>
            <a:endParaRPr lang="en-GB"/>
          </a:p>
          <a:p>
            <a:pPr marL="383540" lvl="1"/>
            <a:r>
              <a:rPr lang="en-GB" sz="2800" dirty="0">
                <a:cs typeface="Calibri"/>
              </a:rPr>
              <a:t>We strive for inclusivity and an appreciation of pluralism and pluriversality </a:t>
            </a:r>
            <a:r>
              <a:rPr lang="en-GB" sz="1600" dirty="0">
                <a:cs typeface="Calibri"/>
              </a:rPr>
              <a:t>(that there are a wide range of valid and valuable ways of seeing, living and being in this world; if religion and ethics is absolute, then no one person, organisation or community is the arbiter of it). </a:t>
            </a:r>
          </a:p>
          <a:p>
            <a:endParaRPr lang="en-GB" sz="3200" dirty="0">
              <a:cs typeface="Calibri"/>
            </a:endParaRPr>
          </a:p>
        </p:txBody>
      </p:sp>
      <p:pic>
        <p:nvPicPr>
          <p:cNvPr id="5" name="Picture 4" descr="A hot air balloon with text&#10;&#10;Description automatically generated">
            <a:extLst>
              <a:ext uri="{FF2B5EF4-FFF2-40B4-BE49-F238E27FC236}">
                <a16:creationId xmlns:a16="http://schemas.microsoft.com/office/drawing/2014/main" id="{A8AD1323-4720-FC90-2A0F-15A6F7BCB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350" y="114300"/>
            <a:ext cx="18669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88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Future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525125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Courier New,monospace" panose="020F0502020204030204" pitchFamily="34" charset="0"/>
              <a:buChar char="o"/>
            </a:pPr>
            <a:r>
              <a:rPr lang="en-US" sz="2400" dirty="0">
                <a:ea typeface="+mn-lt"/>
                <a:cs typeface="+mn-lt"/>
              </a:rPr>
              <a:t> A-Level: </a:t>
            </a:r>
            <a:r>
              <a:rPr lang="en-US" sz="2400" b="1" dirty="0">
                <a:ea typeface="+mn-lt"/>
                <a:cs typeface="+mn-lt"/>
              </a:rPr>
              <a:t>Philosophy, Religion &amp; Ethics</a:t>
            </a:r>
            <a:r>
              <a:rPr lang="en-US" sz="2400" dirty="0">
                <a:ea typeface="+mn-lt"/>
                <a:cs typeface="+mn-lt"/>
              </a:rPr>
              <a:t>; Sociology; Politics; History.</a:t>
            </a:r>
          </a:p>
          <a:p>
            <a:pPr>
              <a:buFont typeface="Courier New,monospace" panose="020F0502020204030204" pitchFamily="34" charset="0"/>
              <a:buChar char="o"/>
            </a:pPr>
            <a:r>
              <a:rPr lang="en-GB" sz="2400" dirty="0">
                <a:ea typeface="+mn-lt"/>
                <a:cs typeface="+mn-lt"/>
              </a:rPr>
              <a:t> Out-of-the-box thinking and analytical skills. Lots of </a:t>
            </a:r>
            <a:r>
              <a:rPr lang="en-GB" sz="2400" b="1" dirty="0">
                <a:ea typeface="+mn-lt"/>
                <a:cs typeface="+mn-lt"/>
              </a:rPr>
              <a:t>transferable skills.</a:t>
            </a:r>
            <a:endParaRPr lang="en-US" sz="2400" b="1" dirty="0">
              <a:ea typeface="+mn-lt"/>
              <a:cs typeface="+mn-lt"/>
            </a:endParaRPr>
          </a:p>
          <a:p>
            <a:pPr>
              <a:buFont typeface="Courier New,monospace" panose="020F0502020204030204" pitchFamily="34" charset="0"/>
              <a:buChar char="o"/>
            </a:pPr>
            <a:r>
              <a:rPr lang="en-GB" sz="2400" dirty="0">
                <a:ea typeface="+mn-lt"/>
                <a:cs typeface="+mn-lt"/>
              </a:rPr>
              <a:t> Global learning for future </a:t>
            </a:r>
            <a:r>
              <a:rPr lang="en-GB" sz="2400" b="1" dirty="0">
                <a:ea typeface="+mn-lt"/>
                <a:cs typeface="+mn-lt"/>
              </a:rPr>
              <a:t>global citizens.</a:t>
            </a:r>
            <a:r>
              <a:rPr lang="en-GB" sz="2400" dirty="0">
                <a:ea typeface="+mn-lt"/>
                <a:cs typeface="+mn-lt"/>
              </a:rPr>
              <a:t> </a:t>
            </a:r>
            <a:endParaRPr lang="en-US" sz="2400" dirty="0">
              <a:ea typeface="+mn-lt"/>
              <a:cs typeface="+mn-lt"/>
            </a:endParaRPr>
          </a:p>
          <a:p>
            <a:pPr>
              <a:buFont typeface="Courier New,monospace" panose="020F0502020204030204" pitchFamily="34" charset="0"/>
              <a:buChar char="o"/>
            </a:pPr>
            <a:r>
              <a:rPr lang="en-GB" sz="2400" dirty="0">
                <a:ea typeface="+mn-lt"/>
                <a:cs typeface="+mn-lt"/>
              </a:rPr>
              <a:t> University: Humanities—specifically Philosophy or PPE.</a:t>
            </a:r>
          </a:p>
          <a:p>
            <a:pPr>
              <a:buFont typeface="Courier New,monospace" panose="020F0502020204030204" pitchFamily="34" charset="0"/>
              <a:buChar char="o"/>
            </a:pPr>
            <a:r>
              <a:rPr lang="en-GB" sz="2400" dirty="0">
                <a:ea typeface="+mn-lt"/>
                <a:cs typeface="+mn-lt"/>
              </a:rPr>
              <a:t> Can lead to or support career pursuits in law, politics, social work, academics etc.</a:t>
            </a:r>
            <a:endParaRPr lang="en-GB" sz="2400">
              <a:ea typeface="Calibri"/>
              <a:cs typeface="Calibri" panose="020F0502020204030204"/>
            </a:endParaRPr>
          </a:p>
        </p:txBody>
      </p:sp>
      <p:pic>
        <p:nvPicPr>
          <p:cNvPr id="4" name="Picture 3" descr="A shield with a bird and a ship&#10;&#10;Description automatically generated">
            <a:extLst>
              <a:ext uri="{FF2B5EF4-FFF2-40B4-BE49-F238E27FC236}">
                <a16:creationId xmlns:a16="http://schemas.microsoft.com/office/drawing/2014/main" id="{2D0FCEBE-8640-D2F2-92DE-4D8B5DE3B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105" y="215214"/>
            <a:ext cx="19240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E814D-793D-474F-E1A1-879662976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BC18-7128-15D1-A51B-08ADFE40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rgbClr val="002639"/>
                </a:solidFill>
              </a:rPr>
              <a:t>"Faith without action is dead" (James 2:20)</a:t>
            </a:r>
            <a:endParaRPr lang="en-GB" sz="4400" b="1" dirty="0">
              <a:solidFill>
                <a:srgbClr val="002639"/>
              </a:solidFill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C9DCA-2969-2042-8D9B-3891FE970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Courier New,monospace" panose="020F0502020204030204" pitchFamily="34" charset="0"/>
              <a:buChar char="o"/>
            </a:pPr>
            <a:r>
              <a:rPr lang="en-US" sz="2400" dirty="0">
                <a:ea typeface="Calibri"/>
                <a:cs typeface="Calibri"/>
              </a:rPr>
              <a:t> Caring for those is need, whether by volunteering, giving to charity or being a 'good Samaritan', is central to both Christianity and Islam—our focus religions. </a:t>
            </a:r>
            <a:endParaRPr lang="en-US" sz="2400">
              <a:cs typeface="Calibri"/>
            </a:endParaRPr>
          </a:p>
          <a:p>
            <a:pPr>
              <a:buFont typeface="Courier New,monospace" panose="020F0502020204030204" pitchFamily="34" charset="0"/>
              <a:buChar char="o"/>
            </a:pPr>
            <a:r>
              <a:rPr lang="en-US" sz="2400" dirty="0">
                <a:cs typeface="Calibri"/>
              </a:rPr>
              <a:t> Putting theory into practice is at the heart of these religions.</a:t>
            </a:r>
          </a:p>
          <a:p>
            <a:pPr>
              <a:buFont typeface="Courier New,monospace" panose="020F0502020204030204" pitchFamily="34" charset="0"/>
              <a:buChar char="o"/>
            </a:pPr>
            <a:r>
              <a:rPr lang="en-US" sz="2400" dirty="0">
                <a:ea typeface="Calibri"/>
                <a:cs typeface="Calibri"/>
              </a:rPr>
              <a:t> Hence, our non-examined PRE classes (Years 9, 10 and 12) facilitate the packing and shipping of food parcels for the Chichester District Foodbanks. 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074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endParaRPr lang="en-GB" dirty="0">
              <a:cs typeface="Calibri"/>
            </a:endParaRPr>
          </a:p>
          <a:p>
            <a:r>
              <a:rPr lang="en-GB" dirty="0">
                <a:ea typeface="+mn-lt"/>
                <a:cs typeface="+mn-lt"/>
              </a:rPr>
              <a:t>If you have any questions regarding the content of the course please contact me using </a:t>
            </a:r>
            <a:r>
              <a:rPr lang="en-GB" dirty="0">
                <a:ea typeface="+mn-lt"/>
                <a:cs typeface="+mn-lt"/>
                <a:hlinkClick r:id="rId2"/>
              </a:rPr>
              <a:t>astark@seaford.org</a:t>
            </a:r>
            <a:endParaRPr lang="en-GB" dirty="0">
              <a:ea typeface="+mn-lt"/>
              <a:cs typeface="+mn-lt"/>
            </a:endParaRPr>
          </a:p>
          <a:p>
            <a:endParaRPr lang="en-GB" dirty="0">
              <a:ea typeface="+mn-lt"/>
              <a:cs typeface="+mn-lt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6973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EB52-682C-4291-BCB6-A797BA54D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GB" dirty="0">
                <a:cs typeface="Calibri Light"/>
              </a:rPr>
              <a:t>Philosophy, Religion &amp; Ethics (PRE)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50FBD-BBB8-411D-966E-8547ED085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2386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Seaford college 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Head of PRE – Adam C. Stark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pic>
        <p:nvPicPr>
          <p:cNvPr id="4" name="Picture 3" descr="A hot air balloon with text&#10;&#10;Description automatically generated">
            <a:extLst>
              <a:ext uri="{FF2B5EF4-FFF2-40B4-BE49-F238E27FC236}">
                <a16:creationId xmlns:a16="http://schemas.microsoft.com/office/drawing/2014/main" id="{297081E5-CBA6-0A0E-46E7-FD49FA6BD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33" y="620720"/>
            <a:ext cx="3408246" cy="50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7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D47E-881D-45CE-A689-9E44B16D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Why should you choose it?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7CC064-70ED-8700-43DE-82951399A99E}"/>
              </a:ext>
            </a:extLst>
          </p:cNvPr>
          <p:cNvSpPr txBox="1">
            <a:spLocks/>
          </p:cNvSpPr>
          <p:nvPr/>
        </p:nvSpPr>
        <p:spPr>
          <a:xfrm>
            <a:off x="1068525" y="2118903"/>
            <a:ext cx="10058400" cy="402336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cs typeface="Calibri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942729F-93EA-7990-7ABE-A3915DB9A6F0}"/>
              </a:ext>
            </a:extLst>
          </p:cNvPr>
          <p:cNvSpPr>
            <a:spLocks noGrp="1"/>
          </p:cNvSpPr>
          <p:nvPr/>
        </p:nvSpPr>
        <p:spPr>
          <a:xfrm>
            <a:off x="1068525" y="2118903"/>
            <a:ext cx="10058400" cy="4023360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3540" lvl="1"/>
            <a:r>
              <a:rPr lang="en-GB" sz="2400" dirty="0">
                <a:ea typeface="+mn-lt"/>
                <a:cs typeface="+mn-lt"/>
              </a:rPr>
              <a:t>The GCSE is vastly different to PRE in Year 9 and in prep school.</a:t>
            </a:r>
            <a:endParaRPr lang="en-GB" sz="2400" dirty="0">
              <a:cs typeface="Calibri"/>
            </a:endParaRPr>
          </a:p>
          <a:p>
            <a:pPr marL="383540" lvl="1"/>
            <a:r>
              <a:rPr lang="en-GB" sz="2400" dirty="0">
                <a:cs typeface="Calibri"/>
              </a:rPr>
              <a:t>Learning is mostly discussion based</a:t>
            </a:r>
            <a:endParaRPr lang="en-GB" sz="2000" dirty="0">
              <a:ea typeface="Calibri"/>
              <a:cs typeface="Calibri" panose="020F0502020204030204"/>
            </a:endParaRPr>
          </a:p>
          <a:p>
            <a:pPr marL="383540" lvl="1"/>
            <a:r>
              <a:rPr lang="en-GB" sz="2400" dirty="0">
                <a:cs typeface="Calibri"/>
              </a:rPr>
              <a:t>Personal perspectives are welcome</a:t>
            </a:r>
            <a:r>
              <a:rPr lang="en-GB" sz="2500" dirty="0">
                <a:cs typeface="Calibri"/>
              </a:rPr>
              <a:t>– </a:t>
            </a:r>
            <a:r>
              <a:rPr lang="en-GB" sz="2400" dirty="0">
                <a:cs typeface="Calibri"/>
              </a:rPr>
              <a:t> even criticisms against religion </a:t>
            </a:r>
            <a:r>
              <a:rPr lang="en-GB" dirty="0">
                <a:cs typeface="Calibri"/>
              </a:rPr>
              <a:t>(but not irrational ranting)...</a:t>
            </a:r>
          </a:p>
          <a:p>
            <a:pPr marL="383540" lvl="1"/>
            <a:r>
              <a:rPr lang="en-GB" sz="2400" dirty="0">
                <a:cs typeface="Calibri"/>
              </a:rPr>
              <a:t>We create an inclusive environment based on mutual </a:t>
            </a:r>
            <a:r>
              <a:rPr lang="en-GB" sz="2400" u="sng" dirty="0">
                <a:cs typeface="Calibri"/>
              </a:rPr>
              <a:t>respect for all</a:t>
            </a:r>
            <a:r>
              <a:rPr lang="en-GB" sz="2400" dirty="0">
                <a:cs typeface="Calibri"/>
              </a:rPr>
              <a:t>. </a:t>
            </a:r>
          </a:p>
          <a:p>
            <a:pPr marL="383540" lvl="1"/>
            <a:r>
              <a:rPr lang="en-GB" sz="2400" dirty="0">
                <a:cs typeface="Calibri"/>
              </a:rPr>
              <a:t>Broad and themes-based.</a:t>
            </a:r>
            <a:endParaRPr lang="en-GB" sz="2400" dirty="0">
              <a:ea typeface="Calibri"/>
              <a:cs typeface="Calibri"/>
            </a:endParaRPr>
          </a:p>
          <a:p>
            <a:pPr marL="383540" lvl="1"/>
            <a:r>
              <a:rPr lang="en-GB" sz="2400" dirty="0">
                <a:cs typeface="Calibri"/>
              </a:rPr>
              <a:t>Focus on </a:t>
            </a:r>
            <a:r>
              <a:rPr lang="en-GB" sz="2400" u="sng" dirty="0">
                <a:cs typeface="Calibri"/>
              </a:rPr>
              <a:t>four global themes</a:t>
            </a:r>
            <a:r>
              <a:rPr lang="en-GB" sz="2400" dirty="0">
                <a:cs typeface="Calibri"/>
              </a:rPr>
              <a:t> and just </a:t>
            </a:r>
            <a:r>
              <a:rPr lang="en-GB" sz="2400" u="sng" dirty="0">
                <a:cs typeface="Calibri"/>
              </a:rPr>
              <a:t>two religions</a:t>
            </a:r>
            <a:r>
              <a:rPr lang="en-GB" sz="2400" dirty="0">
                <a:cs typeface="Calibri"/>
              </a:rPr>
              <a:t>.</a:t>
            </a:r>
            <a:endParaRPr lang="en-GB" sz="2400" dirty="0">
              <a:ea typeface="Calibri"/>
              <a:cs typeface="Calibri"/>
            </a:endParaRPr>
          </a:p>
          <a:p>
            <a:pPr marL="383540" lvl="1"/>
            <a:r>
              <a:rPr lang="en-GB" sz="2400" dirty="0">
                <a:cs typeface="Calibri"/>
              </a:rPr>
              <a:t>We explore the intersections between religion and society. </a:t>
            </a:r>
          </a:p>
          <a:p>
            <a:pPr marL="383540" lvl="1"/>
            <a:r>
              <a:rPr lang="en-GB" sz="2400" dirty="0">
                <a:cs typeface="Calibri"/>
              </a:rPr>
              <a:t>Great resources and exam support – we have the </a:t>
            </a:r>
            <a:r>
              <a:rPr lang="en-GB" sz="2400" b="1" dirty="0">
                <a:cs typeface="Calibri"/>
              </a:rPr>
              <a:t>PRE GCSE Navigator.</a:t>
            </a:r>
            <a:endParaRPr lang="en-GB" sz="2400" b="1" dirty="0">
              <a:ea typeface="Calibri"/>
              <a:cs typeface="Calibri"/>
            </a:endParaRPr>
          </a:p>
          <a:p>
            <a:pPr marL="383540" lvl="1"/>
            <a:endParaRPr lang="en-GB" sz="2400" dirty="0">
              <a:cs typeface="Calibri"/>
            </a:endParaRPr>
          </a:p>
          <a:p>
            <a:pPr marL="383540" lvl="1"/>
            <a:r>
              <a:rPr lang="en-GB" sz="2400" dirty="0">
                <a:cs typeface="Calibri"/>
              </a:rPr>
              <a:t>You will </a:t>
            </a:r>
            <a:r>
              <a:rPr lang="en-GB" sz="2400" b="1" dirty="0">
                <a:cs typeface="Calibri"/>
              </a:rPr>
              <a:t>not</a:t>
            </a:r>
            <a:r>
              <a:rPr lang="en-GB" sz="2400" dirty="0">
                <a:cs typeface="Calibri"/>
              </a:rPr>
              <a:t> be taught how to be religious. </a:t>
            </a:r>
          </a:p>
          <a:p>
            <a:pPr marL="383540" lvl="1"/>
            <a:r>
              <a:rPr lang="en-GB" sz="2400" dirty="0">
                <a:cs typeface="Calibri"/>
              </a:rPr>
              <a:t>You do </a:t>
            </a:r>
            <a:r>
              <a:rPr lang="en-GB" sz="2400" b="1" dirty="0">
                <a:cs typeface="Calibri"/>
              </a:rPr>
              <a:t>not</a:t>
            </a:r>
            <a:r>
              <a:rPr lang="en-GB" sz="2400" dirty="0">
                <a:cs typeface="Calibri"/>
              </a:rPr>
              <a:t> have to be religious. </a:t>
            </a:r>
          </a:p>
          <a:p>
            <a:pPr marL="383540" lvl="1"/>
            <a:r>
              <a:rPr lang="en-GB" sz="2400" dirty="0">
                <a:cs typeface="Calibri"/>
              </a:rPr>
              <a:t>You will </a:t>
            </a:r>
            <a:r>
              <a:rPr lang="en-GB" sz="2400" b="1" dirty="0">
                <a:cs typeface="Calibri"/>
              </a:rPr>
              <a:t>not</a:t>
            </a:r>
            <a:r>
              <a:rPr lang="en-GB" sz="2400" dirty="0">
                <a:cs typeface="Calibri"/>
              </a:rPr>
              <a:t> be encouraged to be religious </a:t>
            </a:r>
            <a:r>
              <a:rPr lang="en-GB" sz="2500" dirty="0">
                <a:cs typeface="Calibri"/>
              </a:rPr>
              <a:t>–</a:t>
            </a:r>
            <a:r>
              <a:rPr lang="en-GB" sz="2400" dirty="0">
                <a:cs typeface="Calibri"/>
              </a:rPr>
              <a:t> that's your decision to make!</a:t>
            </a:r>
          </a:p>
          <a:p>
            <a:pPr marL="383540" lvl="1"/>
            <a:endParaRPr lang="en-GB" sz="2400" dirty="0">
              <a:cs typeface="Calibri"/>
            </a:endParaRPr>
          </a:p>
          <a:p>
            <a:pPr marL="383540" lvl="1"/>
            <a:r>
              <a:rPr lang="en-GB" sz="2400" dirty="0">
                <a:cs typeface="Calibri"/>
              </a:rPr>
              <a:t>In PRE, we embrace pluralism – the view that all spiritualities are valid.</a:t>
            </a:r>
            <a:endParaRPr lang="en-GB" sz="2400" dirty="0">
              <a:ea typeface="Calibri"/>
              <a:cs typeface="Calibri"/>
            </a:endParaRPr>
          </a:p>
          <a:p>
            <a:pPr marL="383540" lvl="1"/>
            <a:endParaRPr lang="en-GB" sz="2400" dirty="0">
              <a:cs typeface="Calibri"/>
            </a:endParaRPr>
          </a:p>
          <a:p>
            <a:pPr marL="200660" lvl="1" indent="0">
              <a:buNone/>
            </a:pPr>
            <a:endParaRPr lang="en-GB" sz="2400" dirty="0">
              <a:cs typeface="Calibri"/>
            </a:endParaRPr>
          </a:p>
          <a:p>
            <a:pPr marL="383540" lvl="1"/>
            <a:endParaRPr lang="en-GB" sz="2400" dirty="0">
              <a:cs typeface="Calibri"/>
            </a:endParaRPr>
          </a:p>
        </p:txBody>
      </p:sp>
      <p:pic>
        <p:nvPicPr>
          <p:cNvPr id="3" name="Picture 2" descr="A hot air balloon with text&#10;&#10;Description automatically generated">
            <a:extLst>
              <a:ext uri="{FF2B5EF4-FFF2-40B4-BE49-F238E27FC236}">
                <a16:creationId xmlns:a16="http://schemas.microsoft.com/office/drawing/2014/main" id="{672DD671-AB2E-C528-9907-137F953D8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350" y="114300"/>
            <a:ext cx="18669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4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D47E-881D-45CE-A689-9E44B16D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639"/>
                </a:solidFill>
              </a:rPr>
              <a:t>Why should you choose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6B243-5B89-4BBB-87B0-1E8C788D7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9601200" cy="4280535"/>
          </a:xfrm>
        </p:spPr>
        <p:txBody>
          <a:bodyPr vert="horz" lIns="0" tIns="45720" rIns="0" bIns="45720" rtlCol="0" anchor="t">
            <a:normAutofit fontScale="70000" lnSpcReduction="20000"/>
          </a:bodyPr>
          <a:lstStyle/>
          <a:p>
            <a:pPr marL="0" indent="0">
              <a:buNone/>
            </a:pPr>
            <a:endParaRPr lang="en-GB" sz="3600" b="1" dirty="0">
              <a:solidFill>
                <a:srgbClr val="00263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3600" b="1" dirty="0">
                <a:solidFill>
                  <a:srgbClr val="002639"/>
                </a:solidFill>
                <a:ea typeface="Calibri"/>
                <a:cs typeface="Calibri"/>
              </a:rPr>
              <a:t>What makes PRE unique at </a:t>
            </a:r>
            <a:r>
              <a:rPr lang="en-GB" sz="3600" b="1" dirty="0">
                <a:solidFill>
                  <a:srgbClr val="998F4D"/>
                </a:solidFill>
                <a:ea typeface="Calibri"/>
                <a:cs typeface="Calibri"/>
              </a:rPr>
              <a:t>SEAFORD COLLEGE</a:t>
            </a:r>
            <a:r>
              <a:rPr lang="en-GB" sz="3600" b="1" dirty="0">
                <a:solidFill>
                  <a:srgbClr val="002639"/>
                </a:solidFill>
                <a:ea typeface="Calibri"/>
                <a:cs typeface="Calibri"/>
              </a:rPr>
              <a:t>?</a:t>
            </a:r>
            <a:br>
              <a:rPr lang="en-GB" sz="3600" b="1" dirty="0">
                <a:solidFill>
                  <a:srgbClr val="002639"/>
                </a:solidFill>
                <a:ea typeface="Calibri"/>
                <a:cs typeface="Calibri"/>
              </a:rPr>
            </a:br>
            <a:endParaRPr lang="en-GB" sz="2800" b="1">
              <a:ea typeface="Calibri"/>
              <a:cs typeface="Calibri"/>
            </a:endParaRP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GB" sz="3600" b="1" dirty="0">
                <a:cs typeface="Calibri"/>
              </a:rPr>
              <a:t> Unparalleled standards of teaching, resources and support.</a:t>
            </a:r>
            <a:endParaRPr lang="en-GB" sz="3600" dirty="0">
              <a:cs typeface="Calibri"/>
            </a:endParaRPr>
          </a:p>
          <a:p>
            <a:pPr marL="566420" lvl="2">
              <a:buFont typeface="Wingdings" panose="020F0502020204030204" pitchFamily="34" charset="0"/>
              <a:buChar char="§"/>
            </a:pPr>
            <a:r>
              <a:rPr lang="en-GB" sz="3200" dirty="0">
                <a:cs typeface="Calibri"/>
              </a:rPr>
              <a:t>Constantly being reviewed and updated in response to real-world events and students' needs. </a:t>
            </a:r>
            <a:endParaRPr lang="en-GB" sz="3200" dirty="0">
              <a:ea typeface="Calibri"/>
              <a:cs typeface="Calibri"/>
            </a:endParaRPr>
          </a:p>
          <a:p>
            <a:pPr marL="383540" lvl="2" indent="0">
              <a:buNone/>
            </a:pPr>
            <a:endParaRPr lang="en-GB" sz="3600" b="1" dirty="0">
              <a:cs typeface="Calibri"/>
            </a:endParaRP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GB" sz="3600" b="1" dirty="0">
                <a:cs typeface="Calibri"/>
              </a:rPr>
              <a:t> Discussion-based, focused lessons.</a:t>
            </a:r>
            <a:endParaRPr lang="en-GB" sz="3600" dirty="0">
              <a:cs typeface="Calibri"/>
            </a:endParaRPr>
          </a:p>
          <a:p>
            <a:pPr marL="566420" lvl="2">
              <a:buFont typeface="Wingdings" panose="020F0502020204030204" pitchFamily="34" charset="0"/>
              <a:buChar char="§"/>
            </a:pPr>
            <a:r>
              <a:rPr lang="en-GB" sz="3200" dirty="0">
                <a:cs typeface="Calibri"/>
              </a:rPr>
              <a:t>Our cohort is always well drilled and enthusiastic to listen, learn and contribute. </a:t>
            </a:r>
            <a:br>
              <a:rPr lang="en-GB" sz="3200" dirty="0">
                <a:cs typeface="Calibri"/>
              </a:rPr>
            </a:br>
            <a:endParaRPr lang="en-GB" sz="3200">
              <a:cs typeface="Calibri"/>
            </a:endParaRP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GB" sz="3600" b="1" dirty="0">
                <a:cs typeface="Calibri"/>
              </a:rPr>
              <a:t> Students are provided access to our bespoke PRE GCSE Navigator.</a:t>
            </a:r>
            <a:endParaRPr lang="en-GB" sz="3600" b="1" dirty="0">
              <a:ea typeface="Calibri"/>
              <a:cs typeface="Calibri"/>
            </a:endParaRPr>
          </a:p>
          <a:p>
            <a:pPr marL="566420" lvl="2">
              <a:buFont typeface="Wingdings" panose="020F0502020204030204" pitchFamily="34" charset="0"/>
              <a:buChar char="§"/>
            </a:pPr>
            <a:r>
              <a:rPr lang="en-GB" sz="3200" dirty="0">
                <a:cs typeface="Calibri"/>
              </a:rPr>
              <a:t>Admin and revision is made </a:t>
            </a:r>
            <a:r>
              <a:rPr lang="en-GB" sz="3200" i="1" dirty="0">
                <a:cs typeface="Calibri"/>
              </a:rPr>
              <a:t>much</a:t>
            </a:r>
            <a:r>
              <a:rPr lang="en-GB" sz="3200" dirty="0">
                <a:cs typeface="Calibri"/>
              </a:rPr>
              <a:t> easier.</a:t>
            </a:r>
          </a:p>
          <a:p>
            <a:pPr>
              <a:buFont typeface="Arial" panose="020F0502020204030204" pitchFamily="34" charset="0"/>
              <a:buChar char="•"/>
            </a:pPr>
            <a:endParaRPr lang="en-GB" sz="2800">
              <a:ea typeface="Calibri"/>
              <a:cs typeface="Calibri"/>
            </a:endParaRPr>
          </a:p>
          <a:p>
            <a:pPr marL="0" indent="0">
              <a:buNone/>
            </a:pPr>
            <a:endParaRPr lang="en-GB" sz="2800" dirty="0"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GB" sz="2800">
              <a:ea typeface="Calibri"/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GB" sz="2800" dirty="0"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GB"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GB">
              <a:cs typeface="Calibri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</p:txBody>
      </p:sp>
      <p:pic>
        <p:nvPicPr>
          <p:cNvPr id="5" name="Picture 4" descr="A hot air balloon with text&#10;&#10;Description automatically generated">
            <a:extLst>
              <a:ext uri="{FF2B5EF4-FFF2-40B4-BE49-F238E27FC236}">
                <a16:creationId xmlns:a16="http://schemas.microsoft.com/office/drawing/2014/main" id="{E70CAEDC-ACD7-61AD-B78E-6135A78AB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008" y="287345"/>
            <a:ext cx="1865196" cy="278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48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D47E-881D-45CE-A689-9E44B16D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639"/>
                </a:solidFill>
              </a:rPr>
              <a:t>Why should you choose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6B243-5B89-4BBB-87B0-1E8C788D7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801100" cy="4461510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1800" dirty="0">
                <a:ea typeface="Calibri"/>
                <a:cs typeface="Calibri"/>
              </a:rPr>
              <a:t>Antagonism is becoming the </a:t>
            </a:r>
            <a:r>
              <a:rPr lang="en-GB" sz="1800" i="1" dirty="0">
                <a:ea typeface="Calibri"/>
                <a:cs typeface="Calibri"/>
              </a:rPr>
              <a:t>modus operandi, </a:t>
            </a:r>
            <a:r>
              <a:rPr lang="en-GB" sz="1800" dirty="0">
                <a:ea typeface="Calibri"/>
                <a:cs typeface="Calibri"/>
              </a:rPr>
              <a:t>the typical way to argue in the era of the internet. And oversimplification, or 'the death of nuance', is plaguing popular knowledge. </a:t>
            </a:r>
            <a:r>
              <a:rPr lang="en-GB" sz="1800" b="1" dirty="0">
                <a:ea typeface="Calibri"/>
                <a:cs typeface="Calibri"/>
              </a:rPr>
              <a:t>PRE </a:t>
            </a:r>
            <a:r>
              <a:rPr lang="en-GB" sz="1800" dirty="0">
                <a:ea typeface="Calibri"/>
                <a:cs typeface="Calibri"/>
              </a:rPr>
              <a:t>attempts to address this by fostering </a:t>
            </a:r>
            <a:r>
              <a:rPr lang="en-GB" sz="1800" u="sng" dirty="0">
                <a:ea typeface="Calibri"/>
                <a:cs typeface="Calibri"/>
              </a:rPr>
              <a:t>scepticism, tolerance, compassion, reason and, above all, an appreciation for the 'grey areas</a:t>
            </a:r>
            <a:r>
              <a:rPr lang="en-GB" sz="1800" dirty="0">
                <a:ea typeface="Calibri"/>
                <a:cs typeface="Calibri"/>
              </a:rPr>
              <a:t>'. </a:t>
            </a:r>
            <a:endParaRPr lang="en-GB" dirty="0"/>
          </a:p>
          <a:p>
            <a:pPr marL="0" indent="0">
              <a:buNone/>
            </a:pPr>
            <a:endParaRPr lang="en-GB" sz="18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ea typeface="Calibri"/>
                <a:cs typeface="Calibri"/>
              </a:rPr>
              <a:t>Some of our most popular topics: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 sz="1800" b="1" dirty="0">
                <a:ea typeface="Calibri"/>
                <a:cs typeface="Calibri"/>
              </a:rPr>
              <a:t>Just War Theory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 sz="1800" b="1" dirty="0">
                <a:ea typeface="Calibri"/>
                <a:cs typeface="Calibri"/>
              </a:rPr>
              <a:t>Euthanasia (Assisted Dying) </a:t>
            </a:r>
            <a:endParaRPr lang="en-GB" sz="1800" dirty="0">
              <a:ea typeface="Calibri"/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GB" sz="1800" b="1" dirty="0">
                <a:ea typeface="Calibri"/>
                <a:cs typeface="Calibri"/>
              </a:rPr>
              <a:t>Jihad (Struggle)</a:t>
            </a:r>
            <a:endParaRPr lang="en-GB" sz="1800" dirty="0">
              <a:ea typeface="Calibri"/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GB" sz="1800" b="1" dirty="0">
                <a:ea typeface="Calibri"/>
                <a:cs typeface="Calibri"/>
              </a:rPr>
              <a:t>Racism and Sexism</a:t>
            </a:r>
            <a:endParaRPr lang="en-GB" sz="1800" dirty="0">
              <a:ea typeface="Calibri"/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GB" sz="1800" b="1" dirty="0">
                <a:ea typeface="Calibri"/>
                <a:cs typeface="Calibri"/>
              </a:rPr>
              <a:t>Peaceful and Violent Protesting</a:t>
            </a:r>
            <a:endParaRPr lang="en-GB" sz="1800" dirty="0">
              <a:ea typeface="Calibri"/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GB" sz="1800" b="1" dirty="0">
                <a:ea typeface="Calibri"/>
                <a:cs typeface="Calibri"/>
              </a:rPr>
              <a:t>Original Sin and Salvation</a:t>
            </a:r>
            <a:endParaRPr lang="en-GB" sz="1800" dirty="0">
              <a:ea typeface="Calibri"/>
              <a:cs typeface="Calibri"/>
            </a:endParaRPr>
          </a:p>
          <a:p>
            <a:pPr marL="285750" indent="-285750">
              <a:buFont typeface="Arial" panose="020F0502020204030204" pitchFamily="34" charset="0"/>
              <a:buChar char="•"/>
            </a:pPr>
            <a:endParaRPr lang="en-GB" sz="1800" dirty="0">
              <a:ea typeface="Calibri"/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GB" sz="2800">
              <a:ea typeface="Calibri"/>
              <a:cs typeface="Calibri"/>
            </a:endParaRPr>
          </a:p>
          <a:p>
            <a:pPr marL="0" indent="0">
              <a:buNone/>
            </a:pPr>
            <a:endParaRPr lang="en-GB" sz="2800" dirty="0">
              <a:ea typeface="Calibri"/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GB" sz="2800">
              <a:ea typeface="Calibri" panose="020F0502020204030204"/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GB" sz="2800" dirty="0">
              <a:ea typeface="Calibri" panose="020F0502020204030204"/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GB">
              <a:ea typeface="Calibri" panose="020F0502020204030204"/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GB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GB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GB">
              <a:ea typeface="Calibri" panose="020F0502020204030204"/>
              <a:cs typeface="Calibri"/>
            </a:endParaRPr>
          </a:p>
        </p:txBody>
      </p:sp>
      <p:pic>
        <p:nvPicPr>
          <p:cNvPr id="5" name="Picture 4" descr="A hot air balloon with text&#10;&#10;Description automatically generated">
            <a:extLst>
              <a:ext uri="{FF2B5EF4-FFF2-40B4-BE49-F238E27FC236}">
                <a16:creationId xmlns:a16="http://schemas.microsoft.com/office/drawing/2014/main" id="{E70CAEDC-ACD7-61AD-B78E-6135A78AB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008" y="287345"/>
            <a:ext cx="1865196" cy="2781883"/>
          </a:xfrm>
          <a:prstGeom prst="rect">
            <a:avLst/>
          </a:prstGeom>
        </p:spPr>
      </p:pic>
      <p:pic>
        <p:nvPicPr>
          <p:cNvPr id="7" name="Picture 6" descr="Canterbury farmers stage further protest over food imports - BBC News">
            <a:extLst>
              <a:ext uri="{FF2B5EF4-FFF2-40B4-BE49-F238E27FC236}">
                <a16:creationId xmlns:a16="http://schemas.microsoft.com/office/drawing/2014/main" id="{35E791B3-6206-E79E-E547-D27472A8F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00000">
            <a:off x="9239251" y="4392834"/>
            <a:ext cx="2743198" cy="1539432"/>
          </a:xfrm>
          <a:prstGeom prst="rect">
            <a:avLst/>
          </a:prstGeom>
        </p:spPr>
      </p:pic>
      <p:pic>
        <p:nvPicPr>
          <p:cNvPr id="8" name="Picture 7" descr="Extinction Rebellion protest blocks Sheffield ring road - BBC News">
            <a:extLst>
              <a:ext uri="{FF2B5EF4-FFF2-40B4-BE49-F238E27FC236}">
                <a16:creationId xmlns:a16="http://schemas.microsoft.com/office/drawing/2014/main" id="{88AE960B-082C-B3AA-6A44-F341A466F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0000">
            <a:off x="6619875" y="3648075"/>
            <a:ext cx="2743200" cy="1543050"/>
          </a:xfrm>
          <a:prstGeom prst="rect">
            <a:avLst/>
          </a:prstGeom>
        </p:spPr>
      </p:pic>
      <p:pic>
        <p:nvPicPr>
          <p:cNvPr id="11" name="Picture 10" descr="Image result for assisted dying bill uk 2024">
            <a:extLst>
              <a:ext uri="{FF2B5EF4-FFF2-40B4-BE49-F238E27FC236}">
                <a16:creationId xmlns:a16="http://schemas.microsoft.com/office/drawing/2014/main" id="{B19F5A9E-BDCA-6B3E-D2D4-4F07DA7AF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00000">
            <a:off x="8681060" y="2750851"/>
            <a:ext cx="2028825" cy="1476375"/>
          </a:xfrm>
          <a:prstGeom prst="rect">
            <a:avLst/>
          </a:prstGeom>
        </p:spPr>
      </p:pic>
      <p:pic>
        <p:nvPicPr>
          <p:cNvPr id="16" name="Picture 15" descr="A close-up of a logo&#10;&#10;Description automatically generated">
            <a:extLst>
              <a:ext uri="{FF2B5EF4-FFF2-40B4-BE49-F238E27FC236}">
                <a16:creationId xmlns:a16="http://schemas.microsoft.com/office/drawing/2014/main" id="{C60A0E67-0D80-94C5-DD7C-1C7A48546C6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-564" b="20952"/>
          <a:stretch/>
        </p:blipFill>
        <p:spPr>
          <a:xfrm>
            <a:off x="6543675" y="2638425"/>
            <a:ext cx="2078574" cy="790577"/>
          </a:xfrm>
          <a:prstGeom prst="rect">
            <a:avLst/>
          </a:prstGeom>
        </p:spPr>
      </p:pic>
      <p:pic>
        <p:nvPicPr>
          <p:cNvPr id="17" name="Picture 16" descr="A grey background with black text&#10;&#10;Description automatically generated">
            <a:extLst>
              <a:ext uri="{FF2B5EF4-FFF2-40B4-BE49-F238E27FC236}">
                <a16:creationId xmlns:a16="http://schemas.microsoft.com/office/drawing/2014/main" id="{1E7F6A20-234C-6F42-8D56-A506E62138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1038" y="2781300"/>
            <a:ext cx="933450" cy="3267075"/>
          </a:xfrm>
          <a:prstGeom prst="rect">
            <a:avLst/>
          </a:prstGeom>
        </p:spPr>
      </p:pic>
      <p:pic>
        <p:nvPicPr>
          <p:cNvPr id="18" name="Picture 17" descr="A close-up of a sign&#10;&#10;Description automatically generated">
            <a:extLst>
              <a:ext uri="{FF2B5EF4-FFF2-40B4-BE49-F238E27FC236}">
                <a16:creationId xmlns:a16="http://schemas.microsoft.com/office/drawing/2014/main" id="{FAA4C0F7-A15E-13C7-C354-B1482E5BF0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0688" y="2786063"/>
            <a:ext cx="885825" cy="2876550"/>
          </a:xfrm>
          <a:prstGeom prst="rect">
            <a:avLst/>
          </a:prstGeom>
        </p:spPr>
      </p:pic>
      <p:pic>
        <p:nvPicPr>
          <p:cNvPr id="19" name="Picture 18" descr="A group of soldiers in military uniforms&#10;&#10;Description automatically generated">
            <a:extLst>
              <a:ext uri="{FF2B5EF4-FFF2-40B4-BE49-F238E27FC236}">
                <a16:creationId xmlns:a16="http://schemas.microsoft.com/office/drawing/2014/main" id="{6243E098-B037-9FD7-5F55-0AACF09D5F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6512" y="5248275"/>
            <a:ext cx="164782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3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6ABE-C6B1-463A-BFA4-0D77E083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Course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47D32-4C1A-4E82-B66F-88112D393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800" y="1951635"/>
            <a:ext cx="10513849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GB" sz="2800" u="sng" dirty="0">
                <a:ea typeface="Calibri"/>
                <a:cs typeface="Calibri"/>
              </a:rPr>
              <a:t>COMPONENT 1: Religious Studies</a:t>
            </a:r>
            <a:br>
              <a:rPr lang="en-GB" sz="2800" u="sng" dirty="0">
                <a:cs typeface="Calibri"/>
              </a:rPr>
            </a:br>
            <a:endParaRPr lang="en-GB" sz="2800" u="sng">
              <a:ea typeface="Calibri" panose="020F0502020204030204"/>
              <a:cs typeface="Calibri"/>
            </a:endParaRPr>
          </a:p>
          <a:p>
            <a:pPr marL="383540" lvl="1"/>
            <a:r>
              <a:rPr lang="en-GB" sz="2400" dirty="0">
                <a:ea typeface="+mn-lt"/>
                <a:cs typeface="+mn-lt"/>
              </a:rPr>
              <a:t>Islamic beliefs and practices</a:t>
            </a:r>
            <a:endParaRPr lang="en-GB" sz="2400" dirty="0">
              <a:cs typeface="Calibri"/>
            </a:endParaRPr>
          </a:p>
          <a:p>
            <a:pPr marL="566420" lvl="2"/>
            <a:r>
              <a:rPr lang="en-GB" sz="1800" dirty="0">
                <a:cs typeface="Calibri"/>
              </a:rPr>
              <a:t>The 6 Articles of Faith; the 5 Roots; The 5 Pillars of Islam; the 10 Obligatory Acts; festivals; and more.</a:t>
            </a:r>
          </a:p>
          <a:p>
            <a:pPr marL="566420" lvl="2"/>
            <a:endParaRPr lang="en-GB" sz="1800" dirty="0">
              <a:cs typeface="Calibri"/>
            </a:endParaRPr>
          </a:p>
          <a:p>
            <a:pPr marL="383540" lvl="1"/>
            <a:r>
              <a:rPr lang="en-GB" sz="2400" dirty="0">
                <a:cs typeface="Calibri"/>
              </a:rPr>
              <a:t>Christian beliefs and practices</a:t>
            </a:r>
            <a:endParaRPr lang="en-GB" sz="2400" dirty="0">
              <a:ea typeface="+mn-lt"/>
              <a:cs typeface="+mn-lt"/>
            </a:endParaRPr>
          </a:p>
          <a:p>
            <a:pPr marL="566420" lvl="2"/>
            <a:r>
              <a:rPr lang="en-GB" sz="1800" dirty="0">
                <a:cs typeface="Calibri"/>
              </a:rPr>
              <a:t>The nature of God; the afterlife; Sin, Adam &amp; Eve; Salvation; Jesus' role and teachings; festivals; and more. </a:t>
            </a:r>
          </a:p>
          <a:p>
            <a:pPr marL="383540" lvl="1"/>
            <a:endParaRPr lang="en-GB" sz="2400" dirty="0">
              <a:cs typeface="Calibri"/>
            </a:endParaRPr>
          </a:p>
          <a:p>
            <a:endParaRPr lang="en-GB" sz="2800" dirty="0">
              <a:cs typeface="Calibri"/>
            </a:endParaRPr>
          </a:p>
        </p:txBody>
      </p:sp>
      <p:pic>
        <p:nvPicPr>
          <p:cNvPr id="5" name="Picture 4" descr="A hot air balloon with text&#10;&#10;Description automatically generated">
            <a:extLst>
              <a:ext uri="{FF2B5EF4-FFF2-40B4-BE49-F238E27FC236}">
                <a16:creationId xmlns:a16="http://schemas.microsoft.com/office/drawing/2014/main" id="{665F1F0F-467F-77CE-5A67-7F74F8D44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350" y="114300"/>
            <a:ext cx="18669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31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6ABE-C6B1-463A-BFA4-0D77E083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Course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47D32-4C1A-4E82-B66F-88112D393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525" y="1951635"/>
            <a:ext cx="10058400" cy="4023360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GB" u="sng" dirty="0">
                <a:cs typeface="Calibri"/>
              </a:rPr>
              <a:t>COMPONENT 2: Thematic Studies</a:t>
            </a:r>
            <a:br>
              <a:rPr lang="en-GB" u="sng" dirty="0">
                <a:cs typeface="Calibri"/>
              </a:rPr>
            </a:br>
            <a:endParaRPr lang="en-GB" u="sng" dirty="0">
              <a:cs typeface="Calibri"/>
            </a:endParaRPr>
          </a:p>
          <a:p>
            <a:pPr marL="383540" lvl="1"/>
            <a:r>
              <a:rPr lang="en-GB" dirty="0">
                <a:cs typeface="Calibri"/>
              </a:rPr>
              <a:t>Theme B: Religion &amp; Life</a:t>
            </a:r>
          </a:p>
          <a:p>
            <a:pPr marL="566420" lvl="2"/>
            <a:r>
              <a:rPr lang="en-GB" dirty="0">
                <a:cs typeface="Calibri"/>
              </a:rPr>
              <a:t>Euthanasia; abortions; the value of life; evolution and creation; God and the big bang; animal experimentation; stewardship and dominion; the use and abuse of the environment; </a:t>
            </a:r>
            <a:r>
              <a:rPr lang="en-GB" dirty="0">
                <a:ea typeface="+mn-lt"/>
                <a:cs typeface="+mn-lt"/>
              </a:rPr>
              <a:t>and Christian &amp; Muslim views on all these issues/topics. </a:t>
            </a:r>
            <a:br>
              <a:rPr lang="en-US" dirty="0"/>
            </a:br>
            <a:endParaRPr lang="en-GB" dirty="0">
              <a:ea typeface="+mn-lt"/>
              <a:cs typeface="+mn-lt"/>
            </a:endParaRPr>
          </a:p>
          <a:p>
            <a:pPr marL="383540" lvl="1"/>
            <a:r>
              <a:rPr lang="en-GB" dirty="0">
                <a:ea typeface="+mn-lt"/>
                <a:cs typeface="+mn-lt"/>
              </a:rPr>
              <a:t>Theme D: Religion, Peace &amp; Conflict</a:t>
            </a:r>
            <a:endParaRPr lang="en-GB" dirty="0">
              <a:cs typeface="Calibri"/>
            </a:endParaRPr>
          </a:p>
          <a:p>
            <a:pPr marL="566420" lvl="2"/>
            <a:r>
              <a:rPr lang="en-GB" dirty="0">
                <a:cs typeface="Calibri"/>
              </a:rPr>
              <a:t>Just war theory; pacifism; conscientiously objecting; activism; peaceful and violent protesting; terrorism; responses to conflict; religious responses to conflict; and Christian &amp; Muslim views on all of these issues/topics. </a:t>
            </a:r>
            <a:br>
              <a:rPr lang="en-US" dirty="0"/>
            </a:br>
            <a:endParaRPr lang="en-GB" dirty="0">
              <a:cs typeface="Calibri"/>
            </a:endParaRPr>
          </a:p>
          <a:p>
            <a:pPr marL="383540" lvl="1"/>
            <a:r>
              <a:rPr lang="en-GB" dirty="0">
                <a:cs typeface="Calibri"/>
              </a:rPr>
              <a:t>Theme E: Religion, Crime &amp; Punishment</a:t>
            </a:r>
          </a:p>
          <a:p>
            <a:pPr marL="566420" lvl="2"/>
            <a:r>
              <a:rPr lang="en-GB" dirty="0">
                <a:cs typeface="Calibri"/>
              </a:rPr>
              <a:t>Reasons form crime; responses to crime; reconciliation; reformation; retribution; deterrence; </a:t>
            </a:r>
            <a:r>
              <a:rPr lang="en-GB" dirty="0">
                <a:ea typeface="+mn-lt"/>
                <a:cs typeface="+mn-lt"/>
              </a:rPr>
              <a:t>and Christian &amp; Muslim views on all these issues/topics. </a:t>
            </a:r>
            <a:br>
              <a:rPr lang="en-US" dirty="0"/>
            </a:br>
            <a:endParaRPr lang="en-GB" dirty="0">
              <a:ea typeface="+mn-lt"/>
              <a:cs typeface="+mn-lt"/>
            </a:endParaRPr>
          </a:p>
          <a:p>
            <a:pPr marL="383540" lvl="1"/>
            <a:r>
              <a:rPr lang="en-GB" dirty="0">
                <a:cs typeface="Calibri"/>
              </a:rPr>
              <a:t>Theme F: Religion, Human Rights &amp; Social Justice</a:t>
            </a:r>
          </a:p>
          <a:p>
            <a:pPr marL="566420" lvl="2"/>
            <a:r>
              <a:rPr lang="en-GB" dirty="0">
                <a:cs typeface="Calibri"/>
              </a:rPr>
              <a:t>Human Rights; moral responsibilities; Segregation and Apartheid; racism; sexism; homophobia; heteronormativity; ablism; inclusivity; equity vs equality; </a:t>
            </a:r>
            <a:r>
              <a:rPr lang="en-GB" dirty="0">
                <a:ea typeface="+mn-lt"/>
                <a:cs typeface="+mn-lt"/>
              </a:rPr>
              <a:t>and Christian &amp; Muslim views on all these issues/topics. </a:t>
            </a:r>
          </a:p>
          <a:p>
            <a:endParaRPr lang="en-GB" dirty="0">
              <a:cs typeface="Calibri"/>
            </a:endParaRPr>
          </a:p>
        </p:txBody>
      </p:sp>
      <p:pic>
        <p:nvPicPr>
          <p:cNvPr id="5" name="Picture 4" descr="A hot air balloon with text&#10;&#10;Description automatically generated">
            <a:extLst>
              <a:ext uri="{FF2B5EF4-FFF2-40B4-BE49-F238E27FC236}">
                <a16:creationId xmlns:a16="http://schemas.microsoft.com/office/drawing/2014/main" id="{BC01ED3B-D216-6496-99B5-42ECB1AFE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600" y="114300"/>
            <a:ext cx="17716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95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E63E-D701-4AE4-B8AD-5B337BF9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F8AEF-9F9A-431D-BFF7-57D80DEB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GB" dirty="0">
                <a:cs typeface="Calibri"/>
              </a:rPr>
              <a:t>Exam 1 </a:t>
            </a:r>
            <a:endParaRPr lang="en-GB">
              <a:cs typeface="Calibri"/>
            </a:endParaRPr>
          </a:p>
          <a:p>
            <a:pPr marL="383540" lvl="1"/>
            <a:r>
              <a:rPr lang="en-GB" dirty="0">
                <a:cs typeface="Calibri"/>
              </a:rPr>
              <a:t>Religious beliefs and practices </a:t>
            </a:r>
            <a:r>
              <a:rPr lang="en-GB" dirty="0">
                <a:ea typeface="+mn-lt"/>
                <a:cs typeface="+mn-lt"/>
              </a:rPr>
              <a:t>(1 hour 45 mins)</a:t>
            </a:r>
          </a:p>
          <a:p>
            <a:pPr marL="566420" lvl="2"/>
            <a:r>
              <a:rPr lang="en-GB" dirty="0">
                <a:cs typeface="Calibri"/>
              </a:rPr>
              <a:t>Christian beliefs </a:t>
            </a:r>
          </a:p>
          <a:p>
            <a:pPr marL="566420" lvl="2"/>
            <a:r>
              <a:rPr lang="en-GB" dirty="0">
                <a:cs typeface="Calibri"/>
              </a:rPr>
              <a:t>Christian practices </a:t>
            </a:r>
          </a:p>
          <a:p>
            <a:pPr marL="566420" lvl="2"/>
            <a:r>
              <a:rPr lang="en-GB" dirty="0">
                <a:cs typeface="Calibri"/>
              </a:rPr>
              <a:t>Islamic beliefs </a:t>
            </a:r>
          </a:p>
          <a:p>
            <a:pPr marL="566420" lvl="2"/>
            <a:r>
              <a:rPr lang="en-GB" dirty="0">
                <a:cs typeface="Calibri"/>
              </a:rPr>
              <a:t>Islamic practices </a:t>
            </a:r>
          </a:p>
          <a:p>
            <a:pPr marL="566420" lvl="2"/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Exam 2</a:t>
            </a:r>
          </a:p>
          <a:p>
            <a:pPr marL="383540" lvl="1"/>
            <a:r>
              <a:rPr lang="en-GB" dirty="0">
                <a:cs typeface="Calibri"/>
              </a:rPr>
              <a:t>Thematic Studies </a:t>
            </a:r>
            <a:r>
              <a:rPr lang="en-GB" dirty="0">
                <a:ea typeface="+mn-lt"/>
                <a:cs typeface="+mn-lt"/>
              </a:rPr>
              <a:t>(1 hour 45 mins)</a:t>
            </a:r>
          </a:p>
          <a:p>
            <a:pPr marL="566420" lvl="2"/>
            <a:r>
              <a:rPr lang="en-GB" dirty="0">
                <a:cs typeface="Calibri"/>
              </a:rPr>
              <a:t>Theme B: Religion &amp; Life</a:t>
            </a:r>
            <a:r>
              <a:rPr lang="en-GB" dirty="0">
                <a:ea typeface="+mn-lt"/>
                <a:cs typeface="+mn-lt"/>
              </a:rPr>
              <a:t> </a:t>
            </a:r>
            <a:endParaRPr lang="en-GB" dirty="0">
              <a:cs typeface="Calibri"/>
            </a:endParaRPr>
          </a:p>
          <a:p>
            <a:pPr marL="566420" lvl="2"/>
            <a:r>
              <a:rPr lang="en-GB" dirty="0">
                <a:cs typeface="Calibri"/>
              </a:rPr>
              <a:t>Theme D: Religion, Peace &amp; Conflict </a:t>
            </a:r>
            <a:endParaRPr lang="en-GB" dirty="0">
              <a:ea typeface="+mn-lt"/>
              <a:cs typeface="+mn-lt"/>
            </a:endParaRPr>
          </a:p>
          <a:p>
            <a:pPr marL="566420" lvl="2"/>
            <a:r>
              <a:rPr lang="en-GB" dirty="0">
                <a:cs typeface="Calibri"/>
              </a:rPr>
              <a:t>Theme E: Religion, Crime &amp; Punishment </a:t>
            </a:r>
          </a:p>
          <a:p>
            <a:pPr marL="566420" lvl="2"/>
            <a:r>
              <a:rPr lang="en-GB" dirty="0">
                <a:cs typeface="Calibri"/>
              </a:rPr>
              <a:t>Theme F: Religion, Human Rights &amp; Social Justice </a:t>
            </a:r>
          </a:p>
        </p:txBody>
      </p:sp>
      <p:pic>
        <p:nvPicPr>
          <p:cNvPr id="5" name="Picture 4" descr="A hot air balloon with text&#10;&#10;Description automatically generated">
            <a:extLst>
              <a:ext uri="{FF2B5EF4-FFF2-40B4-BE49-F238E27FC236}">
                <a16:creationId xmlns:a16="http://schemas.microsoft.com/office/drawing/2014/main" id="{DE1588F6-7060-B8B2-E0CA-13B44874B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350" y="114300"/>
            <a:ext cx="18669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2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E63E-D701-4AE4-B8AD-5B337BF9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F8AEF-9F9A-431D-BFF7-57D80DEB8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946292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GB" sz="2800" dirty="0">
                <a:cs typeface="Calibri"/>
              </a:rPr>
              <a:t>50% of all marks are attached to 12-mark essay questions.</a:t>
            </a:r>
          </a:p>
          <a:p>
            <a:r>
              <a:rPr lang="en-GB" sz="2400" dirty="0">
                <a:cs typeface="Calibri"/>
              </a:rPr>
              <a:t>To prepare students for these, two lessons in every half term are dedicated </a:t>
            </a:r>
            <a:r>
              <a:rPr lang="en-GB" sz="2400" i="1" dirty="0">
                <a:cs typeface="Calibri"/>
              </a:rPr>
              <a:t>writing workshops</a:t>
            </a:r>
            <a:r>
              <a:rPr lang="en-GB" sz="2400" dirty="0">
                <a:cs typeface="Calibri"/>
              </a:rPr>
              <a:t>. </a:t>
            </a:r>
          </a:p>
          <a:p>
            <a:endParaRPr lang="en-GB" sz="2400" dirty="0">
              <a:ea typeface="Calibri" panose="020F0502020204030204"/>
              <a:cs typeface="Calibri"/>
            </a:endParaRPr>
          </a:p>
          <a:p>
            <a:endParaRPr lang="en-GB" sz="2400" dirty="0">
              <a:ea typeface="Calibri" panose="020F0502020204030204"/>
              <a:cs typeface="Calibri"/>
            </a:endParaRPr>
          </a:p>
        </p:txBody>
      </p:sp>
      <p:pic>
        <p:nvPicPr>
          <p:cNvPr id="7" name="Picture 6" descr="A hot air balloon with text&#10;&#10;Description automatically generated">
            <a:extLst>
              <a:ext uri="{FF2B5EF4-FFF2-40B4-BE49-F238E27FC236}">
                <a16:creationId xmlns:a16="http://schemas.microsoft.com/office/drawing/2014/main" id="{EF792187-C794-04EE-378C-E56D302FE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350" y="114300"/>
            <a:ext cx="18669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111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3600"/>
      </a:accent1>
      <a:accent2>
        <a:srgbClr val="002639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0B535B756C624EA3F6D27116DBAF34" ma:contentTypeVersion="16" ma:contentTypeDescription="Create a new document." ma:contentTypeScope="" ma:versionID="1f2fbd3d3eac8ef7a0e750f161ccce7a">
  <xsd:schema xmlns:xsd="http://www.w3.org/2001/XMLSchema" xmlns:xs="http://www.w3.org/2001/XMLSchema" xmlns:p="http://schemas.microsoft.com/office/2006/metadata/properties" xmlns:ns2="fbc262b2-0396-429a-90c9-e187502e50ed" xmlns:ns3="8fd9eb0e-5c3a-4d9c-bb3e-49f394cfd5a0" targetNamespace="http://schemas.microsoft.com/office/2006/metadata/properties" ma:root="true" ma:fieldsID="7351af733be9713b036ce24a0fae9136" ns2:_="" ns3:_="">
    <xsd:import namespace="fbc262b2-0396-429a-90c9-e187502e50ed"/>
    <xsd:import namespace="8fd9eb0e-5c3a-4d9c-bb3e-49f394cfd5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262b2-0396-429a-90c9-e187502e50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50ece5b-179d-48e2-9708-9a259965f0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9eb0e-5c3a-4d9c-bb3e-49f394cfd5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dd526b-62cb-4584-86e7-7e32baab79a0}" ma:internalName="TaxCatchAll" ma:showField="CatchAllData" ma:web="8fd9eb0e-5c3a-4d9c-bb3e-49f394cfd5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d9eb0e-5c3a-4d9c-bb3e-49f394cfd5a0" xsi:nil="true"/>
    <lcf76f155ced4ddcb4097134ff3c332f xmlns="fbc262b2-0396-429a-90c9-e187502e50e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77D764-62B7-4C0D-ACEC-1BDD9D883452}"/>
</file>

<file path=customXml/itemProps2.xml><?xml version="1.0" encoding="utf-8"?>
<ds:datastoreItem xmlns:ds="http://schemas.openxmlformats.org/officeDocument/2006/customXml" ds:itemID="{0F6B65B4-E9AB-4B20-8A2B-43DCF8A6DF89}">
  <ds:schemaRefs>
    <ds:schemaRef ds:uri="http://www.w3.org/XML/1998/namespace"/>
    <ds:schemaRef ds:uri="b5bbf4db-ac00-4e68-957f-079112efa303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d56e9b33-1b66-4bd9-88d9-4da8bb141d3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79CDF4B-FC54-4E16-8C8D-E949506AD9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</TotalTime>
  <Words>50</Words>
  <Application>Microsoft Office PowerPoint</Application>
  <PresentationFormat>Widescreen</PresentationFormat>
  <Paragraphs>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Retrospect</vt:lpstr>
      <vt:lpstr>PowerPoint Presentation</vt:lpstr>
      <vt:lpstr>Philosophy, Religion &amp; Ethics (PRE)</vt:lpstr>
      <vt:lpstr>Why should you choose it?</vt:lpstr>
      <vt:lpstr>Why should you choose it?</vt:lpstr>
      <vt:lpstr>Why should you choose it?</vt:lpstr>
      <vt:lpstr>Course content</vt:lpstr>
      <vt:lpstr>Course content</vt:lpstr>
      <vt:lpstr>Assessment</vt:lpstr>
      <vt:lpstr>Assessment</vt:lpstr>
      <vt:lpstr>Expectations of students</vt:lpstr>
      <vt:lpstr>Future pathways</vt:lpstr>
      <vt:lpstr>"Faith without action is dead" (James 2:20)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Maths</dc:title>
  <dc:creator>Sebastian d'Agar</dc:creator>
  <cp:lastModifiedBy>Adam Stark</cp:lastModifiedBy>
  <cp:revision>803</cp:revision>
  <dcterms:created xsi:type="dcterms:W3CDTF">2020-11-12T13:48:05Z</dcterms:created>
  <dcterms:modified xsi:type="dcterms:W3CDTF">2025-01-06T17:37:26Z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0x010100C10B535B756C624EA3F6D27116DBAF34</vt:lpwstr>
  </property>
</Properties>
</file>