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00" r:id="rId6"/>
    <p:sldId id="295" r:id="rId7"/>
    <p:sldId id="286" r:id="rId8"/>
    <p:sldId id="263" r:id="rId9"/>
    <p:sldId id="298" r:id="rId10"/>
    <p:sldId id="296" r:id="rId11"/>
    <p:sldId id="294" r:id="rId12"/>
    <p:sldId id="302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the-ie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38984"/>
            <a:ext cx="10058400" cy="1773936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639"/>
                </a:solidFill>
                <a:latin typeface="Lucida Bright"/>
              </a:rPr>
              <a:t>A Level Environmental Science</a:t>
            </a:r>
            <a:endParaRPr lang="en-GB" sz="4400" dirty="0">
              <a:latin typeface="Lucida Bright" panose="02040602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65" y="4711394"/>
            <a:ext cx="10058400" cy="7365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solidFill>
                  <a:srgbClr val="998F4D"/>
                </a:solidFill>
                <a:latin typeface="Lucida Bright"/>
              </a:rPr>
              <a:t>Head of environmental Science – Mr G Mitchell </a:t>
            </a:r>
          </a:p>
          <a:p>
            <a:endParaRPr lang="en-GB" sz="2000" b="1">
              <a:solidFill>
                <a:srgbClr val="998F4D"/>
              </a:solidFill>
              <a:latin typeface="Lucida Bright" panose="02040602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91" y="38833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7BE7-99D6-B90E-2EF8-1EE41874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5" y="0"/>
            <a:ext cx="1952625" cy="962025"/>
          </a:xfrm>
          <a:prstGeom prst="rect">
            <a:avLst/>
          </a:prstGeom>
        </p:spPr>
      </p:pic>
      <p:pic>
        <p:nvPicPr>
          <p:cNvPr id="3" name="Picture 2" descr="1.0 Basics of Environmental Science | Environmental Science and Technology  | Maritime Knowledge - Powered by Virtual Guru">
            <a:extLst>
              <a:ext uri="{FF2B5EF4-FFF2-40B4-BE49-F238E27FC236}">
                <a16:creationId xmlns:a16="http://schemas.microsoft.com/office/drawing/2014/main" id="{1F995D44-E732-B104-26E9-AA3AA390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65" y="1743118"/>
            <a:ext cx="3739485" cy="4375196"/>
          </a:xfrm>
          <a:prstGeom prst="rect">
            <a:avLst/>
          </a:prstGeom>
        </p:spPr>
      </p:pic>
      <p:pic>
        <p:nvPicPr>
          <p:cNvPr id="4" name="Picture 3" descr="The 'State of Nature'!! - Dara McAnulty">
            <a:extLst>
              <a:ext uri="{FF2B5EF4-FFF2-40B4-BE49-F238E27FC236}">
                <a16:creationId xmlns:a16="http://schemas.microsoft.com/office/drawing/2014/main" id="{165317C2-FF7B-9ECF-F457-595A9F65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462" y="1718300"/>
            <a:ext cx="3557274" cy="45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8D2A231-A13E-A554-D5DB-944D668E64CD}"/>
              </a:ext>
            </a:extLst>
          </p:cNvPr>
          <p:cNvSpPr txBox="1">
            <a:spLocks/>
          </p:cNvSpPr>
          <p:nvPr/>
        </p:nvSpPr>
        <p:spPr>
          <a:xfrm>
            <a:off x="4008" y="147621"/>
            <a:ext cx="12187992" cy="617321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b="1" dirty="0">
                <a:solidFill>
                  <a:srgbClr val="002639"/>
                </a:solidFill>
                <a:latin typeface="Lucida Bright"/>
              </a:rPr>
              <a:t>A-Level Course content </a:t>
            </a:r>
            <a:endParaRPr lang="en-US" sz="4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B9442-1D22-BCD5-478D-36DB7A2E7A73}"/>
              </a:ext>
            </a:extLst>
          </p:cNvPr>
          <p:cNvSpPr txBox="1"/>
          <p:nvPr/>
        </p:nvSpPr>
        <p:spPr>
          <a:xfrm>
            <a:off x="324322" y="764942"/>
            <a:ext cx="1186367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The living environment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 – Conditions for life on earth, conservation of biodiversity, life processes of the biosphere &amp; conservation.</a:t>
            </a:r>
          </a:p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The physical environment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Earth's major systems – Atmosphere, hydrosphere, mineral resources, biogeochemical cycles &amp; soils. </a:t>
            </a:r>
          </a:p>
          <a:p>
            <a:pPr marL="342900" indent="-342900">
              <a:buAutoNum type="arabicPeriod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Energy resources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Supply, features of use, current exploitation, sustainability, energy conservation &amp;future energy strategies.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Pollution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Properties of pollution, severity &amp; strategies to control pollution.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Agriculture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Agroecosystems, manipulation of food species for productivity, environmental impacts of agriculture, factors influencing production&amp; sustainable strategies.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Aquaculture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Marine productivity &amp; aquaculture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Forestry – </a:t>
            </a:r>
            <a:r>
              <a:rPr lang="en-US" sz="1600" dirty="0">
                <a:ea typeface="Calibri" panose="020F0502020204030204"/>
                <a:cs typeface="Calibri" panose="020F0502020204030204"/>
              </a:rPr>
              <a:t>Resources, life support services, relationship between forest productivity &amp; biodiversity &amp; deforestation, </a:t>
            </a:r>
          </a:p>
          <a:p>
            <a:pPr marL="342900" indent="-342900">
              <a:buAutoNum type="arabicPeriod"/>
            </a:pPr>
            <a:endParaRPr lang="en-US" sz="1600" b="1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 panose="020F0502020204030204"/>
                <a:cs typeface="Calibri" panose="020F0502020204030204"/>
              </a:rPr>
              <a:t>Sustainability – </a:t>
            </a:r>
            <a:r>
              <a:rPr lang="en-US" sz="1600" dirty="0">
                <a:ea typeface="Calibri"/>
                <a:cs typeface="Calibri"/>
              </a:rPr>
              <a:t>Dynamic equilibrium, positive &amp; negative feedback, energy sustainability, material cycles, circular economy &amp; ecological footprints. </a:t>
            </a:r>
          </a:p>
          <a:p>
            <a:pPr marL="342900" indent="-342900">
              <a:buAutoNum type="arabicPeriod"/>
            </a:pPr>
            <a:endParaRPr lang="en-US" sz="1600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ea typeface="Calibri"/>
                <a:cs typeface="Calibri"/>
              </a:rPr>
              <a:t>Practical skills (research method)</a:t>
            </a:r>
            <a:r>
              <a:rPr lang="en-US" sz="1600" dirty="0">
                <a:ea typeface="Calibri"/>
                <a:cs typeface="Calibri"/>
              </a:rPr>
              <a:t> - Scientific data collection, scientific methodologies &amp; opportunity for developing skills in quantitative and qualitative analysis. </a:t>
            </a:r>
          </a:p>
        </p:txBody>
      </p:sp>
    </p:spTree>
    <p:extLst>
      <p:ext uri="{BB962C8B-B14F-4D97-AF65-F5344CB8AC3E}">
        <p14:creationId xmlns:p14="http://schemas.microsoft.com/office/powerpoint/2010/main" val="185801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503" y="1538"/>
            <a:ext cx="5720644" cy="1704218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Entry requirements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D254F-1B0B-78B8-7EDF-93D2CE6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546" y="0"/>
            <a:ext cx="1357313" cy="652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33316-769E-C1C1-4DDD-123D32C886F1}"/>
              </a:ext>
            </a:extLst>
          </p:cNvPr>
          <p:cNvSpPr txBox="1"/>
          <p:nvPr/>
        </p:nvSpPr>
        <p:spPr>
          <a:xfrm>
            <a:off x="300228" y="1877568"/>
            <a:ext cx="780135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Must have studied 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Geography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at GCSE and achieved a 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grade 6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. 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Grade 6-6 at GCSE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(Biology, Chemistry or Physics) or Combined Science.</a:t>
            </a:r>
            <a:endParaRPr lang="en-GB" sz="2000" dirty="0">
              <a:solidFill>
                <a:srgbClr val="2B2438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GB" sz="2000" dirty="0">
              <a:solidFill>
                <a:srgbClr val="2B2438"/>
              </a:solidFill>
              <a:latin typeface="Calibri"/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Competency &amp; confidence in completing </a:t>
            </a:r>
            <a:r>
              <a:rPr lang="en-GB" sz="2000" b="1" dirty="0">
                <a:solidFill>
                  <a:srgbClr val="2B2438"/>
                </a:solidFill>
                <a:ea typeface="+mn-lt"/>
                <a:cs typeface="+mn-lt"/>
              </a:rPr>
              <a:t>numerical statistical analysis</a:t>
            </a: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. </a:t>
            </a:r>
          </a:p>
          <a:p>
            <a:pPr marL="457200" indent="-457200">
              <a:buAutoNum type="arabicPeriod"/>
            </a:pPr>
            <a:endParaRPr lang="en-GB" sz="2000" dirty="0">
              <a:solidFill>
                <a:srgbClr val="2B2438"/>
              </a:solidFill>
              <a:ea typeface="+mn-lt"/>
              <a:cs typeface="+mn-lt"/>
            </a:endParaRPr>
          </a:p>
          <a:p>
            <a:pPr marL="457200" indent="-457200">
              <a:buAutoNum type="arabicPeriod"/>
            </a:pPr>
            <a:r>
              <a:rPr lang="en-GB" sz="2000" b="1" dirty="0">
                <a:solidFill>
                  <a:srgbClr val="2B2438"/>
                </a:solidFill>
                <a:ea typeface="+mn-lt"/>
                <a:cs typeface="+mn-lt"/>
              </a:rPr>
              <a:t>Confidence in completing essays </a:t>
            </a:r>
            <a:r>
              <a:rPr lang="en-GB" sz="2000" dirty="0">
                <a:solidFill>
                  <a:srgbClr val="2B2438"/>
                </a:solidFill>
                <a:ea typeface="+mn-lt"/>
                <a:cs typeface="+mn-lt"/>
              </a:rPr>
              <a:t>– you will answer two 25-mark questions. One in each paper. Essay style writing will account for 50 out of 240 available marks, 20.8% of the A level.</a:t>
            </a:r>
          </a:p>
          <a:p>
            <a:pPr marL="285750" indent="-285750">
              <a:buAutoNum type="arabicPeriod"/>
            </a:pPr>
            <a:endParaRPr lang="en-GB" sz="2000" dirty="0">
              <a:solidFill>
                <a:srgbClr val="2B2438"/>
              </a:solidFill>
              <a:ea typeface="+mn-lt"/>
              <a:cs typeface="+mn-lt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D86E29B-50F5-5E7C-349A-AEBEF0F9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269" t="36752" r="9491" b="24615"/>
          <a:stretch/>
        </p:blipFill>
        <p:spPr>
          <a:xfrm>
            <a:off x="8252070" y="2167793"/>
            <a:ext cx="3282941" cy="3208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DFAD3-99DE-3DD3-1340-F3180CC953F1}"/>
              </a:ext>
            </a:extLst>
          </p:cNvPr>
          <p:cNvSpPr txBox="1"/>
          <p:nvPr/>
        </p:nvSpPr>
        <p:spPr>
          <a:xfrm>
            <a:off x="8634188" y="5667070"/>
            <a:ext cx="22279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AQA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1264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2C7B-7225-6578-A448-03C9A866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55" y="1538"/>
            <a:ext cx="9904904" cy="112183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Year 12 &amp; Year 13 road map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E14ED2-C04E-A822-3893-30DE1D888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92685"/>
              </p:ext>
            </p:extLst>
          </p:nvPr>
        </p:nvGraphicFramePr>
        <p:xfrm>
          <a:off x="613985" y="1260863"/>
          <a:ext cx="11065476" cy="318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738">
                  <a:extLst>
                    <a:ext uri="{9D8B030D-6E8A-4147-A177-3AD203B41FA5}">
                      <a16:colId xmlns:a16="http://schemas.microsoft.com/office/drawing/2014/main" val="2111593662"/>
                    </a:ext>
                  </a:extLst>
                </a:gridCol>
                <a:gridCol w="5532738">
                  <a:extLst>
                    <a:ext uri="{9D8B030D-6E8A-4147-A177-3AD203B41FA5}">
                      <a16:colId xmlns:a16="http://schemas.microsoft.com/office/drawing/2014/main" val="683717122"/>
                    </a:ext>
                  </a:extLst>
                </a:gridCol>
              </a:tblGrid>
              <a:tr h="50875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 12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Year 13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95445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/>
                        <a:t>1.Practical fieldwork (research methods)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0" dirty="0"/>
                        <a:t>1. Energy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49970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r>
                        <a:rPr lang="en-GB" sz="2000" b="0" dirty="0"/>
                        <a:t>2. The living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2. Pollution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31233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r>
                        <a:rPr lang="en-GB" sz="2000" b="0" dirty="0"/>
                        <a:t>3. The physical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3. Agriculture</a:t>
                      </a:r>
                      <a:endParaRPr lang="en-GB" sz="2000" b="0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96424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4.Aquaculture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08926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/>
                        <a:t>5.Forestry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21407"/>
                  </a:ext>
                </a:extLst>
              </a:tr>
              <a:tr h="446713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dirty="0"/>
                        <a:t>6.Sustainability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635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DFD3BA-933A-F167-BE74-C3F8ADC939E9}"/>
              </a:ext>
            </a:extLst>
          </p:cNvPr>
          <p:cNvSpPr/>
          <p:nvPr/>
        </p:nvSpPr>
        <p:spPr>
          <a:xfrm>
            <a:off x="734858" y="4613726"/>
            <a:ext cx="5169117" cy="1346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Note: 12 lessons a fortnight, 2 teachers. The teaching will be shared between myself and a member of the science department. </a:t>
            </a:r>
            <a:endParaRPr lang="en-GB" b="1" dirty="0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75F3A-79EA-9A74-5656-370EB344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5" y="0"/>
            <a:ext cx="19526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3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3" y="1538"/>
            <a:ext cx="10219492" cy="795914"/>
          </a:xfrm>
        </p:spPr>
        <p:txBody>
          <a:bodyPr>
            <a:normAutofit fontScale="90000"/>
          </a:bodyPr>
          <a:lstStyle/>
          <a:p>
            <a:r>
              <a:rPr lang="en-GB" sz="4400" b="1">
                <a:solidFill>
                  <a:srgbClr val="002639"/>
                </a:solidFill>
                <a:latin typeface="Lucida Bright" panose="02040602050505020304" pitchFamily="18" charset="0"/>
              </a:rPr>
              <a:t>A-Level Course content &amp;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D254F-1B0B-78B8-7EDF-93D2CE6C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546" y="0"/>
            <a:ext cx="1357313" cy="652463"/>
          </a:xfrm>
          <a:prstGeom prst="rect">
            <a:avLst/>
          </a:prstGeom>
        </p:spPr>
      </p:pic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3EE7AAFB-9505-E798-E770-2C94EBE4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8" y="794113"/>
            <a:ext cx="5353344" cy="3360929"/>
          </a:xfrm>
          <a:prstGeom prst="rect">
            <a:avLst/>
          </a:prstGeom>
        </p:spPr>
      </p:pic>
      <p:pic>
        <p:nvPicPr>
          <p:cNvPr id="5" name="Picture 4" descr="A screenshot of a paper&#10;&#10;Description automatically generated">
            <a:extLst>
              <a:ext uri="{FF2B5EF4-FFF2-40B4-BE49-F238E27FC236}">
                <a16:creationId xmlns:a16="http://schemas.microsoft.com/office/drawing/2014/main" id="{3F26F925-C61C-EAA0-E63B-C996BC7C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091" r="-131"/>
          <a:stretch/>
        </p:blipFill>
        <p:spPr>
          <a:xfrm>
            <a:off x="6092152" y="794113"/>
            <a:ext cx="5592282" cy="3357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96544-EF78-0FF4-8489-4619D84AC019}"/>
              </a:ext>
            </a:extLst>
          </p:cNvPr>
          <p:cNvSpPr txBox="1"/>
          <p:nvPr/>
        </p:nvSpPr>
        <p:spPr>
          <a:xfrm>
            <a:off x="156887" y="4153069"/>
            <a:ext cx="12037737" cy="20123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AO1: Demonstrate knowledge and understanding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 (Weighting, 30-35% of the marks).</a:t>
            </a:r>
            <a:endParaRPr lang="en-US" sz="1600" dirty="0">
              <a:latin typeface="Verdana"/>
              <a:ea typeface="Verdana"/>
              <a:cs typeface="Calibri" panose="020F0502020204030204"/>
            </a:endParaRPr>
          </a:p>
          <a:p>
            <a:pPr algn="just">
              <a:buFont typeface="Symbol"/>
              <a:buChar char="•"/>
            </a:pPr>
            <a:endParaRPr lang="en-GB" sz="1600" dirty="0">
              <a:latin typeface="Verdana"/>
              <a:ea typeface="Verdana"/>
              <a:cs typeface="Calibri" panose="020F0502020204030204"/>
            </a:endParaRPr>
          </a:p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AO2: Apply knowledge and understanding of scientific ideas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 (Weighting, 40-45% of the marks).</a:t>
            </a:r>
            <a:endParaRPr lang="en-US" sz="1600" dirty="0">
              <a:latin typeface="Verdana"/>
              <a:ea typeface="Verdana"/>
              <a:cs typeface="Calibri" panose="020F0502020204030204"/>
            </a:endParaRPr>
          </a:p>
          <a:p>
            <a:pPr algn="just">
              <a:buFont typeface="Symbol"/>
              <a:buChar char="•"/>
            </a:pPr>
            <a:endParaRPr lang="en-GB" sz="1600" dirty="0">
              <a:latin typeface="Verdana"/>
              <a:ea typeface="Verdana"/>
              <a:cs typeface="Calibri" panose="020F0502020204030204"/>
            </a:endParaRPr>
          </a:p>
          <a:p>
            <a:pPr algn="just"/>
            <a:r>
              <a:rPr lang="en-GB" sz="1600" b="1" dirty="0">
                <a:latin typeface="Verdana"/>
                <a:ea typeface="Verdana"/>
                <a:cs typeface="Calibri" panose="020F0502020204030204"/>
              </a:rPr>
              <a:t>AO3: Analyse, interpret, and evaluate scientific information </a:t>
            </a: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(Weighting 25–30% of the marks).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Importance of specialist vocabulary – You will be supported with this. 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Verdana"/>
                <a:ea typeface="Verdana"/>
                <a:cs typeface="Calibri" panose="020F0502020204030204"/>
              </a:rPr>
              <a:t>No NEA (coursework)</a:t>
            </a:r>
          </a:p>
        </p:txBody>
      </p:sp>
    </p:spTree>
    <p:extLst>
      <p:ext uri="{BB962C8B-B14F-4D97-AF65-F5344CB8AC3E}">
        <p14:creationId xmlns:p14="http://schemas.microsoft.com/office/powerpoint/2010/main" val="180340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B7FCB2-5992-1138-48E5-228767308A7A}"/>
              </a:ext>
            </a:extLst>
          </p:cNvPr>
          <p:cNvSpPr txBox="1">
            <a:spLocks/>
          </p:cNvSpPr>
          <p:nvPr/>
        </p:nvSpPr>
        <p:spPr>
          <a:xfrm>
            <a:off x="3242" y="80366"/>
            <a:ext cx="10219492" cy="795914"/>
          </a:xfrm>
          <a:prstGeom prst="rect">
            <a:avLst/>
          </a:prstGeom>
        </p:spPr>
        <p:txBody>
          <a:bodyPr lIns="91440" tIns="45720" rIns="91440" bIns="4572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solidFill>
                  <a:srgbClr val="002639"/>
                </a:solidFill>
                <a:latin typeface="Lucida Bright"/>
              </a:rPr>
              <a:t>Paper breakdown &amp; 25 markers</a:t>
            </a:r>
            <a:endParaRPr lang="en-GB" sz="4400" b="1" dirty="0">
              <a:solidFill>
                <a:srgbClr val="002639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F7817-4B25-81A0-61EE-14224D31680F}"/>
              </a:ext>
            </a:extLst>
          </p:cNvPr>
          <p:cNvSpPr txBox="1"/>
          <p:nvPr/>
        </p:nvSpPr>
        <p:spPr>
          <a:xfrm>
            <a:off x="201689" y="879278"/>
            <a:ext cx="2654453" cy="48013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1 &amp; 2  breakdown of marks: 2023</a:t>
            </a:r>
          </a:p>
          <a:p>
            <a:endParaRPr lang="en-US" b="1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Typical structure of most mark weighting questions 1 –10.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Q1.1 - 4 mark </a:t>
            </a:r>
          </a:p>
          <a:p>
            <a:r>
              <a:rPr lang="en-US" dirty="0">
                <a:ea typeface="Calibri"/>
                <a:cs typeface="Calibri"/>
              </a:rPr>
              <a:t>Q1.2  - 1 mark </a:t>
            </a:r>
          </a:p>
          <a:p>
            <a:r>
              <a:rPr lang="en-US" dirty="0">
                <a:ea typeface="Calibri"/>
                <a:cs typeface="Calibri"/>
              </a:rPr>
              <a:t>Q2.2.1 - 3 marks </a:t>
            </a:r>
          </a:p>
          <a:p>
            <a:r>
              <a:rPr lang="en-US" dirty="0">
                <a:ea typeface="Calibri"/>
                <a:cs typeface="Calibri"/>
              </a:rPr>
              <a:t>Q2.2 - marks </a:t>
            </a:r>
          </a:p>
          <a:p>
            <a:r>
              <a:rPr lang="en-US" dirty="0">
                <a:ea typeface="Calibri"/>
                <a:cs typeface="Calibri"/>
              </a:rPr>
              <a:t>Q2.3 - 5 marks </a:t>
            </a:r>
          </a:p>
          <a:p>
            <a:r>
              <a:rPr lang="en-US" dirty="0">
                <a:ea typeface="Calibri"/>
                <a:cs typeface="Calibri"/>
              </a:rPr>
              <a:t>Q3.1 - 1 mark </a:t>
            </a:r>
          </a:p>
          <a:p>
            <a:r>
              <a:rPr lang="en-US" dirty="0">
                <a:ea typeface="Calibri"/>
                <a:cs typeface="Calibri"/>
              </a:rPr>
              <a:t>Q3.2 - 2 marks </a:t>
            </a:r>
          </a:p>
          <a:p>
            <a:r>
              <a:rPr lang="en-US" dirty="0">
                <a:ea typeface="Calibri"/>
                <a:cs typeface="Calibri"/>
              </a:rPr>
              <a:t>Q3.3 - 4 marks 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Q11 – 25 mark.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11AEECF-B92D-4361-BB79-73F44DFF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80" t="29108" r="21498" b="38967"/>
          <a:stretch/>
        </p:blipFill>
        <p:spPr>
          <a:xfrm>
            <a:off x="4873391" y="874060"/>
            <a:ext cx="7089489" cy="23965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837486-D47D-A5E9-439F-4F3F455633EF}"/>
              </a:ext>
            </a:extLst>
          </p:cNvPr>
          <p:cNvSpPr txBox="1"/>
          <p:nvPr/>
        </p:nvSpPr>
        <p:spPr>
          <a:xfrm>
            <a:off x="3313041" y="1609577"/>
            <a:ext cx="1412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1 – June 2023 Q11. 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73B160-3AC0-26BA-8FC5-3A1FF84C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92" t="25000" r="23670" b="41146"/>
          <a:stretch/>
        </p:blipFill>
        <p:spPr>
          <a:xfrm>
            <a:off x="4999804" y="3524250"/>
            <a:ext cx="6841391" cy="2571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AEA09-9898-387A-E259-FA874BEE2CF8}"/>
              </a:ext>
            </a:extLst>
          </p:cNvPr>
          <p:cNvSpPr txBox="1"/>
          <p:nvPr/>
        </p:nvSpPr>
        <p:spPr>
          <a:xfrm>
            <a:off x="3455916" y="4348014"/>
            <a:ext cx="14125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Paper 2 – June 2023 Q11. </a:t>
            </a:r>
          </a:p>
        </p:txBody>
      </p:sp>
    </p:spTree>
    <p:extLst>
      <p:ext uri="{BB962C8B-B14F-4D97-AF65-F5344CB8AC3E}">
        <p14:creationId xmlns:p14="http://schemas.microsoft.com/office/powerpoint/2010/main" val="239281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45A88-FD1C-2016-9F50-B54CAE820760}"/>
              </a:ext>
            </a:extLst>
          </p:cNvPr>
          <p:cNvSpPr txBox="1">
            <a:spLocks/>
          </p:cNvSpPr>
          <p:nvPr/>
        </p:nvSpPr>
        <p:spPr>
          <a:xfrm>
            <a:off x="212149" y="721060"/>
            <a:ext cx="11772921" cy="5401866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Degree pathway 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– </a:t>
            </a:r>
            <a:r>
              <a:rPr lang="en-GB" sz="2400" i="1" dirty="0">
                <a:solidFill>
                  <a:srgbClr val="000000"/>
                </a:solidFill>
                <a:ea typeface="+mn-lt"/>
                <a:cs typeface="+mn-lt"/>
              </a:rPr>
              <a:t>Conservation, marine biology, business, international disaster management, biology &amp; ocean sciences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. </a:t>
            </a:r>
            <a:endParaRPr lang="en-GB" sz="2400" b="1" dirty="0">
              <a:solidFill>
                <a:srgbClr val="404040"/>
              </a:solidFill>
              <a:ea typeface="+mn-lt"/>
              <a:cs typeface="+mn-lt"/>
            </a:endParaRP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Russell group universities class Environmental Science as a "science" A level. </a:t>
            </a:r>
            <a:endParaRPr lang="en-GB" sz="2000" b="1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Employability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both on vocational pathways post Seaford such as landscape manager &amp; environmental engineer. Or university through environmental health consultant, energy expert, transport planner. </a:t>
            </a: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b="1" dirty="0">
                <a:solidFill>
                  <a:srgbClr val="000000"/>
                </a:solidFill>
                <a:ea typeface="+mn-lt"/>
                <a:cs typeface="+mn-lt"/>
              </a:rPr>
              <a:t>Job vacancies</a:t>
            </a:r>
            <a:r>
              <a:rPr lang="en-GB" sz="2000" dirty="0">
                <a:solidFill>
                  <a:srgbClr val="000000"/>
                </a:solidFill>
                <a:ea typeface="+mn-lt"/>
                <a:cs typeface="+mn-lt"/>
              </a:rPr>
              <a:t> – 37,283 in past year (2023). And a 2.83% growth in the past 8 years.  Average salary - £35,628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Move away from BTECs and a post-16 landscape of STEM subjects being sought after adds an additional opportunity for pupils to study an </a:t>
            </a: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“in demand”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A level. 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Usable </a:t>
            </a:r>
            <a:r>
              <a:rPr lang="en-GB" sz="2400" b="1" dirty="0">
                <a:solidFill>
                  <a:srgbClr val="000000"/>
                </a:solidFill>
                <a:ea typeface="+mn-lt"/>
                <a:cs typeface="+mn-lt"/>
              </a:rPr>
              <a:t>transferrable skills</a:t>
            </a: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 of field studies e.g. sampling techniques, evaluation and data manipulation.</a:t>
            </a:r>
          </a:p>
          <a:p>
            <a:pPr marL="383540" lvl="1">
              <a:lnSpc>
                <a:spcPct val="80000"/>
              </a:lnSpc>
              <a:buFont typeface="Courier New" panose="05000000000000000000" pitchFamily="2" charset="2"/>
              <a:buChar char="o"/>
            </a:pPr>
            <a:r>
              <a:rPr lang="en-GB" sz="2000" b="1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National Environment Education Foundation</a:t>
            </a:r>
            <a:r>
              <a:rPr lang="en-GB" sz="2000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 – Pupils can connect the outside world to academics.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GB" sz="2400" dirty="0">
                <a:solidFill>
                  <a:srgbClr val="000000"/>
                </a:solidFill>
                <a:latin typeface="Calibri" panose="020F0502020204030204"/>
                <a:ea typeface="Calibri"/>
                <a:cs typeface="Calibri" panose="020F0502020204030204"/>
              </a:rPr>
              <a:t>Offers a blended alternative of Science and Humanities, allowing pupils to enjoy a more accessible science.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en-GB" sz="2100" dirty="0">
              <a:solidFill>
                <a:srgbClr val="000000"/>
              </a:solidFill>
              <a:latin typeface="Calibri" panose="020F0502020204030204"/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GB" sz="2100" b="1" dirty="0">
              <a:solidFill>
                <a:srgbClr val="404040"/>
              </a:solidFill>
              <a:latin typeface="Lucida Bright" panose="02040602050505020304" pitchFamily="18" charset="0"/>
              <a:ea typeface="Calibri"/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F0F70B-6B4C-0A48-B7C6-EAA232056A63}"/>
              </a:ext>
            </a:extLst>
          </p:cNvPr>
          <p:cNvSpPr txBox="1">
            <a:spLocks/>
          </p:cNvSpPr>
          <p:nvPr/>
        </p:nvSpPr>
        <p:spPr>
          <a:xfrm>
            <a:off x="669971" y="93504"/>
            <a:ext cx="11183154" cy="6759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2639"/>
                </a:solidFill>
                <a:latin typeface="Lucida Bright"/>
              </a:rPr>
              <a:t>Why should you choose A-Level Environmental science?</a:t>
            </a:r>
          </a:p>
        </p:txBody>
      </p:sp>
    </p:spTree>
    <p:extLst>
      <p:ext uri="{BB962C8B-B14F-4D97-AF65-F5344CB8AC3E}">
        <p14:creationId xmlns:p14="http://schemas.microsoft.com/office/powerpoint/2010/main" val="18503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F55-D7D3-0FFB-8964-A9C8230A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" y="-2431"/>
            <a:ext cx="12199883" cy="546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ea typeface="Calibri Light"/>
                <a:cs typeface="Calibri Light"/>
              </a:rPr>
              <a:t>Enviromental science – Future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D5882-41BC-193E-0BB5-42019A80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8" y="555274"/>
            <a:ext cx="7567088" cy="57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F55-D7D3-0FFB-8964-A9C8230A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" y="-2431"/>
            <a:ext cx="12199883" cy="546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ea typeface="Calibri Light"/>
                <a:cs typeface="Calibri Light"/>
              </a:rPr>
              <a:t>Enviromental science – Future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48FEB2-BAFA-C9F3-F5BD-9F487F841E6C}"/>
              </a:ext>
            </a:extLst>
          </p:cNvPr>
          <p:cNvSpPr txBox="1"/>
          <p:nvPr/>
        </p:nvSpPr>
        <p:spPr>
          <a:xfrm>
            <a:off x="9815195" y="3886049"/>
            <a:ext cx="201888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Institute of Environmental Science</a:t>
            </a:r>
            <a:r>
              <a:rPr lang="en-US" dirty="0"/>
              <a:t> </a:t>
            </a:r>
          </a:p>
          <a:p>
            <a:pPr marL="285750" indent="-285750">
              <a:buFont typeface="Wingdings"/>
              <a:buChar char="Ø"/>
            </a:pPr>
            <a:r>
              <a:rPr lang="en-US" dirty="0">
                <a:ea typeface="Calibri"/>
                <a:cs typeface="Calibri"/>
              </a:rPr>
              <a:t>Great resources, membership to this is encouraged. </a:t>
            </a:r>
          </a:p>
        </p:txBody>
      </p:sp>
      <p:pic>
        <p:nvPicPr>
          <p:cNvPr id="6" name="Picture 5" descr="Careers in the Earth Sciences | Department of Earth Science">
            <a:extLst>
              <a:ext uri="{FF2B5EF4-FFF2-40B4-BE49-F238E27FC236}">
                <a16:creationId xmlns:a16="http://schemas.microsoft.com/office/drawing/2014/main" id="{51D233BE-13CE-3AF1-5362-E408F4812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81" y="557972"/>
            <a:ext cx="5803104" cy="57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80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7" ma:contentTypeDescription="Create a new document." ma:contentTypeScope="" ma:versionID="ca153160a425675aed11c05df561c780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efc0efc40bd94c1fe10abc25ecdde221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c262b2-0396-429a-90c9-e187502e50ed">
      <Terms xmlns="http://schemas.microsoft.com/office/infopath/2007/PartnerControls"/>
    </lcf76f155ced4ddcb4097134ff3c332f>
    <TaxCatchAll xmlns="8fd9eb0e-5c3a-4d9c-bb3e-49f394cfd5a0" xsi:nil="true"/>
    <SharedWithUsers xmlns="8fd9eb0e-5c3a-4d9c-bb3e-49f394cfd5a0">
      <UserInfo>
        <DisplayName>David Willcox</DisplayName>
        <AccountId>22</AccountId>
        <AccountType/>
      </UserInfo>
    </SharedWithUsers>
    <MediaLengthInSeconds xmlns="fbc262b2-0396-429a-90c9-e187502e50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D52540-353A-4477-A726-D56F79977709}"/>
</file>

<file path=customXml/itemProps2.xml><?xml version="1.0" encoding="utf-8"?>
<ds:datastoreItem xmlns:ds="http://schemas.openxmlformats.org/officeDocument/2006/customXml" ds:itemID="{0F6B65B4-E9AB-4B20-8A2B-43DCF8A6DF89}">
  <ds:schemaRefs>
    <ds:schemaRef ds:uri="http://purl.org/dc/dcmitype/"/>
    <ds:schemaRef ds:uri="d78bd3aa-5bcb-4056-a566-d4b2d2d3c693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971ce3b8-52f7-433c-b9ff-5b227650c12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682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Courier New</vt:lpstr>
      <vt:lpstr>Lucida Bright</vt:lpstr>
      <vt:lpstr>Symbol</vt:lpstr>
      <vt:lpstr>Verdana</vt:lpstr>
      <vt:lpstr>Wingdings</vt:lpstr>
      <vt:lpstr>Retrospect</vt:lpstr>
      <vt:lpstr>A Level Environmental Science</vt:lpstr>
      <vt:lpstr>PowerPoint Presentation</vt:lpstr>
      <vt:lpstr>Entry requirements</vt:lpstr>
      <vt:lpstr>Year 12 &amp; Year 13 road map</vt:lpstr>
      <vt:lpstr>A-Level Course content &amp; Assessment</vt:lpstr>
      <vt:lpstr>PowerPoint Presentation</vt:lpstr>
      <vt:lpstr>PowerPoint Presentation</vt:lpstr>
      <vt:lpstr>Enviromental science – Future pathways</vt:lpstr>
      <vt:lpstr>Enviromental science – 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d'Agar</dc:creator>
  <cp:lastModifiedBy>George Mitchell</cp:lastModifiedBy>
  <cp:revision>846</cp:revision>
  <dcterms:created xsi:type="dcterms:W3CDTF">2020-11-12T13:48:05Z</dcterms:created>
  <dcterms:modified xsi:type="dcterms:W3CDTF">2025-11-06T08:41:06Z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  <property fmtid="{D5CDD505-2E9C-101B-9397-08002B2CF9AE}" pid="3" name="Order">
    <vt:r8>723700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{"FileActivityType":"9","FileActivityTimeStamp":"2025-02-03T11:28:04.693Z","FileActivityUsersOnPage":[{"DisplayName":"George Mitchell","Id":"gmitchell@seaford.org"},{"DisplayName":"Ella Wakefield","Id":"ewakefield19@seaford.org"}],"FileActivityNavigationId":null}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MSIP_Label_512b7eb6-9111-4594-ba5b-5f04393c1884_Enabled">
    <vt:lpwstr>true</vt:lpwstr>
  </property>
  <property fmtid="{D5CDD505-2E9C-101B-9397-08002B2CF9AE}" pid="10" name="MSIP_Label_512b7eb6-9111-4594-ba5b-5f04393c1884_SetDate">
    <vt:lpwstr>2025-11-05T18:11:15Z</vt:lpwstr>
  </property>
  <property fmtid="{D5CDD505-2E9C-101B-9397-08002B2CF9AE}" pid="11" name="MSIP_Label_512b7eb6-9111-4594-ba5b-5f04393c1884_Method">
    <vt:lpwstr>Standard</vt:lpwstr>
  </property>
  <property fmtid="{D5CDD505-2E9C-101B-9397-08002B2CF9AE}" pid="12" name="MSIP_Label_512b7eb6-9111-4594-ba5b-5f04393c1884_Name">
    <vt:lpwstr>General</vt:lpwstr>
  </property>
  <property fmtid="{D5CDD505-2E9C-101B-9397-08002B2CF9AE}" pid="13" name="MSIP_Label_512b7eb6-9111-4594-ba5b-5f04393c1884_SiteId">
    <vt:lpwstr>2ecd532e-72b2-44d2-853f-e31eefe48f18</vt:lpwstr>
  </property>
  <property fmtid="{D5CDD505-2E9C-101B-9397-08002B2CF9AE}" pid="14" name="MSIP_Label_512b7eb6-9111-4594-ba5b-5f04393c1884_ActionId">
    <vt:lpwstr>c1244c6a-4476-41ea-8968-48352b8cfb39</vt:lpwstr>
  </property>
  <property fmtid="{D5CDD505-2E9C-101B-9397-08002B2CF9AE}" pid="15" name="MSIP_Label_512b7eb6-9111-4594-ba5b-5f04393c1884_ContentBits">
    <vt:lpwstr>0</vt:lpwstr>
  </property>
  <property fmtid="{D5CDD505-2E9C-101B-9397-08002B2CF9AE}" pid="16" name="MSIP_Label_512b7eb6-9111-4594-ba5b-5f04393c1884_Tag">
    <vt:lpwstr>10, 3, 0, 2</vt:lpwstr>
  </property>
</Properties>
</file>