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25" r:id="rId5"/>
    <p:sldId id="256" r:id="rId6"/>
    <p:sldId id="260" r:id="rId7"/>
    <p:sldId id="426" r:id="rId8"/>
    <p:sldId id="257" r:id="rId9"/>
    <p:sldId id="258" r:id="rId10"/>
    <p:sldId id="427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01544-14D2-5326-2CB7-103430903912}" v="884" dt="2024-11-05T17:02:10.549"/>
    <p1510:client id="{1A795766-A1A6-BB3B-C687-03B95D2E8720}" v="161" dt="2024-11-06T19:14:52.003"/>
    <p1510:client id="{54CF9AEF-ADF9-3171-6037-ED31B196C5A6}" v="139" dt="2024-11-06T08:22:26.171"/>
    <p1510:client id="{DDAD2743-07EF-C716-4875-CAEA34100B9C}" v="19" dt="2024-11-06T15:05:54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E083D2-F4AC-4BAC-9987-2A5DC14289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479BDA5-B132-21E5-3492-6D5CFACFC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96220"/>
            <a:ext cx="12192000" cy="897702"/>
          </a:xfrm>
          <a:solidFill>
            <a:schemeClr val="bg1">
              <a:lumMod val="95000"/>
              <a:alpha val="83000"/>
            </a:schemeClr>
          </a:solidFill>
        </p:spPr>
        <p:txBody>
          <a:bodyPr wrap="square" lIns="360000" tIns="36000" rIns="360000" bIns="36000" anchor="ctr">
            <a:noAutofit/>
          </a:bodyPr>
          <a:lstStyle>
            <a:lvl1pPr marL="0" indent="0" algn="r">
              <a:buNone/>
              <a:defRPr lang="en-US" sz="4800" b="1" smtClean="0">
                <a:solidFill>
                  <a:srgbClr val="F15C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GB">
                <a:solidFill>
                  <a:srgbClr val="F15C22"/>
                </a:solidFill>
              </a:defRPr>
            </a:lvl5pPr>
          </a:lstStyle>
          <a:p>
            <a:pPr marL="0" lvl="0" algn="r" defTabSz="91440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3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???@seafor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CABCF-842E-545E-E1DC-769E743C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>
                <a:latin typeface="Seaford"/>
                <a:cs typeface="Arial"/>
              </a:rPr>
              <a:t>A Level </a:t>
            </a:r>
            <a:r>
              <a:rPr lang="en-GB" dirty="0">
                <a:solidFill>
                  <a:srgbClr val="998F4D"/>
                </a:solidFill>
                <a:latin typeface="Seaford"/>
                <a:cs typeface="Arial"/>
              </a:rPr>
              <a:t>–</a:t>
            </a:r>
            <a:r>
              <a:rPr lang="en-GB" dirty="0">
                <a:latin typeface="Seaford"/>
                <a:cs typeface="Arial"/>
              </a:rPr>
              <a:t> </a:t>
            </a:r>
            <a:r>
              <a:rPr lang="en-GB" dirty="0">
                <a:solidFill>
                  <a:srgbClr val="002639"/>
                </a:solidFill>
                <a:latin typeface="Seaford"/>
                <a:cs typeface="Arial"/>
              </a:rPr>
              <a:t>Philosophy, Religion &amp; Ethics</a:t>
            </a:r>
            <a:endParaRPr lang="en-GB" dirty="0">
              <a:solidFill>
                <a:srgbClr val="002639"/>
              </a:solidFill>
              <a:latin typeface="Seaford"/>
            </a:endParaRPr>
          </a:p>
        </p:txBody>
      </p:sp>
      <p:pic>
        <p:nvPicPr>
          <p:cNvPr id="3" name="Picture 2" descr="27+ Plato And Aristotle Png - Tong Kosong">
            <a:extLst>
              <a:ext uri="{FF2B5EF4-FFF2-40B4-BE49-F238E27FC236}">
                <a16:creationId xmlns:a16="http://schemas.microsoft.com/office/drawing/2014/main" id="{23ABC525-390B-6AFB-ABFB-D090D96E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129" y="2220984"/>
            <a:ext cx="1713471" cy="20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GB" sz="1800">
              <a:cs typeface="Calibri"/>
            </a:endParaRPr>
          </a:p>
          <a:p>
            <a:r>
              <a:rPr lang="en-GB" sz="1800" dirty="0"/>
              <a:t>If you have any questions regarding the content of the course, please contact me using </a:t>
            </a:r>
            <a:r>
              <a:rPr lang="en-GB" sz="1800" dirty="0">
                <a:hlinkClick r:id="rId2"/>
              </a:rPr>
              <a:t>astark@seaford.org</a:t>
            </a:r>
            <a:endParaRPr lang="en-GB" sz="1800" dirty="0">
              <a:cs typeface="Calibri"/>
            </a:endParaRPr>
          </a:p>
          <a:p>
            <a:endParaRPr lang="en-GB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Philosophy, Religion &amp; Ethics (PRE)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Seaford college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 of PRE –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Stark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4" name="Picture 3" descr="A hot air balloon with text&#10;&#10;Description automatically generated">
            <a:extLst>
              <a:ext uri="{FF2B5EF4-FFF2-40B4-BE49-F238E27FC236}">
                <a16:creationId xmlns:a16="http://schemas.microsoft.com/office/drawing/2014/main" id="{297081E5-CBA6-0A0E-46E7-FD49FA6B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33" y="620720"/>
            <a:ext cx="3408246" cy="508693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601200" cy="4280535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GB" sz="3600" b="1" dirty="0">
              <a:solidFill>
                <a:srgbClr val="00263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  <a:t>What makes PRE unique at </a:t>
            </a:r>
            <a:r>
              <a:rPr lang="en-GB" sz="3600" b="1" dirty="0">
                <a:solidFill>
                  <a:srgbClr val="998F4D"/>
                </a:solidFill>
                <a:ea typeface="Calibri"/>
                <a:cs typeface="Calibri"/>
              </a:rPr>
              <a:t>SEAFORD COLLEGE</a:t>
            </a:r>
            <a: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  <a:t>?</a:t>
            </a:r>
            <a:b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</a:br>
            <a:endParaRPr lang="en-GB" sz="2800" b="1">
              <a:ea typeface="Calibri"/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Unparalleled standards of teaching, resources and support.</a:t>
            </a:r>
            <a:endParaRPr lang="en-GB" sz="3600" dirty="0">
              <a:cs typeface="Calibri"/>
            </a:endParaRP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Constantly being reviewed and updated in response to real-world events and students' needs. </a:t>
            </a:r>
            <a:endParaRPr lang="en-GB" sz="3200" dirty="0">
              <a:ea typeface="Calibri"/>
              <a:cs typeface="Calibri"/>
            </a:endParaRPr>
          </a:p>
          <a:p>
            <a:pPr marL="383540" lvl="2" indent="0">
              <a:buNone/>
            </a:pPr>
            <a:endParaRPr lang="en-GB" sz="3600" b="1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Discussion-based, focused lessons.</a:t>
            </a:r>
            <a:endParaRPr lang="en-GB" sz="3600" dirty="0">
              <a:cs typeface="Calibri"/>
            </a:endParaRP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Our cohort is always well drilled and enthusiastic to listen, learn and contribute. </a:t>
            </a:r>
            <a:br>
              <a:rPr lang="en-GB" sz="3200" dirty="0">
                <a:cs typeface="Calibri"/>
              </a:rPr>
            </a:br>
            <a:endParaRPr lang="en-GB" sz="320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Students are provided access to our bespoke PRE A-Level Navigator.</a:t>
            </a: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Admin and revision is made </a:t>
            </a:r>
            <a:r>
              <a:rPr lang="en-GB" sz="3200" i="1" dirty="0">
                <a:cs typeface="Calibri"/>
              </a:rPr>
              <a:t>much</a:t>
            </a:r>
            <a:r>
              <a:rPr lang="en-GB" sz="3200" dirty="0">
                <a:cs typeface="Calibri"/>
              </a:rPr>
              <a:t> easier.</a:t>
            </a: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E70CAEDC-ACD7-61AD-B78E-6135A78A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801100" cy="446151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Antagonism is becoming the </a:t>
            </a:r>
            <a:r>
              <a:rPr lang="en-GB" sz="1800" i="1" dirty="0">
                <a:ea typeface="Calibri"/>
                <a:cs typeface="Calibri"/>
              </a:rPr>
              <a:t>modus operandi, </a:t>
            </a:r>
            <a:r>
              <a:rPr lang="en-GB" sz="1800" dirty="0">
                <a:ea typeface="Calibri"/>
                <a:cs typeface="Calibri"/>
              </a:rPr>
              <a:t>the typical way to argue in the era of the internet. And oversimplification, or 'the death of nuance', is plaguing popular knowledge. </a:t>
            </a:r>
            <a:r>
              <a:rPr lang="en-GB" sz="1800" b="1" dirty="0">
                <a:ea typeface="Calibri"/>
                <a:cs typeface="Calibri"/>
              </a:rPr>
              <a:t>PRE </a:t>
            </a:r>
            <a:r>
              <a:rPr lang="en-GB" sz="1800" dirty="0">
                <a:ea typeface="Calibri"/>
                <a:cs typeface="Calibri"/>
              </a:rPr>
              <a:t>attempts to address this by fostering </a:t>
            </a:r>
            <a:r>
              <a:rPr lang="en-GB" sz="1800" u="sng" dirty="0">
                <a:ea typeface="Calibri"/>
                <a:cs typeface="Calibri"/>
              </a:rPr>
              <a:t>scepticism, tolerance, compassion, reason and, above all, an appreciation for the 'grey areas</a:t>
            </a:r>
            <a:r>
              <a:rPr lang="en-GB" sz="1800" dirty="0">
                <a:ea typeface="Calibri"/>
                <a:cs typeface="Calibri"/>
              </a:rPr>
              <a:t>'. </a:t>
            </a:r>
            <a:endParaRPr lang="en-GB" dirty="0"/>
          </a:p>
          <a:p>
            <a:pPr marL="0" indent="0">
              <a:buNone/>
            </a:pPr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Some of our most popular topics: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Utilitarianism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The Problem of Evil 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Wigtenstein's Language Games</a:t>
            </a:r>
            <a:endParaRPr lang="en-GB" sz="1800" dirty="0">
              <a:ea typeface="Calibri"/>
              <a:cs typeface="Calibri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Euthanasia</a:t>
            </a:r>
            <a:endParaRPr lang="en-GB" sz="1800" dirty="0">
              <a:ea typeface="Calibri"/>
              <a:cs typeface="Calibri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Business Ethics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The Mind-Body Problem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 dirty="0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E70CAEDC-ACD7-61AD-B78E-6135A78A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D284B-68EA-AA87-2914-F4524129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05" b="1379"/>
          <a:stretch/>
        </p:blipFill>
        <p:spPr>
          <a:xfrm>
            <a:off x="4405734" y="2659312"/>
            <a:ext cx="3383338" cy="1804693"/>
          </a:xfrm>
          <a:prstGeom prst="rect">
            <a:avLst/>
          </a:prstGeom>
        </p:spPr>
      </p:pic>
      <p:pic>
        <p:nvPicPr>
          <p:cNvPr id="6" name="Picture 5" descr="A triangle with words on it&#10;&#10;Description automatically generated">
            <a:extLst>
              <a:ext uri="{FF2B5EF4-FFF2-40B4-BE49-F238E27FC236}">
                <a16:creationId xmlns:a16="http://schemas.microsoft.com/office/drawing/2014/main" id="{4CCC0E5E-B029-8622-86FE-7A42CEEE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6" r="758" b="1310"/>
          <a:stretch/>
        </p:blipFill>
        <p:spPr>
          <a:xfrm>
            <a:off x="4404881" y="4233012"/>
            <a:ext cx="2261574" cy="1891692"/>
          </a:xfrm>
          <a:prstGeom prst="rect">
            <a:avLst/>
          </a:prstGeom>
        </p:spPr>
      </p:pic>
      <p:pic>
        <p:nvPicPr>
          <p:cNvPr id="9" name="Picture 8" descr="A box with a game board&#10;&#10;Description automatically generated">
            <a:extLst>
              <a:ext uri="{FF2B5EF4-FFF2-40B4-BE49-F238E27FC236}">
                <a16:creationId xmlns:a16="http://schemas.microsoft.com/office/drawing/2014/main" id="{5C27BA8A-1662-1B37-3205-0131FAE2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681" y="2912076"/>
            <a:ext cx="2745775" cy="1898822"/>
          </a:xfrm>
          <a:prstGeom prst="rect">
            <a:avLst/>
          </a:prstGeom>
        </p:spPr>
      </p:pic>
      <p:pic>
        <p:nvPicPr>
          <p:cNvPr id="10" name="Picture 9" descr="A board game with a game board&#10;&#10;Description automatically generated">
            <a:extLst>
              <a:ext uri="{FF2B5EF4-FFF2-40B4-BE49-F238E27FC236}">
                <a16:creationId xmlns:a16="http://schemas.microsoft.com/office/drawing/2014/main" id="{46B47C61-ABD8-1559-C434-487BAD58C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428" y="4243515"/>
            <a:ext cx="3015307" cy="18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25" y="211890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2800" dirty="0">
                <a:cs typeface="Calibri"/>
              </a:rPr>
              <a:t>Exam body: </a:t>
            </a:r>
            <a:r>
              <a:rPr lang="en-GB" sz="2800" b="1" dirty="0">
                <a:cs typeface="Calibri"/>
              </a:rPr>
              <a:t>OCR</a:t>
            </a:r>
          </a:p>
          <a:p>
            <a:r>
              <a:rPr lang="en-GB" sz="2800" dirty="0">
                <a:cs typeface="Calibri"/>
              </a:rPr>
              <a:t>There are three components: </a:t>
            </a:r>
            <a:br>
              <a:rPr lang="en-GB" sz="2800" dirty="0">
                <a:cs typeface="Calibri"/>
              </a:rPr>
            </a:br>
            <a:endParaRPr lang="en-GB" sz="2800">
              <a:cs typeface="Calibri"/>
            </a:endParaRPr>
          </a:p>
          <a:p>
            <a:pPr marL="383540" lvl="1"/>
            <a:r>
              <a:rPr lang="en-GB" sz="2400" b="1" dirty="0">
                <a:cs typeface="Calibri"/>
              </a:rPr>
              <a:t>Philosophy</a:t>
            </a:r>
            <a:r>
              <a:rPr lang="en-GB" sz="2400" dirty="0">
                <a:cs typeface="Calibri"/>
              </a:rPr>
              <a:t> (Mr Stark); </a:t>
            </a:r>
          </a:p>
          <a:p>
            <a:pPr marL="383540" lvl="1"/>
            <a:r>
              <a:rPr lang="en-GB" sz="2400" b="1" dirty="0">
                <a:cs typeface="Calibri"/>
              </a:rPr>
              <a:t>Ethics </a:t>
            </a:r>
            <a:r>
              <a:rPr lang="en-GB" sz="2400" dirty="0">
                <a:cs typeface="Calibri"/>
              </a:rPr>
              <a:t>(Mr Stark); and </a:t>
            </a:r>
          </a:p>
          <a:p>
            <a:pPr marL="383540" lvl="1"/>
            <a:r>
              <a:rPr lang="en-GB" sz="2400" b="1" dirty="0">
                <a:cs typeface="Calibri"/>
              </a:rPr>
              <a:t>Theology </a:t>
            </a:r>
            <a:r>
              <a:rPr lang="en-GB" sz="2400" dirty="0">
                <a:cs typeface="Calibri"/>
              </a:rPr>
              <a:t>(Miss Hamilton).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99E9EFA8-7394-8145-C6F3-14202D8A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End of Unit</a:t>
            </a:r>
            <a:r>
              <a:rPr lang="en-GB" b="1" dirty="0">
                <a:solidFill>
                  <a:srgbClr val="002639"/>
                </a:solidFill>
              </a:rPr>
              <a:t> 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00660" lvl="1" indent="0">
              <a:buNone/>
            </a:pPr>
            <a:endParaRPr lang="en-GB" sz="3600" dirty="0">
              <a:ea typeface="Calibri"/>
              <a:cs typeface="Calibri"/>
            </a:endParaRPr>
          </a:p>
          <a:p>
            <a:pPr marL="200660" lvl="1" indent="0">
              <a:buNone/>
            </a:pPr>
            <a:endParaRPr lang="en-GB" sz="3600" dirty="0">
              <a:ea typeface="Calibri"/>
              <a:cs typeface="Calibri"/>
            </a:endParaRPr>
          </a:p>
          <a:p>
            <a:pPr marL="200660" lvl="1" indent="0">
              <a:buNone/>
            </a:pPr>
            <a:r>
              <a:rPr lang="en-GB" sz="3600" dirty="0">
                <a:ea typeface="Calibri"/>
                <a:cs typeface="Calibri"/>
              </a:rPr>
              <a:t>40-minute closed-book essay assessments</a:t>
            </a:r>
            <a:endParaRPr lang="en-GB" dirty="0">
              <a:ea typeface="Calibri"/>
              <a:cs typeface="Calibri"/>
            </a:endParaRPr>
          </a:p>
          <a:p>
            <a:pPr marL="383540" lvl="1"/>
            <a:endParaRPr lang="en-GB" sz="4400" dirty="0">
              <a:ea typeface="Calibri"/>
              <a:cs typeface="Calibri"/>
            </a:endParaRPr>
          </a:p>
        </p:txBody>
      </p: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7CACC3EE-1943-2BEF-5E74-7EF2F065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End of Course</a:t>
            </a:r>
            <a:r>
              <a:rPr lang="en-GB" b="1" dirty="0">
                <a:solidFill>
                  <a:srgbClr val="002639"/>
                </a:solidFill>
              </a:rPr>
              <a:t> 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GB" sz="2400" b="1" dirty="0">
                <a:cs typeface="Calibri"/>
              </a:rPr>
              <a:t>Philosophy</a:t>
            </a:r>
            <a:endParaRPr lang="en-GB" sz="2400" b="1" dirty="0">
              <a:ea typeface="Calibri"/>
              <a:cs typeface="Calibri"/>
            </a:endParaRPr>
          </a:p>
          <a:p>
            <a:pPr marL="383540" lvl="1"/>
            <a:r>
              <a:rPr lang="en-GB" dirty="0">
                <a:ea typeface="+mn-lt"/>
                <a:cs typeface="+mn-lt"/>
              </a:rPr>
              <a:t>4 essay questions to choose from</a:t>
            </a:r>
          </a:p>
          <a:p>
            <a:pPr marL="383540" lvl="1"/>
            <a:r>
              <a:rPr lang="en-GB" dirty="0">
                <a:cs typeface="Calibri"/>
              </a:rPr>
              <a:t>You will answer 3 questions</a:t>
            </a:r>
            <a:endParaRPr lang="en-GB" dirty="0">
              <a:ea typeface="Calibri"/>
              <a:cs typeface="Calibri"/>
            </a:endParaRPr>
          </a:p>
          <a:p>
            <a:pPr marL="383540" lvl="1"/>
            <a:r>
              <a:rPr lang="en-GB" dirty="0">
                <a:ea typeface="+mn-lt"/>
                <a:cs typeface="+mn-lt"/>
              </a:rPr>
              <a:t>2hr exam (~40min per question)</a:t>
            </a:r>
          </a:p>
          <a:p>
            <a:r>
              <a:rPr lang="en-GB" sz="2400" b="1" dirty="0">
                <a:ea typeface="+mn-lt"/>
                <a:cs typeface="+mn-lt"/>
              </a:rPr>
              <a:t>Ethics</a:t>
            </a:r>
          </a:p>
          <a:p>
            <a:pPr marL="383540" lvl="1"/>
            <a:r>
              <a:rPr lang="en-GB" dirty="0">
                <a:cs typeface="Calibri"/>
              </a:rPr>
              <a:t>4 essay questions to choose from</a:t>
            </a:r>
            <a:endParaRPr lang="en-US">
              <a:ea typeface="+mn-lt"/>
              <a:cs typeface="+mn-lt"/>
            </a:endParaRPr>
          </a:p>
          <a:p>
            <a:pPr marL="383540" lvl="1"/>
            <a:r>
              <a:rPr lang="en-GB" dirty="0">
                <a:ea typeface="+mn-lt"/>
                <a:cs typeface="+mn-lt"/>
              </a:rPr>
              <a:t>You will answer 3 questions</a:t>
            </a:r>
            <a:endParaRPr lang="en-US">
              <a:ea typeface="+mn-lt"/>
              <a:cs typeface="+mn-lt"/>
            </a:endParaRPr>
          </a:p>
          <a:p>
            <a:pPr marL="383540" lvl="1"/>
            <a:r>
              <a:rPr lang="en-GB" dirty="0">
                <a:cs typeface="Calibri"/>
              </a:rPr>
              <a:t>2hr exam (~40min per question)</a:t>
            </a:r>
            <a:endParaRPr lang="en-GB">
              <a:ea typeface="Calibri"/>
              <a:cs typeface="Calibri"/>
            </a:endParaRPr>
          </a:p>
          <a:p>
            <a:r>
              <a:rPr lang="en-GB" sz="2400" b="1" dirty="0">
                <a:ea typeface="+mn-lt"/>
                <a:cs typeface="+mn-lt"/>
              </a:rPr>
              <a:t>Christian Developments</a:t>
            </a:r>
          </a:p>
          <a:p>
            <a:pPr marL="383540" lvl="1"/>
            <a:r>
              <a:rPr lang="en-GB" dirty="0">
                <a:cs typeface="Calibri"/>
              </a:rPr>
              <a:t>4 essay questions to choose from</a:t>
            </a:r>
            <a:endParaRPr lang="en-US">
              <a:ea typeface="+mn-lt"/>
              <a:cs typeface="+mn-lt"/>
            </a:endParaRPr>
          </a:p>
          <a:p>
            <a:pPr marL="383540" lvl="1"/>
            <a:r>
              <a:rPr lang="en-GB" dirty="0">
                <a:ea typeface="+mn-lt"/>
                <a:cs typeface="+mn-lt"/>
              </a:rPr>
              <a:t>You will answer 3 questions</a:t>
            </a:r>
            <a:endParaRPr lang="en-US">
              <a:ea typeface="+mn-lt"/>
              <a:cs typeface="+mn-lt"/>
            </a:endParaRPr>
          </a:p>
          <a:p>
            <a:pPr marL="383540" lvl="1"/>
            <a:r>
              <a:rPr lang="en-GB" dirty="0">
                <a:cs typeface="Calibri"/>
              </a:rPr>
              <a:t>2hr exam (~40min per question)</a:t>
            </a:r>
            <a:endParaRPr lang="en-GB" dirty="0">
              <a:ea typeface="Calibri"/>
              <a:cs typeface="Calibri"/>
            </a:endParaRPr>
          </a:p>
          <a:p>
            <a:pPr marL="383540" lvl="1"/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7CACC3EE-1943-2BEF-5E74-7EF2F065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353425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en-GB" b="1" dirty="0">
                <a:cs typeface="Calibri"/>
              </a:rPr>
              <a:t> Independence </a:t>
            </a:r>
            <a:endParaRPr lang="en-US" dirty="0">
              <a:cs typeface="Calibri"/>
            </a:endParaRPr>
          </a:p>
          <a:p>
            <a:pPr marL="383540" lvl="1">
              <a:buFont typeface="Courier New"/>
              <a:buChar char="o"/>
            </a:pPr>
            <a:r>
              <a:rPr lang="en-GB" dirty="0">
                <a:cs typeface="Calibri"/>
              </a:rPr>
              <a:t>You will have </a:t>
            </a:r>
            <a:r>
              <a:rPr lang="en-GB" u="sng" dirty="0">
                <a:cs typeface="Calibri"/>
              </a:rPr>
              <a:t>regular compulsory readings</a:t>
            </a:r>
            <a:r>
              <a:rPr lang="en-GB" dirty="0">
                <a:cs typeface="Calibri"/>
              </a:rPr>
              <a:t> to complete in your own time.</a:t>
            </a:r>
            <a:endParaRPr lang="en-GB">
              <a:ea typeface="Calibri"/>
              <a:cs typeface="Calibri"/>
            </a:endParaRPr>
          </a:p>
          <a:p>
            <a:pPr>
              <a:buFont typeface="Courier New,monospace"/>
              <a:buChar char="o"/>
            </a:pPr>
            <a:r>
              <a:rPr lang="en-GB" dirty="0">
                <a:cs typeface="Calibri"/>
              </a:rPr>
              <a:t> </a:t>
            </a:r>
            <a:r>
              <a:rPr lang="en-GB" b="1" dirty="0">
                <a:cs typeface="Calibri"/>
              </a:rPr>
              <a:t>Dialogic learning 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383540" lvl="1">
              <a:buFont typeface="Courier New,monospace"/>
              <a:buChar char="o"/>
            </a:pPr>
            <a:r>
              <a:rPr lang="en-GB" dirty="0">
                <a:cs typeface="Calibri"/>
              </a:rPr>
              <a:t>students should strive to </a:t>
            </a:r>
            <a:r>
              <a:rPr lang="en-GB" u="sng" dirty="0">
                <a:cs typeface="Calibri"/>
              </a:rPr>
              <a:t>get involved in the discussions.</a:t>
            </a:r>
            <a:endParaRPr lang="en-GB" u="sng" dirty="0"/>
          </a:p>
          <a:p>
            <a:pPr>
              <a:buFont typeface="Courier New"/>
              <a:buChar char="o"/>
            </a:pPr>
            <a:r>
              <a:rPr lang="en-GB" dirty="0">
                <a:cs typeface="Calibri"/>
              </a:rPr>
              <a:t> </a:t>
            </a:r>
            <a:r>
              <a:rPr lang="en-GB" b="1" dirty="0">
                <a:cs typeface="Calibri"/>
              </a:rPr>
              <a:t>Genuine interest</a:t>
            </a:r>
            <a:endParaRPr lang="en-GB" b="1" dirty="0">
              <a:ea typeface="Calibri"/>
              <a:cs typeface="Calibri"/>
            </a:endParaRPr>
          </a:p>
          <a:p>
            <a:pPr marL="383540" lvl="1">
              <a:buFont typeface="Courier New"/>
              <a:buChar char="o"/>
            </a:pPr>
            <a:r>
              <a:rPr lang="en-GB" dirty="0">
                <a:cs typeface="Calibri"/>
              </a:rPr>
              <a:t>You must be interested in </a:t>
            </a:r>
            <a:r>
              <a:rPr lang="en-GB" u="sng" dirty="0">
                <a:cs typeface="Calibri"/>
              </a:rPr>
              <a:t>looking closer at things and going deeper</a:t>
            </a:r>
            <a:r>
              <a:rPr lang="en-GB" dirty="0">
                <a:cs typeface="Calibri"/>
              </a:rPr>
              <a:t>. </a:t>
            </a:r>
          </a:p>
          <a:p>
            <a:pPr>
              <a:buFont typeface="Courier New"/>
              <a:buChar char="o"/>
            </a:pPr>
            <a:r>
              <a:rPr lang="en-GB" dirty="0">
                <a:cs typeface="Calibri"/>
              </a:rPr>
              <a:t> </a:t>
            </a:r>
            <a:r>
              <a:rPr lang="en-GB" b="1" dirty="0">
                <a:cs typeface="Calibri"/>
              </a:rPr>
              <a:t>Diligence</a:t>
            </a:r>
          </a:p>
          <a:p>
            <a:pPr marL="383540" lvl="1">
              <a:buFont typeface="Courier New"/>
              <a:buChar char="o"/>
            </a:pPr>
            <a:r>
              <a:rPr lang="en-GB" dirty="0">
                <a:ea typeface="Calibri"/>
                <a:cs typeface="Calibri"/>
              </a:rPr>
              <a:t>This course requires sustained </a:t>
            </a:r>
            <a:r>
              <a:rPr lang="en-GB" u="sng" dirty="0">
                <a:ea typeface="Calibri"/>
                <a:cs typeface="Calibri"/>
              </a:rPr>
              <a:t>hard work inside and outside of the classroom</a:t>
            </a:r>
            <a:r>
              <a:rPr lang="en-GB" dirty="0">
                <a:ea typeface="Calibri"/>
                <a:cs typeface="Calibri"/>
              </a:rPr>
              <a:t>.</a:t>
            </a:r>
          </a:p>
          <a:p>
            <a:pPr>
              <a:buFont typeface="Courier New"/>
              <a:buChar char="o"/>
            </a:pPr>
            <a:r>
              <a:rPr lang="en-GB" dirty="0">
                <a:cs typeface="Calibri"/>
              </a:rPr>
              <a:t> </a:t>
            </a:r>
            <a:r>
              <a:rPr lang="en-GB" b="1" dirty="0">
                <a:cs typeface="Calibri"/>
              </a:rPr>
              <a:t>Academic</a:t>
            </a:r>
            <a:r>
              <a:rPr lang="en-GB" dirty="0">
                <a:cs typeface="Calibri"/>
              </a:rPr>
              <a:t> </a:t>
            </a:r>
          </a:p>
          <a:p>
            <a:pPr marL="383540" lvl="1">
              <a:buFont typeface="Courier New"/>
              <a:buChar char="o"/>
            </a:pPr>
            <a:r>
              <a:rPr lang="en-GB" u="sng" dirty="0">
                <a:cs typeface="Calibri"/>
              </a:rPr>
              <a:t>6 or higher in English</a:t>
            </a:r>
            <a:r>
              <a:rPr lang="en-GB" dirty="0">
                <a:cs typeface="Calibri"/>
              </a:rPr>
              <a:t> required; and preferably studied PRE at GCSE level.</a:t>
            </a:r>
            <a:endParaRPr lang="en-GB" dirty="0">
              <a:ea typeface="Calibri"/>
              <a:cs typeface="Calibri"/>
            </a:endParaRPr>
          </a:p>
          <a:p>
            <a:pPr>
              <a:buFont typeface="Courier New"/>
              <a:buChar char="o"/>
            </a:pPr>
            <a:endParaRPr lang="en-GB" b="1" dirty="0">
              <a:ea typeface="Calibri"/>
              <a:cs typeface="Calibri"/>
            </a:endParaRPr>
          </a:p>
          <a:p>
            <a:endParaRPr lang="en-GB" u="sng">
              <a:cs typeface="Calibri"/>
            </a:endParaRPr>
          </a:p>
        </p:txBody>
      </p: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42784B5D-D068-A0FB-7E25-D15EB39F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Courier New" panose="020F0502020204030204" pitchFamily="34" charset="0"/>
              <a:buChar char="o"/>
            </a:pPr>
            <a:r>
              <a:rPr lang="en-GB" dirty="0">
                <a:cs typeface="Calibri"/>
              </a:rPr>
              <a:t> </a:t>
            </a:r>
            <a:r>
              <a:rPr lang="en-GB" b="1" dirty="0">
                <a:cs typeface="Calibri"/>
              </a:rPr>
              <a:t>University:</a:t>
            </a:r>
            <a:r>
              <a:rPr lang="en-GB" dirty="0">
                <a:cs typeface="Calibri"/>
              </a:rPr>
              <a:t> Humanities—specifically Philosophy, Sociology or PPE.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>
              <a:buFont typeface="Courier New" panose="020F050202020403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 </a:t>
            </a:r>
            <a:r>
              <a:rPr lang="en-GB" b="1" dirty="0">
                <a:ea typeface="Calibri"/>
                <a:cs typeface="Calibri"/>
              </a:rPr>
              <a:t>Complimentary subjects:</a:t>
            </a:r>
            <a:r>
              <a:rPr lang="en-GB" dirty="0">
                <a:ea typeface="Calibri"/>
                <a:cs typeface="Calibri"/>
              </a:rPr>
              <a:t> Sociology, Psychology, Politics.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>
              <a:buFont typeface="Courier New" panose="020F0502020204030204" pitchFamily="34" charset="0"/>
              <a:buChar char="o"/>
            </a:pPr>
            <a:r>
              <a:rPr lang="en-GB" dirty="0">
                <a:cs typeface="Calibri"/>
              </a:rPr>
              <a:t> Out-of-the-box thinking and analytical skills. Lots of </a:t>
            </a:r>
            <a:r>
              <a:rPr lang="en-GB" b="1" dirty="0">
                <a:cs typeface="Calibri"/>
              </a:rPr>
              <a:t>transferable skills</a:t>
            </a:r>
            <a:r>
              <a:rPr lang="en-GB" dirty="0">
                <a:cs typeface="Calibri"/>
              </a:rPr>
              <a:t>.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>
              <a:buFont typeface="Courier New" panose="020F0502020204030204" pitchFamily="34" charset="0"/>
              <a:buChar char="o"/>
            </a:pPr>
            <a:r>
              <a:rPr lang="en-GB" dirty="0">
                <a:cs typeface="Calibri"/>
              </a:rPr>
              <a:t> Can lead to or support career pursuits in </a:t>
            </a:r>
            <a:r>
              <a:rPr lang="en-GB" b="1" dirty="0">
                <a:cs typeface="Calibri"/>
              </a:rPr>
              <a:t>law, politics, social work, academia</a:t>
            </a:r>
            <a:r>
              <a:rPr lang="en-GB" dirty="0">
                <a:cs typeface="Calibri"/>
              </a:rPr>
              <a:t> </a:t>
            </a:r>
            <a:r>
              <a:rPr lang="en-GB" i="1" dirty="0">
                <a:cs typeface="Calibri"/>
              </a:rPr>
              <a:t>etcetera.</a:t>
            </a:r>
          </a:p>
          <a:p>
            <a:pPr>
              <a:buFont typeface="Courier New" panose="020F0502020204030204" pitchFamily="34" charset="0"/>
              <a:buChar char="o"/>
            </a:pPr>
            <a:endParaRPr lang="en-GB" i="1" dirty="0">
              <a:ea typeface="Calibri"/>
              <a:cs typeface="Calibri"/>
            </a:endParaRPr>
          </a:p>
          <a:p>
            <a:pPr>
              <a:buFont typeface="Courier New" panose="020F0502020204030204" pitchFamily="34" charset="0"/>
              <a:buChar char="o"/>
            </a:pPr>
            <a:r>
              <a:rPr lang="en-GB" sz="2800" b="1" dirty="0">
                <a:solidFill>
                  <a:srgbClr val="998F4D"/>
                </a:solidFill>
                <a:ea typeface="Calibri"/>
                <a:cs typeface="Calibri"/>
              </a:rPr>
              <a:t> Global learning for future global citizens.</a:t>
            </a:r>
            <a:endParaRPr lang="en-GB" i="1" dirty="0">
              <a:ea typeface="Calibri"/>
              <a:cs typeface="Calibri"/>
            </a:endParaRPr>
          </a:p>
        </p:txBody>
      </p:sp>
      <p:pic>
        <p:nvPicPr>
          <p:cNvPr id="6" name="Picture 5" descr="A shield with a bird and a ship&#10;&#10;Description automatically generated">
            <a:extLst>
              <a:ext uri="{FF2B5EF4-FFF2-40B4-BE49-F238E27FC236}">
                <a16:creationId xmlns:a16="http://schemas.microsoft.com/office/drawing/2014/main" id="{A57B3F49-9A4E-1A88-1ED4-88B91145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290513"/>
            <a:ext cx="22288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F47742-69FC-4C83-B3B5-5B547D5FBD59}"/>
</file>

<file path=customXml/itemProps2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B65B4-E9AB-4B20-8A2B-43DCF8A6DF89}">
  <ds:schemaRefs>
    <ds:schemaRef ds:uri="8fd9eb0e-5c3a-4d9c-bb3e-49f394cfd5a0"/>
    <ds:schemaRef ds:uri="fbc262b2-0396-429a-90c9-e187502e50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PowerPoint Presentation</vt:lpstr>
      <vt:lpstr>Philosophy, Religion &amp; Ethics (PRE)</vt:lpstr>
      <vt:lpstr>Why should you choose it?</vt:lpstr>
      <vt:lpstr>Why should you choose it?</vt:lpstr>
      <vt:lpstr>Course content</vt:lpstr>
      <vt:lpstr>End of Unit Assessments</vt:lpstr>
      <vt:lpstr>End of Course Assessment</vt:lpstr>
      <vt:lpstr>Expectations of students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revision>359</cp:revision>
  <dcterms:created xsi:type="dcterms:W3CDTF">2020-11-12T13:48:05Z</dcterms:created>
  <dcterms:modified xsi:type="dcterms:W3CDTF">2024-11-07T08:31:29Z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